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29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1"/>
  </p:notesMasterIdLst>
  <p:handoutMasterIdLst>
    <p:handoutMasterId r:id="rId32"/>
  </p:handoutMasterIdLst>
  <p:sldIdLst>
    <p:sldId id="256" r:id="rId2"/>
    <p:sldId id="299" r:id="rId3"/>
    <p:sldId id="406" r:id="rId4"/>
    <p:sldId id="371" r:id="rId5"/>
    <p:sldId id="373" r:id="rId6"/>
    <p:sldId id="374" r:id="rId7"/>
    <p:sldId id="375" r:id="rId8"/>
    <p:sldId id="386" r:id="rId9"/>
    <p:sldId id="376" r:id="rId10"/>
    <p:sldId id="389" r:id="rId11"/>
    <p:sldId id="388" r:id="rId12"/>
    <p:sldId id="393" r:id="rId13"/>
    <p:sldId id="390" r:id="rId14"/>
    <p:sldId id="391" r:id="rId15"/>
    <p:sldId id="387" r:id="rId16"/>
    <p:sldId id="383" r:id="rId17"/>
    <p:sldId id="392" r:id="rId18"/>
    <p:sldId id="403" r:id="rId19"/>
    <p:sldId id="407" r:id="rId20"/>
    <p:sldId id="372" r:id="rId21"/>
    <p:sldId id="397" r:id="rId22"/>
    <p:sldId id="404" r:id="rId23"/>
    <p:sldId id="398" r:id="rId24"/>
    <p:sldId id="400" r:id="rId25"/>
    <p:sldId id="401" r:id="rId26"/>
    <p:sldId id="413" r:id="rId27"/>
    <p:sldId id="412" r:id="rId28"/>
    <p:sldId id="414" r:id="rId29"/>
    <p:sldId id="396" r:id="rId30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cción predeterminada" id="{BE63A450-7468-42D4-9672-A67987C5ABD8}">
          <p14:sldIdLst>
            <p14:sldId id="256"/>
            <p14:sldId id="299"/>
            <p14:sldId id="406"/>
            <p14:sldId id="371"/>
            <p14:sldId id="373"/>
            <p14:sldId id="374"/>
            <p14:sldId id="375"/>
            <p14:sldId id="386"/>
            <p14:sldId id="376"/>
            <p14:sldId id="389"/>
          </p14:sldIdLst>
        </p14:section>
        <p14:section name="Sección sin título" id="{6190CA05-E518-4FEE-9435-8954B0A76552}">
          <p14:sldIdLst>
            <p14:sldId id="388"/>
            <p14:sldId id="393"/>
            <p14:sldId id="390"/>
            <p14:sldId id="391"/>
            <p14:sldId id="387"/>
            <p14:sldId id="383"/>
            <p14:sldId id="392"/>
            <p14:sldId id="403"/>
            <p14:sldId id="407"/>
            <p14:sldId id="372"/>
            <p14:sldId id="397"/>
            <p14:sldId id="404"/>
            <p14:sldId id="398"/>
            <p14:sldId id="400"/>
            <p14:sldId id="401"/>
            <p14:sldId id="413"/>
            <p14:sldId id="412"/>
            <p14:sldId id="414"/>
            <p14:sldId id="396"/>
          </p14:sldIdLst>
        </p14:section>
      </p14:sectionLst>
    </p:ex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17ED8"/>
    <a:srgbClr val="FCEBE0"/>
    <a:srgbClr val="003E65"/>
    <a:srgbClr val="094D63"/>
    <a:srgbClr val="CC5D12"/>
    <a:srgbClr val="BF5711"/>
    <a:srgbClr val="95440D"/>
    <a:srgbClr val="4C216D"/>
    <a:srgbClr val="CC9B00"/>
    <a:srgbClr val="E1CCF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96DAD37-FC05-423B-B0D0-D7C4945B6842}" v="23" dt="2019-10-29T22:04:22.469"/>
  </p1510:revLst>
</p1510:revInfo>
</file>

<file path=ppt/tableStyles.xml><?xml version="1.0" encoding="utf-8"?>
<a:tblStyleLst xmlns:a="http://schemas.openxmlformats.org/drawingml/2006/main" def="{5C22544A-7EE6-4342-B048-85BDC9FD1C3A}">
  <a:tblStyle styleId="{69012ECD-51FC-41F1-AA8D-1B2483CD663E}" styleName="Estilo claro 2 - Acento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5A111915-BE36-4E01-A7E5-04B1672EAD32}" styleName="Estilo claro 2 - Acento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B301B821-A1FF-4177-AEE7-76D212191A09}" styleName="Estilo medio 1 - Énfasis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9DCAF9ED-07DC-4A11-8D7F-57B35C25682E}" styleName="Estilo medio 1 - Énfasis 2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2">
              <a:tint val="20000"/>
            </a:schemeClr>
          </a:solidFill>
        </a:fill>
      </a:tcStyle>
    </a:band1H>
    <a:band1V>
      <a:tcStyle>
        <a:tcBdr/>
        <a:fill>
          <a:solidFill>
            <a:schemeClr val="accent2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294" autoAdjust="0"/>
    <p:restoredTop sz="96374" autoAdjust="0"/>
  </p:normalViewPr>
  <p:slideViewPr>
    <p:cSldViewPr snapToGrid="0">
      <p:cViewPr varScale="1">
        <p:scale>
          <a:sx n="106" d="100"/>
          <a:sy n="106" d="100"/>
        </p:scale>
        <p:origin x="15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7" d="100"/>
          <a:sy n="87" d="100"/>
        </p:scale>
        <p:origin x="3840" y="9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38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handoutMaster" Target="handoutMasters/handoutMaster1.xml"/><Relationship Id="rId37" Type="http://schemas.microsoft.com/office/2016/11/relationships/changesInfo" Target="changesInfos/changesInfo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Virginia Viracacha Viracacha" userId="3704d9b7-033d-41ad-847f-0e18a9b30a9a" providerId="ADAL" clId="{196DAD37-FC05-423B-B0D0-D7C4945B6842}"/>
    <pc:docChg chg="undo custSel modSld">
      <pc:chgData name="Virginia Viracacha Viracacha" userId="3704d9b7-033d-41ad-847f-0e18a9b30a9a" providerId="ADAL" clId="{196DAD37-FC05-423B-B0D0-D7C4945B6842}" dt="2019-10-29T22:04:22.469" v="673" actId="167"/>
      <pc:docMkLst>
        <pc:docMk/>
      </pc:docMkLst>
      <pc:sldChg chg="modSp">
        <pc:chgData name="Virginia Viracacha Viracacha" userId="3704d9b7-033d-41ad-847f-0e18a9b30a9a" providerId="ADAL" clId="{196DAD37-FC05-423B-B0D0-D7C4945B6842}" dt="2019-10-29T22:03:46.658" v="667" actId="20577"/>
        <pc:sldMkLst>
          <pc:docMk/>
          <pc:sldMk cId="2507849807" sldId="299"/>
        </pc:sldMkLst>
        <pc:spChg chg="mod">
          <ac:chgData name="Virginia Viracacha Viracacha" userId="3704d9b7-033d-41ad-847f-0e18a9b30a9a" providerId="ADAL" clId="{196DAD37-FC05-423B-B0D0-D7C4945B6842}" dt="2019-10-29T22:03:46.658" v="667" actId="20577"/>
          <ac:spMkLst>
            <pc:docMk/>
            <pc:sldMk cId="2507849807" sldId="299"/>
            <ac:spMk id="27" creationId="{E0893D83-4EBC-4C19-9946-7875D2141C14}"/>
          </ac:spMkLst>
        </pc:spChg>
      </pc:sldChg>
      <pc:sldChg chg="addSp delSp modSp mod">
        <pc:chgData name="Virginia Viracacha Viracacha" userId="3704d9b7-033d-41ad-847f-0e18a9b30a9a" providerId="ADAL" clId="{196DAD37-FC05-423B-B0D0-D7C4945B6842}" dt="2019-10-29T22:04:22.469" v="673" actId="167"/>
        <pc:sldMkLst>
          <pc:docMk/>
          <pc:sldMk cId="3744382408" sldId="372"/>
        </pc:sldMkLst>
        <pc:spChg chg="mod">
          <ac:chgData name="Virginia Viracacha Viracacha" userId="3704d9b7-033d-41ad-847f-0e18a9b30a9a" providerId="ADAL" clId="{196DAD37-FC05-423B-B0D0-D7C4945B6842}" dt="2019-10-29T21:22:48.948" v="559" actId="20577"/>
          <ac:spMkLst>
            <pc:docMk/>
            <pc:sldMk cId="3744382408" sldId="372"/>
            <ac:spMk id="6" creationId="{B1882038-361B-4F6C-BB76-3205F5B26501}"/>
          </ac:spMkLst>
        </pc:spChg>
        <pc:spChg chg="mod">
          <ac:chgData name="Virginia Viracacha Viracacha" userId="3704d9b7-033d-41ad-847f-0e18a9b30a9a" providerId="ADAL" clId="{196DAD37-FC05-423B-B0D0-D7C4945B6842}" dt="2019-10-29T21:22:54.796" v="561" actId="20577"/>
          <ac:spMkLst>
            <pc:docMk/>
            <pc:sldMk cId="3744382408" sldId="372"/>
            <ac:spMk id="8" creationId="{D8F16BF6-0865-4F26-9646-95F736D60333}"/>
          </ac:spMkLst>
        </pc:spChg>
        <pc:spChg chg="mod">
          <ac:chgData name="Virginia Viracacha Viracacha" userId="3704d9b7-033d-41ad-847f-0e18a9b30a9a" providerId="ADAL" clId="{196DAD37-FC05-423B-B0D0-D7C4945B6842}" dt="2019-10-29T22:02:34.451" v="665" actId="20577"/>
          <ac:spMkLst>
            <pc:docMk/>
            <pc:sldMk cId="3744382408" sldId="372"/>
            <ac:spMk id="9" creationId="{E95970F2-F5F3-42CD-AA5C-852FFA19FFD1}"/>
          </ac:spMkLst>
        </pc:spChg>
        <pc:spChg chg="mod">
          <ac:chgData name="Virginia Viracacha Viracacha" userId="3704d9b7-033d-41ad-847f-0e18a9b30a9a" providerId="ADAL" clId="{196DAD37-FC05-423B-B0D0-D7C4945B6842}" dt="2019-10-29T22:04:10.169" v="670" actId="20577"/>
          <ac:spMkLst>
            <pc:docMk/>
            <pc:sldMk cId="3744382408" sldId="372"/>
            <ac:spMk id="11" creationId="{80C123A6-D581-472D-BCF0-9EB71B13F81A}"/>
          </ac:spMkLst>
        </pc:spChg>
        <pc:graphicFrameChg chg="del mod">
          <ac:chgData name="Virginia Viracacha Viracacha" userId="3704d9b7-033d-41ad-847f-0e18a9b30a9a" providerId="ADAL" clId="{196DAD37-FC05-423B-B0D0-D7C4945B6842}" dt="2019-10-29T21:22:14.579" v="545" actId="478"/>
          <ac:graphicFrameMkLst>
            <pc:docMk/>
            <pc:sldMk cId="3744382408" sldId="372"/>
            <ac:graphicFrameMk id="10" creationId="{069B8AC4-5D1F-4B7C-A29A-3CC308268DF7}"/>
          </ac:graphicFrameMkLst>
        </pc:graphicFrameChg>
        <pc:graphicFrameChg chg="add mod">
          <ac:chgData name="Virginia Viracacha Viracacha" userId="3704d9b7-033d-41ad-847f-0e18a9b30a9a" providerId="ADAL" clId="{196DAD37-FC05-423B-B0D0-D7C4945B6842}" dt="2019-10-29T22:04:22.469" v="673" actId="167"/>
          <ac:graphicFrameMkLst>
            <pc:docMk/>
            <pc:sldMk cId="3744382408" sldId="372"/>
            <ac:graphicFrameMk id="12" creationId="{22F804A0-73D5-407A-ACFE-6CEFF5CECB65}"/>
          </ac:graphicFrameMkLst>
        </pc:graphicFrameChg>
      </pc:sldChg>
      <pc:sldChg chg="modSp">
        <pc:chgData name="Virginia Viracacha Viracacha" userId="3704d9b7-033d-41ad-847f-0e18a9b30a9a" providerId="ADAL" clId="{196DAD37-FC05-423B-B0D0-D7C4945B6842}" dt="2019-10-29T21:23:25.001" v="564" actId="207"/>
        <pc:sldMkLst>
          <pc:docMk/>
          <pc:sldMk cId="3513707991" sldId="397"/>
        </pc:sldMkLst>
        <pc:spChg chg="mod">
          <ac:chgData name="Virginia Viracacha Viracacha" userId="3704d9b7-033d-41ad-847f-0e18a9b30a9a" providerId="ADAL" clId="{196DAD37-FC05-423B-B0D0-D7C4945B6842}" dt="2019-10-29T21:23:25.001" v="564" actId="207"/>
          <ac:spMkLst>
            <pc:docMk/>
            <pc:sldMk cId="3513707991" sldId="397"/>
            <ac:spMk id="2" creationId="{64CD75FF-B892-402F-999A-44D233F035E4}"/>
          </ac:spMkLst>
        </pc:spChg>
      </pc:sldChg>
      <pc:sldChg chg="modSp">
        <pc:chgData name="Virginia Viracacha Viracacha" userId="3704d9b7-033d-41ad-847f-0e18a9b30a9a" providerId="ADAL" clId="{196DAD37-FC05-423B-B0D0-D7C4945B6842}" dt="2019-10-29T15:57:07.712" v="26" actId="6549"/>
        <pc:sldMkLst>
          <pc:docMk/>
          <pc:sldMk cId="4056686619" sldId="398"/>
        </pc:sldMkLst>
        <pc:spChg chg="mod">
          <ac:chgData name="Virginia Viracacha Viracacha" userId="3704d9b7-033d-41ad-847f-0e18a9b30a9a" providerId="ADAL" clId="{196DAD37-FC05-423B-B0D0-D7C4945B6842}" dt="2019-10-29T15:57:07.712" v="26" actId="6549"/>
          <ac:spMkLst>
            <pc:docMk/>
            <pc:sldMk cId="4056686619" sldId="398"/>
            <ac:spMk id="10" creationId="{7E0D5A30-59F4-48C6-B3D6-7811C00BC31F}"/>
          </ac:spMkLst>
        </pc:spChg>
      </pc:sldChg>
      <pc:sldChg chg="modSp">
        <pc:chgData name="Virginia Viracacha Viracacha" userId="3704d9b7-033d-41ad-847f-0e18a9b30a9a" providerId="ADAL" clId="{196DAD37-FC05-423B-B0D0-D7C4945B6842}" dt="2019-10-29T16:00:20.664" v="33" actId="1076"/>
        <pc:sldMkLst>
          <pc:docMk/>
          <pc:sldMk cId="1107316320" sldId="401"/>
        </pc:sldMkLst>
        <pc:spChg chg="mod">
          <ac:chgData name="Virginia Viracacha Viracacha" userId="3704d9b7-033d-41ad-847f-0e18a9b30a9a" providerId="ADAL" clId="{196DAD37-FC05-423B-B0D0-D7C4945B6842}" dt="2019-10-29T16:00:15.178" v="32" actId="20577"/>
          <ac:spMkLst>
            <pc:docMk/>
            <pc:sldMk cId="1107316320" sldId="401"/>
            <ac:spMk id="37" creationId="{3FFE4E8A-9C90-4F7D-99DB-267D63A7ACDB}"/>
          </ac:spMkLst>
        </pc:spChg>
        <pc:grpChg chg="mod">
          <ac:chgData name="Virginia Viracacha Viracacha" userId="3704d9b7-033d-41ad-847f-0e18a9b30a9a" providerId="ADAL" clId="{196DAD37-FC05-423B-B0D0-D7C4945B6842}" dt="2019-10-29T16:00:20.664" v="33" actId="1076"/>
          <ac:grpSpMkLst>
            <pc:docMk/>
            <pc:sldMk cId="1107316320" sldId="401"/>
            <ac:grpSpMk id="43" creationId="{A6130826-335D-4DB3-B706-75F0074FD107}"/>
          </ac:grpSpMkLst>
        </pc:grpChg>
      </pc:sldChg>
      <pc:sldChg chg="delSp modSp">
        <pc:chgData name="Virginia Viracacha Viracacha" userId="3704d9b7-033d-41ad-847f-0e18a9b30a9a" providerId="ADAL" clId="{196DAD37-FC05-423B-B0D0-D7C4945B6842}" dt="2019-10-29T15:57:19.904" v="28" actId="1076"/>
        <pc:sldMkLst>
          <pc:docMk/>
          <pc:sldMk cId="1610370324" sldId="413"/>
        </pc:sldMkLst>
        <pc:spChg chg="mod">
          <ac:chgData name="Virginia Viracacha Viracacha" userId="3704d9b7-033d-41ad-847f-0e18a9b30a9a" providerId="ADAL" clId="{196DAD37-FC05-423B-B0D0-D7C4945B6842}" dt="2019-10-29T15:57:19.904" v="28" actId="1076"/>
          <ac:spMkLst>
            <pc:docMk/>
            <pc:sldMk cId="1610370324" sldId="413"/>
            <ac:spMk id="13" creationId="{5932E074-2251-4911-8AC9-D7D2E2382FF8}"/>
          </ac:spMkLst>
        </pc:spChg>
        <pc:spChg chg="mod">
          <ac:chgData name="Virginia Viracacha Viracacha" userId="3704d9b7-033d-41ad-847f-0e18a9b30a9a" providerId="ADAL" clId="{196DAD37-FC05-423B-B0D0-D7C4945B6842}" dt="2019-10-29T15:57:19.904" v="28" actId="1076"/>
          <ac:spMkLst>
            <pc:docMk/>
            <pc:sldMk cId="1610370324" sldId="413"/>
            <ac:spMk id="15" creationId="{7FB47A61-6382-4A36-8EEF-C4069C9191DE}"/>
          </ac:spMkLst>
        </pc:spChg>
        <pc:spChg chg="del mod">
          <ac:chgData name="Virginia Viracacha Viracacha" userId="3704d9b7-033d-41ad-847f-0e18a9b30a9a" providerId="ADAL" clId="{196DAD37-FC05-423B-B0D0-D7C4945B6842}" dt="2019-10-29T15:57:15.111" v="27" actId="478"/>
          <ac:spMkLst>
            <pc:docMk/>
            <pc:sldMk cId="1610370324" sldId="413"/>
            <ac:spMk id="36" creationId="{D78F17E5-9D2A-48FC-8BFD-C4B6BE5FD66C}"/>
          </ac:spMkLst>
        </pc:spChg>
        <pc:spChg chg="mod">
          <ac:chgData name="Virginia Viracacha Viracacha" userId="3704d9b7-033d-41ad-847f-0e18a9b30a9a" providerId="ADAL" clId="{196DAD37-FC05-423B-B0D0-D7C4945B6842}" dt="2019-10-29T15:57:19.904" v="28" actId="1076"/>
          <ac:spMkLst>
            <pc:docMk/>
            <pc:sldMk cId="1610370324" sldId="413"/>
            <ac:spMk id="37" creationId="{3FFE4E8A-9C90-4F7D-99DB-267D63A7ACDB}"/>
          </ac:spMkLst>
        </pc:spChg>
        <pc:spChg chg="del">
          <ac:chgData name="Virginia Viracacha Viracacha" userId="3704d9b7-033d-41ad-847f-0e18a9b30a9a" providerId="ADAL" clId="{196DAD37-FC05-423B-B0D0-D7C4945B6842}" dt="2019-10-29T15:57:15.111" v="27" actId="478"/>
          <ac:spMkLst>
            <pc:docMk/>
            <pc:sldMk cId="1610370324" sldId="413"/>
            <ac:spMk id="38" creationId="{65BF6FAF-F8EC-4456-AB58-B87FC8BCAFEC}"/>
          </ac:spMkLst>
        </pc:spChg>
        <pc:spChg chg="mod">
          <ac:chgData name="Virginia Viracacha Viracacha" userId="3704d9b7-033d-41ad-847f-0e18a9b30a9a" providerId="ADAL" clId="{196DAD37-FC05-423B-B0D0-D7C4945B6842}" dt="2019-10-29T15:57:19.904" v="28" actId="1076"/>
          <ac:spMkLst>
            <pc:docMk/>
            <pc:sldMk cId="1610370324" sldId="413"/>
            <ac:spMk id="39" creationId="{2549DCB5-1073-4887-8ACB-0BEF919A28F2}"/>
          </ac:spMkLst>
        </pc:spChg>
        <pc:grpChg chg="mod">
          <ac:chgData name="Virginia Viracacha Viracacha" userId="3704d9b7-033d-41ad-847f-0e18a9b30a9a" providerId="ADAL" clId="{196DAD37-FC05-423B-B0D0-D7C4945B6842}" dt="2019-10-29T15:57:19.904" v="28" actId="1076"/>
          <ac:grpSpMkLst>
            <pc:docMk/>
            <pc:sldMk cId="1610370324" sldId="413"/>
            <ac:grpSpMk id="17" creationId="{1167668F-251C-49C4-8789-2CE77E07429B}"/>
          </ac:grpSpMkLst>
        </pc:grpChg>
        <pc:grpChg chg="del">
          <ac:chgData name="Virginia Viracacha Viracacha" userId="3704d9b7-033d-41ad-847f-0e18a9b30a9a" providerId="ADAL" clId="{196DAD37-FC05-423B-B0D0-D7C4945B6842}" dt="2019-10-29T15:57:15.111" v="27" actId="478"/>
          <ac:grpSpMkLst>
            <pc:docMk/>
            <pc:sldMk cId="1610370324" sldId="413"/>
            <ac:grpSpMk id="40" creationId="{2C67F504-D741-4638-A036-66AA94A3D0A9}"/>
          </ac:grpSpMkLst>
        </pc:grpChg>
        <pc:grpChg chg="mod">
          <ac:chgData name="Virginia Viracacha Viracacha" userId="3704d9b7-033d-41ad-847f-0e18a9b30a9a" providerId="ADAL" clId="{196DAD37-FC05-423B-B0D0-D7C4945B6842}" dt="2019-10-29T15:57:19.904" v="28" actId="1076"/>
          <ac:grpSpMkLst>
            <pc:docMk/>
            <pc:sldMk cId="1610370324" sldId="413"/>
            <ac:grpSpMk id="43" creationId="{A6130826-335D-4DB3-B706-75F0074FD107}"/>
          </ac:grpSpMkLst>
        </pc:grpChg>
      </pc:sldChg>
    </pc:docChg>
  </pc:docChgLst>
  <pc:docChgLst>
    <pc:chgData name="Virginia Viracacha Viracacha" userId="3704d9b7-033d-41ad-847f-0e18a9b30a9a" providerId="ADAL" clId="{1500FFBD-8F99-4DB6-95A5-6D4B9A2EB250}"/>
    <pc:docChg chg="undo custSel modSld">
      <pc:chgData name="Virginia Viracacha Viracacha" userId="3704d9b7-033d-41ad-847f-0e18a9b30a9a" providerId="ADAL" clId="{1500FFBD-8F99-4DB6-95A5-6D4B9A2EB250}" dt="2019-10-25T20:44:27.392" v="10" actId="14100"/>
      <pc:docMkLst>
        <pc:docMk/>
      </pc:docMkLst>
      <pc:sldChg chg="addSp delSp modSp">
        <pc:chgData name="Virginia Viracacha Viracacha" userId="3704d9b7-033d-41ad-847f-0e18a9b30a9a" providerId="ADAL" clId="{1500FFBD-8F99-4DB6-95A5-6D4B9A2EB250}" dt="2019-10-25T20:44:27.392" v="10" actId="14100"/>
        <pc:sldMkLst>
          <pc:docMk/>
          <pc:sldMk cId="1295784961" sldId="371"/>
        </pc:sldMkLst>
        <pc:spChg chg="add del mod">
          <ac:chgData name="Virginia Viracacha Viracacha" userId="3704d9b7-033d-41ad-847f-0e18a9b30a9a" providerId="ADAL" clId="{1500FFBD-8F99-4DB6-95A5-6D4B9A2EB250}" dt="2019-10-25T20:44:27.392" v="10" actId="14100"/>
          <ac:spMkLst>
            <pc:docMk/>
            <pc:sldMk cId="1295784961" sldId="371"/>
            <ac:spMk id="12" creationId="{7B99A7BA-933A-4F46-A903-C6209D248027}"/>
          </ac:spMkLst>
        </pc:sp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OneDrive%20-%20sdis.gov.co\DADE\BOGOTA%20MEJOR%20PARA%20TODOS\SDES\PLAN%20ACCION%20INSTITUCIONAL%20-%20PAI%20TRANSPARENCIA\PAI%202019\3.%20Reporte%20ene_sep%202019\C&#225;lculos%20VV%2025102019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sdisgovco-my.sharepoint.com/personal/vviracacha_sdis_gov_co/Documents/DADE/BOGOTA%20MEJOR%20PARA%20TODOS/SDES/PLAN%20ACCION%20INSTITUCIONAL%20-%20PAI%20TRANSPARENCIA/PAI%202019/3.%20Reporte%20ene_sep%202019/C&#225;lculos%20VV%2025102019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User\OneDrive%20-%20sdis.gov.co\DADE\BOGOTA%20MEJOR%20PARA%20TODOS\SDES\PLAN%20ACCION%20INSTITUCIONAL%20-%20PAI%20TRANSPARENCIA\PAI%202019\3.%20Reporte%20ene_sep%202019\C&#225;lculos%20VV%2025102019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'Resumen inversión'!$B$3</c:f>
              <c:strCache>
                <c:ptCount val="1"/>
                <c:pt idx="0">
                  <c:v>Suma de CUMPLIMIENTO PROYECTO</c:v>
                </c:pt>
              </c:strCache>
            </c:strRef>
          </c:tx>
          <c:spPr>
            <a:solidFill>
              <a:srgbClr val="FFC000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364-4F32-9AF9-0D2C278C72BF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364-4F32-9AF9-0D2C278C72BF}"/>
              </c:ext>
            </c:extLst>
          </c:dPt>
          <c:dPt>
            <c:idx val="13"/>
            <c:invertIfNegative val="0"/>
            <c:bubble3D val="0"/>
            <c:spPr>
              <a:solidFill>
                <a:srgbClr val="92D05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364-4F32-9AF9-0D2C278C72BF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'Resumen inversión'!$A$4:$A$17</c:f>
              <c:strCache>
                <c:ptCount val="14"/>
                <c:pt idx="0">
                  <c:v>1116 - Distrito joven</c:v>
                </c:pt>
                <c:pt idx="1">
                  <c:v>1108 - Prevención y atención integral del fenómeno de habitabilidad en calle</c:v>
                </c:pt>
                <c:pt idx="2">
                  <c:v>1168 - Integración digital y de conocimiento para la inclusión social</c:v>
                </c:pt>
                <c:pt idx="3">
                  <c:v>1103 - Espacios de integración social</c:v>
                </c:pt>
                <c:pt idx="4">
                  <c:v>1091 - Integración eficiente y transparente para todos</c:v>
                </c:pt>
                <c:pt idx="5">
                  <c:v>1096 - Desarrollo integral desde la gestación hasta la adolescencia</c:v>
                </c:pt>
                <c:pt idx="6">
                  <c:v>1098 - Bogotá te nutre</c:v>
                </c:pt>
                <c:pt idx="7">
                  <c:v>1086 - Una ciudad para las familias</c:v>
                </c:pt>
                <c:pt idx="8">
                  <c:v>1092 - Viviendo el territorio</c:v>
                </c:pt>
                <c:pt idx="9">
                  <c:v>1118 - Gestión Institucional y fortalecimiento del talento humano</c:v>
                </c:pt>
                <c:pt idx="10">
                  <c:v>1113 - Por una ciudad incluyente y sin barreras</c:v>
                </c:pt>
                <c:pt idx="11">
                  <c:v>1093 - Prevención y atención integral de la paternidad y la maternidad temprana</c:v>
                </c:pt>
                <c:pt idx="12">
                  <c:v>1099 - Envejecimiento digno, activo y feliz</c:v>
                </c:pt>
                <c:pt idx="13">
                  <c:v>1101 - Distrito diverso</c:v>
                </c:pt>
              </c:strCache>
            </c:strRef>
          </c:cat>
          <c:val>
            <c:numRef>
              <c:f>'Resumen inversión'!$B$4:$B$17</c:f>
              <c:numCache>
                <c:formatCode>0%</c:formatCode>
                <c:ptCount val="14"/>
                <c:pt idx="0">
                  <c:v>0.7264764255921895</c:v>
                </c:pt>
                <c:pt idx="1">
                  <c:v>0.79195244857606806</c:v>
                </c:pt>
                <c:pt idx="2">
                  <c:v>0.93208928248689693</c:v>
                </c:pt>
                <c:pt idx="3">
                  <c:v>0.93444725365385028</c:v>
                </c:pt>
                <c:pt idx="4">
                  <c:v>0.94431717819779282</c:v>
                </c:pt>
                <c:pt idx="5">
                  <c:v>0.95542120398528918</c:v>
                </c:pt>
                <c:pt idx="6">
                  <c:v>0.96957403623589378</c:v>
                </c:pt>
                <c:pt idx="7">
                  <c:v>0.97017337441368534</c:v>
                </c:pt>
                <c:pt idx="8">
                  <c:v>0.9801648910352887</c:v>
                </c:pt>
                <c:pt idx="9">
                  <c:v>0.98474549344142315</c:v>
                </c:pt>
                <c:pt idx="10">
                  <c:v>0.98610105900445122</c:v>
                </c:pt>
                <c:pt idx="11">
                  <c:v>0.98793969849246255</c:v>
                </c:pt>
                <c:pt idx="12">
                  <c:v>0.99093959731543613</c:v>
                </c:pt>
                <c:pt idx="13">
                  <c:v>0.99999128641932067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2B10-43AE-B873-6EA2FD39DF7F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-25"/>
        <c:axId val="391297456"/>
        <c:axId val="391294656"/>
      </c:barChart>
      <c:catAx>
        <c:axId val="39129745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391294656"/>
        <c:crosses val="autoZero"/>
        <c:auto val="1"/>
        <c:lblAlgn val="l"/>
        <c:lblOffset val="100"/>
        <c:noMultiLvlLbl val="0"/>
      </c:catAx>
      <c:valAx>
        <c:axId val="39129465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39129745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'Indicadores de gestión '!$E$91</c:f>
              <c:strCache>
                <c:ptCount val="1"/>
                <c:pt idx="0">
                  <c:v>AVANCE POR PROCESO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/>
          </c:spPr>
          <c:invertIfNegative val="0"/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218F-4A9D-96C8-9B6FC3D5D377}"/>
              </c:ext>
            </c:extLst>
          </c:dPt>
          <c:dPt>
            <c:idx val="2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218F-4A9D-96C8-9B6FC3D5D377}"/>
              </c:ext>
            </c:extLst>
          </c:dPt>
          <c:dPt>
            <c:idx val="3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218F-4A9D-96C8-9B6FC3D5D377}"/>
              </c:ext>
            </c:extLst>
          </c:dPt>
          <c:dPt>
            <c:idx val="4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218F-4A9D-96C8-9B6FC3D5D377}"/>
              </c:ext>
            </c:extLst>
          </c:dPt>
          <c:dPt>
            <c:idx val="5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218F-4A9D-96C8-9B6FC3D5D377}"/>
              </c:ext>
            </c:extLst>
          </c:dPt>
          <c:dPt>
            <c:idx val="6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218F-4A9D-96C8-9B6FC3D5D377}"/>
              </c:ext>
            </c:extLst>
          </c:dPt>
          <c:dPt>
            <c:idx val="7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218F-4A9D-96C8-9B6FC3D5D377}"/>
              </c:ext>
            </c:extLst>
          </c:dPt>
          <c:dPt>
            <c:idx val="8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218F-4A9D-96C8-9B6FC3D5D377}"/>
              </c:ext>
            </c:extLst>
          </c:dPt>
          <c:dPt>
            <c:idx val="9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218F-4A9D-96C8-9B6FC3D5D377}"/>
              </c:ext>
            </c:extLst>
          </c:dPt>
          <c:dPt>
            <c:idx val="10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218F-4A9D-96C8-9B6FC3D5D377}"/>
              </c:ext>
            </c:extLst>
          </c:dPt>
          <c:dPt>
            <c:idx val="11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218F-4A9D-96C8-9B6FC3D5D377}"/>
              </c:ext>
            </c:extLst>
          </c:dPt>
          <c:dPt>
            <c:idx val="1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218F-4A9D-96C8-9B6FC3D5D377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'Indicadores de gestión '!$B$92:$B$108</c:f>
              <c:strCache>
                <c:ptCount val="17"/>
                <c:pt idx="0">
                  <c:v>Diseño e innovación de servicios sociales</c:v>
                </c:pt>
                <c:pt idx="1">
                  <c:v>Gestión de talento humano</c:v>
                </c:pt>
                <c:pt idx="2">
                  <c:v>Gestión documental</c:v>
                </c:pt>
                <c:pt idx="3">
                  <c:v>Gestión contractual</c:v>
                </c:pt>
                <c:pt idx="4">
                  <c:v>Inspección, vigilancia y control</c:v>
                </c:pt>
                <c:pt idx="5">
                  <c:v>Atención a la ciudadanía</c:v>
                </c:pt>
                <c:pt idx="6">
                  <c:v>Gestión financiera</c:v>
                </c:pt>
                <c:pt idx="7">
                  <c:v>Gestión jurídica</c:v>
                </c:pt>
                <c:pt idx="8">
                  <c:v>Gestión de soporte y mantenimiento tecnológico</c:v>
                </c:pt>
                <c:pt idx="9">
                  <c:v>Gestión logística</c:v>
                </c:pt>
                <c:pt idx="10">
                  <c:v>Comunicación estratégica</c:v>
                </c:pt>
                <c:pt idx="11">
                  <c:v>Gestión del sistema integrado</c:v>
                </c:pt>
                <c:pt idx="12">
                  <c:v>Formulación y articulación de políticas sociales</c:v>
                </c:pt>
                <c:pt idx="13">
                  <c:v>Auditoría y control</c:v>
                </c:pt>
                <c:pt idx="14">
                  <c:v>Gestión ambiental</c:v>
                </c:pt>
                <c:pt idx="15">
                  <c:v>Tecnologías de la información</c:v>
                </c:pt>
                <c:pt idx="16">
                  <c:v>Prestación de servicios sociales  para la inclusión social</c:v>
                </c:pt>
              </c:strCache>
            </c:strRef>
          </c:cat>
          <c:val>
            <c:numRef>
              <c:f>'Indicadores de gestión '!$E$92:$E$108</c:f>
              <c:numCache>
                <c:formatCode>0%</c:formatCode>
                <c:ptCount val="17"/>
                <c:pt idx="0">
                  <c:v>0</c:v>
                </c:pt>
                <c:pt idx="1">
                  <c:v>0.4869918479587807</c:v>
                </c:pt>
                <c:pt idx="2">
                  <c:v>0.5</c:v>
                </c:pt>
                <c:pt idx="3">
                  <c:v>0.72818727009358075</c:v>
                </c:pt>
                <c:pt idx="4">
                  <c:v>0.7545934126007926</c:v>
                </c:pt>
                <c:pt idx="5">
                  <c:v>0.83813883678072321</c:v>
                </c:pt>
                <c:pt idx="6">
                  <c:v>0.8577104417982101</c:v>
                </c:pt>
                <c:pt idx="7">
                  <c:v>0.92234186010905794</c:v>
                </c:pt>
                <c:pt idx="8">
                  <c:v>0.92459505600550929</c:v>
                </c:pt>
                <c:pt idx="9">
                  <c:v>0.95989508904949683</c:v>
                </c:pt>
                <c:pt idx="10">
                  <c:v>0.96114204064455655</c:v>
                </c:pt>
                <c:pt idx="11">
                  <c:v>0.9907407407407407</c:v>
                </c:pt>
                <c:pt idx="12">
                  <c:v>0.99096666666666655</c:v>
                </c:pt>
                <c:pt idx="13">
                  <c:v>1</c:v>
                </c:pt>
                <c:pt idx="14">
                  <c:v>1</c:v>
                </c:pt>
                <c:pt idx="15">
                  <c:v>1</c:v>
                </c:pt>
                <c:pt idx="16">
                  <c:v>1.1239567936114998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8-90EC-425E-85F3-1E3DD6DB5BE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axId val="1530713408"/>
        <c:axId val="1352813984"/>
      </c:barChart>
      <c:catAx>
        <c:axId val="15307134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1352813984"/>
        <c:crosses val="autoZero"/>
        <c:auto val="1"/>
        <c:lblAlgn val="ctr"/>
        <c:lblOffset val="100"/>
        <c:noMultiLvlLbl val="0"/>
      </c:catAx>
      <c:valAx>
        <c:axId val="1352813984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1530713408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Resumen!$N$3</c:f>
              <c:strCache>
                <c:ptCount val="1"/>
                <c:pt idx="0">
                  <c:v>AVANCE POR PLAN</c:v>
                </c:pt>
              </c:strCache>
            </c:strRef>
          </c:tx>
          <c:spPr>
            <a:solidFill>
              <a:srgbClr val="92D050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1-DF6D-47D6-AFDD-F68F075E3375}"/>
              </c:ext>
            </c:extLst>
          </c:dPt>
          <c:dPt>
            <c:idx val="1"/>
            <c:invertIfNegative val="0"/>
            <c:bubble3D val="0"/>
            <c:spPr>
              <a:solidFill>
                <a:srgbClr val="FF0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3-DF6D-47D6-AFDD-F68F075E3375}"/>
              </c:ext>
            </c:extLst>
          </c:dPt>
          <c:dPt>
            <c:idx val="2"/>
            <c:invertIfNegative val="0"/>
            <c:bubble3D val="0"/>
            <c:spPr>
              <a:solidFill>
                <a:srgbClr val="FFC000"/>
              </a:solidFill>
              <a:ln>
                <a:noFill/>
              </a:ln>
              <a:effectLst>
                <a:outerShdw blurRad="57150" dist="19050" dir="5400000" algn="ctr" rotWithShape="0">
                  <a:srgbClr val="000000">
                    <a:alpha val="63000"/>
                  </a:srgbClr>
                </a:outerShdw>
              </a:effectLst>
            </c:spPr>
            <c:extLst>
              <c:ext xmlns:c16="http://schemas.microsoft.com/office/drawing/2014/chart" uri="{C3380CC4-5D6E-409C-BE32-E72D297353CC}">
                <c16:uniqueId val="{00000005-DF6D-47D6-AFDD-F68F075E3375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4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CO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Resumen!$M$4:$M$16</c:f>
              <c:strCache>
                <c:ptCount val="13"/>
                <c:pt idx="0">
                  <c:v>Tema: Participación Ciudadana</c:v>
                </c:pt>
                <c:pt idx="1">
                  <c:v>Plan Institucional de Archivos de la Entidad PINAR </c:v>
                </c:pt>
                <c:pt idx="2">
                  <c:v>Plan Anticorrupción y de Atención al Ciudadano</c:v>
                </c:pt>
                <c:pt idx="3">
                  <c:v>Plan Estratégico de Tecnologías de la Información y las Comunicaciones - PETI</c:v>
                </c:pt>
                <c:pt idx="4">
                  <c:v>Plan estratégico de Talento Humano</c:v>
                </c:pt>
                <c:pt idx="5">
                  <c:v>Plan de Tratamiento de Riesgos de Seguridad y Privacidad de la Información</c:v>
                </c:pt>
                <c:pt idx="6">
                  <c:v>Plan de Seguridad y Privacidad de la Información</c:v>
                </c:pt>
                <c:pt idx="7">
                  <c:v>Plan de previsión de recursos humanos</c:v>
                </c:pt>
                <c:pt idx="8">
                  <c:v>Plan de Incentivos Institucionales</c:v>
                </c:pt>
                <c:pt idx="9">
                  <c:v>Plan Anual de Vacantes</c:v>
                </c:pt>
                <c:pt idx="10">
                  <c:v>Plan Anual de Adquisiciones</c:v>
                </c:pt>
                <c:pt idx="11">
                  <c:v>MIPG</c:v>
                </c:pt>
                <c:pt idx="12">
                  <c:v>Plan Institucional de Capacitación  - PIC </c:v>
                </c:pt>
              </c:strCache>
            </c:strRef>
          </c:cat>
          <c:val>
            <c:numRef>
              <c:f>Resumen!$N$4:$N$16</c:f>
              <c:numCache>
                <c:formatCode>0%</c:formatCode>
                <c:ptCount val="13"/>
                <c:pt idx="0">
                  <c:v>0.5</c:v>
                </c:pt>
                <c:pt idx="1">
                  <c:v>0.85624999999999996</c:v>
                </c:pt>
                <c:pt idx="2">
                  <c:v>0.93452380952380931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1</c:v>
                </c:pt>
                <c:pt idx="7">
                  <c:v>1</c:v>
                </c:pt>
                <c:pt idx="8">
                  <c:v>1</c:v>
                </c:pt>
                <c:pt idx="9">
                  <c:v>1</c:v>
                </c:pt>
                <c:pt idx="10">
                  <c:v>1</c:v>
                </c:pt>
                <c:pt idx="11">
                  <c:v>1</c:v>
                </c:pt>
                <c:pt idx="12">
                  <c:v>1.0249999999999999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5D8-424E-A87E-7938A672B66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15"/>
        <c:overlap val="-20"/>
        <c:axId val="433604816"/>
        <c:axId val="433606496"/>
      </c:barChart>
      <c:catAx>
        <c:axId val="433604816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CO"/>
          </a:p>
        </c:txPr>
        <c:crossAx val="433606496"/>
        <c:crosses val="autoZero"/>
        <c:auto val="1"/>
        <c:lblAlgn val="ctr"/>
        <c:lblOffset val="100"/>
        <c:noMultiLvlLbl val="0"/>
      </c:catAx>
      <c:valAx>
        <c:axId val="433606496"/>
        <c:scaling>
          <c:orientation val="minMax"/>
        </c:scaling>
        <c:delete val="1"/>
        <c:axPos val="b"/>
        <c:numFmt formatCode="0%" sourceLinked="1"/>
        <c:majorTickMark val="none"/>
        <c:minorTickMark val="none"/>
        <c:tickLblPos val="nextTo"/>
        <c:crossAx val="43360481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CO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1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lt1"/>
    </cs:fontRef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1">
  <dgm:title val=""/>
  <dgm:desc val=""/>
  <dgm:catLst>
    <dgm:cat type="accent1" pri="11100"/>
  </dgm:catLst>
  <dgm:styleLbl name="node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lig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lnNode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accent1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node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40000"/>
      </a:schemeClr>
    </dgm:fillClrLst>
    <dgm:linClrLst meth="repeat">
      <a:schemeClr val="accent1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dk1"/>
    </dgm:txFillClrLst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1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2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3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asst4">
    <dgm:fillClrLst meth="repeat">
      <a:schemeClr val="lt1"/>
    </dgm:fillClrLst>
    <dgm:linClrLst meth="repeat">
      <a:schemeClr val="accent1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accent1">
        <a:alpha val="4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accent1"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accent1">
        <a:alpha val="90000"/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2_2">
  <dgm:title val=""/>
  <dgm:desc val=""/>
  <dgm:catLst>
    <dgm:cat type="accent2" pri="112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</dgm:fillClrLst>
    <dgm:linClrLst meth="repeat">
      <a:schemeClr val="accent2"/>
    </dgm:linClrLst>
    <dgm:effectClrLst/>
    <dgm:txLinClrLst/>
    <dgm:txFillClrLst/>
    <dgm:txEffectClrLst/>
  </dgm:styleLbl>
  <dgm:styleLbl name="lnNode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2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/>
    </dgm:fillClrLst>
    <dgm:linClrLst meth="repeat">
      <a:schemeClr val="accent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/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8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B05678C-CCE5-4560-BDD0-E3CFB9F2D453}" type="doc">
      <dgm:prSet loTypeId="urn:microsoft.com/office/officeart/2005/8/layout/radial6" loCatId="cycle" qsTypeId="urn:microsoft.com/office/officeart/2005/8/quickstyle/simple1" qsCatId="simple" csTypeId="urn:microsoft.com/office/officeart/2005/8/colors/accent1_1" csCatId="accent1" phldr="1"/>
      <dgm:spPr/>
      <dgm:t>
        <a:bodyPr/>
        <a:lstStyle/>
        <a:p>
          <a:endParaRPr lang="es-CO"/>
        </a:p>
      </dgm:t>
    </dgm:pt>
    <dgm:pt modelId="{1C38BBF9-4ECF-4E2E-B325-24728BB7F4F0}">
      <dgm:prSet phldrT="[Texto]" custT="1"/>
      <dgm:spPr/>
      <dgm:t>
        <a:bodyPr/>
        <a:lstStyle/>
        <a:p>
          <a:r>
            <a:rPr lang="es-ES" sz="2000" dirty="0">
              <a:latin typeface="Arial Rounded MT Bold" panose="020F0704030504030204" pitchFamily="34" charset="0"/>
            </a:rPr>
            <a:t>Plan de Acción Institucional</a:t>
          </a:r>
          <a:endParaRPr lang="es-CO" sz="2000" dirty="0">
            <a:latin typeface="Arial Rounded MT Bold" panose="020F0704030504030204" pitchFamily="34" charset="0"/>
          </a:endParaRPr>
        </a:p>
      </dgm:t>
    </dgm:pt>
    <dgm:pt modelId="{D1F2206B-619B-406B-8852-6B5C4B074D7C}" type="parTrans" cxnId="{8DA715FD-F8A0-4F0A-8BBB-40A233DD06BC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BA9AF6D3-358D-4CAB-A48C-FE049B7C8C3A}" type="sibTrans" cxnId="{8DA715FD-F8A0-4F0A-8BBB-40A233DD06BC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FC1F9615-5F07-470C-940F-2BF80E1A97F3}">
      <dgm:prSet phldrT="[Texto]"/>
      <dgm:spPr/>
      <dgm:t>
        <a:bodyPr anchor="t"/>
        <a:lstStyle/>
        <a:p>
          <a:r>
            <a:rPr lang="es-ES" dirty="0">
              <a:latin typeface="Arial Rounded MT Bold" panose="020F0704030504030204" pitchFamily="34" charset="0"/>
            </a:rPr>
            <a:t>Inversión</a:t>
          </a:r>
          <a:endParaRPr lang="es-CO" dirty="0">
            <a:latin typeface="Arial Rounded MT Bold" panose="020F0704030504030204" pitchFamily="34" charset="0"/>
          </a:endParaRPr>
        </a:p>
      </dgm:t>
    </dgm:pt>
    <dgm:pt modelId="{4DBD4500-2AC8-4259-8724-7E3759A257D7}" type="parTrans" cxnId="{CFDC2DAE-6CAD-436B-8D30-D534A01FA36A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8A2E315C-9AAE-4851-9AF5-67417BCBDECB}" type="sibTrans" cxnId="{CFDC2DAE-6CAD-436B-8D30-D534A01FA36A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610AE894-008D-4419-9BA9-994149BF6F07}">
      <dgm:prSet phldrT="[Texto]"/>
      <dgm:spPr/>
      <dgm:t>
        <a:bodyPr anchor="t"/>
        <a:lstStyle/>
        <a:p>
          <a:r>
            <a:rPr lang="es-ES" dirty="0">
              <a:latin typeface="Arial Rounded MT Bold" panose="020F0704030504030204" pitchFamily="34" charset="0"/>
            </a:rPr>
            <a:t>Decreto 612/2018</a:t>
          </a:r>
          <a:endParaRPr lang="es-CO" dirty="0">
            <a:latin typeface="Arial Rounded MT Bold" panose="020F0704030504030204" pitchFamily="34" charset="0"/>
          </a:endParaRPr>
        </a:p>
      </dgm:t>
    </dgm:pt>
    <dgm:pt modelId="{43572337-1163-4F5D-94F8-9DB5A4ADDB55}" type="parTrans" cxnId="{634BB5D9-F4D3-4AFB-8A52-F66A6EE6711A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8562B9E5-393E-41C5-89D3-89088917FAE1}" type="sibTrans" cxnId="{634BB5D9-F4D3-4AFB-8A52-F66A6EE6711A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8719C630-E841-46D4-B479-C9FB5D3B0E2F}">
      <dgm:prSet phldrT="[Texto]"/>
      <dgm:spPr/>
      <dgm:t>
        <a:bodyPr anchor="t"/>
        <a:lstStyle/>
        <a:p>
          <a:r>
            <a:rPr lang="es-ES" dirty="0">
              <a:latin typeface="Arial Rounded MT Bold" panose="020F0704030504030204" pitchFamily="34" charset="0"/>
            </a:rPr>
            <a:t>Gestión de procesos</a:t>
          </a:r>
          <a:endParaRPr lang="es-CO" dirty="0">
            <a:latin typeface="Arial Rounded MT Bold" panose="020F0704030504030204" pitchFamily="34" charset="0"/>
          </a:endParaRPr>
        </a:p>
      </dgm:t>
    </dgm:pt>
    <dgm:pt modelId="{F9BEBD88-B329-4498-A832-1E582F943F5F}" type="parTrans" cxnId="{46DB8A34-988E-471E-94CA-C1A44C1BD68C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0DE8E241-83B6-4482-8AAF-61EF845A6C5A}" type="sibTrans" cxnId="{46DB8A34-988E-471E-94CA-C1A44C1BD68C}">
      <dgm:prSet/>
      <dgm:spPr/>
      <dgm:t>
        <a:bodyPr/>
        <a:lstStyle/>
        <a:p>
          <a:endParaRPr lang="es-CO">
            <a:latin typeface="Arial Rounded MT Bold" panose="020F0704030504030204" pitchFamily="34" charset="0"/>
          </a:endParaRPr>
        </a:p>
      </dgm:t>
    </dgm:pt>
    <dgm:pt modelId="{17309723-078C-4344-82FF-B64F13118845}" type="pres">
      <dgm:prSet presAssocID="{DB05678C-CCE5-4560-BDD0-E3CFB9F2D453}" presName="Name0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534F7090-D187-4719-BD43-394C82494570}" type="pres">
      <dgm:prSet presAssocID="{1C38BBF9-4ECF-4E2E-B325-24728BB7F4F0}" presName="centerShape" presStyleLbl="node0" presStyleIdx="0" presStyleCnt="1" custScaleX="134771" custScaleY="130374"/>
      <dgm:spPr/>
    </dgm:pt>
    <dgm:pt modelId="{F0DFD978-D574-4140-940C-800E7DFB5C7A}" type="pres">
      <dgm:prSet presAssocID="{FC1F9615-5F07-470C-940F-2BF80E1A97F3}" presName="node" presStyleLbl="node1" presStyleIdx="0" presStyleCnt="3">
        <dgm:presLayoutVars>
          <dgm:bulletEnabled val="1"/>
        </dgm:presLayoutVars>
      </dgm:prSet>
      <dgm:spPr/>
    </dgm:pt>
    <dgm:pt modelId="{9DB7A26C-0B38-4B6E-8C24-6CF5865AAA77}" type="pres">
      <dgm:prSet presAssocID="{FC1F9615-5F07-470C-940F-2BF80E1A97F3}" presName="dummy" presStyleCnt="0"/>
      <dgm:spPr/>
    </dgm:pt>
    <dgm:pt modelId="{B84A4B77-AFFC-43DF-8B8E-C66632DE5B62}" type="pres">
      <dgm:prSet presAssocID="{8A2E315C-9AAE-4851-9AF5-67417BCBDECB}" presName="sibTrans" presStyleLbl="sibTrans2D1" presStyleIdx="0" presStyleCnt="3"/>
      <dgm:spPr/>
    </dgm:pt>
    <dgm:pt modelId="{5E80FA82-5B29-4286-BBAD-348DB2D49FEA}" type="pres">
      <dgm:prSet presAssocID="{610AE894-008D-4419-9BA9-994149BF6F07}" presName="node" presStyleLbl="node1" presStyleIdx="1" presStyleCnt="3">
        <dgm:presLayoutVars>
          <dgm:bulletEnabled val="1"/>
        </dgm:presLayoutVars>
      </dgm:prSet>
      <dgm:spPr/>
    </dgm:pt>
    <dgm:pt modelId="{DE6D2733-F078-4E88-86D4-A6E4F86C132B}" type="pres">
      <dgm:prSet presAssocID="{610AE894-008D-4419-9BA9-994149BF6F07}" presName="dummy" presStyleCnt="0"/>
      <dgm:spPr/>
    </dgm:pt>
    <dgm:pt modelId="{642F1328-C4CE-4603-878E-591E670802BD}" type="pres">
      <dgm:prSet presAssocID="{8562B9E5-393E-41C5-89D3-89088917FAE1}" presName="sibTrans" presStyleLbl="sibTrans2D1" presStyleIdx="1" presStyleCnt="3"/>
      <dgm:spPr/>
    </dgm:pt>
    <dgm:pt modelId="{2F7D93CF-B90B-4ECB-A2D0-60A5C45959F0}" type="pres">
      <dgm:prSet presAssocID="{8719C630-E841-46D4-B479-C9FB5D3B0E2F}" presName="node" presStyleLbl="node1" presStyleIdx="2" presStyleCnt="3">
        <dgm:presLayoutVars>
          <dgm:bulletEnabled val="1"/>
        </dgm:presLayoutVars>
      </dgm:prSet>
      <dgm:spPr/>
    </dgm:pt>
    <dgm:pt modelId="{C7FD82C9-955F-408F-BC39-EEDC7A1923AF}" type="pres">
      <dgm:prSet presAssocID="{8719C630-E841-46D4-B479-C9FB5D3B0E2F}" presName="dummy" presStyleCnt="0"/>
      <dgm:spPr/>
    </dgm:pt>
    <dgm:pt modelId="{88F713C8-5A26-4D32-BE7E-DC974775EB0A}" type="pres">
      <dgm:prSet presAssocID="{0DE8E241-83B6-4482-8AAF-61EF845A6C5A}" presName="sibTrans" presStyleLbl="sibTrans2D1" presStyleIdx="2" presStyleCnt="3"/>
      <dgm:spPr/>
    </dgm:pt>
  </dgm:ptLst>
  <dgm:cxnLst>
    <dgm:cxn modelId="{2C3B2818-B5F9-4FF3-97B0-05E65D0ECE1F}" type="presOf" srcId="{FC1F9615-5F07-470C-940F-2BF80E1A97F3}" destId="{F0DFD978-D574-4140-940C-800E7DFB5C7A}" srcOrd="0" destOrd="0" presId="urn:microsoft.com/office/officeart/2005/8/layout/radial6"/>
    <dgm:cxn modelId="{46DB8A34-988E-471E-94CA-C1A44C1BD68C}" srcId="{1C38BBF9-4ECF-4E2E-B325-24728BB7F4F0}" destId="{8719C630-E841-46D4-B479-C9FB5D3B0E2F}" srcOrd="2" destOrd="0" parTransId="{F9BEBD88-B329-4498-A832-1E582F943F5F}" sibTransId="{0DE8E241-83B6-4482-8AAF-61EF845A6C5A}"/>
    <dgm:cxn modelId="{A9F44A3A-540A-466E-A48B-22E76D9B0B82}" type="presOf" srcId="{8719C630-E841-46D4-B479-C9FB5D3B0E2F}" destId="{2F7D93CF-B90B-4ECB-A2D0-60A5C45959F0}" srcOrd="0" destOrd="0" presId="urn:microsoft.com/office/officeart/2005/8/layout/radial6"/>
    <dgm:cxn modelId="{59E45549-3621-4289-A613-E05E2F0632D2}" type="presOf" srcId="{1C38BBF9-4ECF-4E2E-B325-24728BB7F4F0}" destId="{534F7090-D187-4719-BD43-394C82494570}" srcOrd="0" destOrd="0" presId="urn:microsoft.com/office/officeart/2005/8/layout/radial6"/>
    <dgm:cxn modelId="{141EF66F-461E-4E38-8C3E-17806672E902}" type="presOf" srcId="{0DE8E241-83B6-4482-8AAF-61EF845A6C5A}" destId="{88F713C8-5A26-4D32-BE7E-DC974775EB0A}" srcOrd="0" destOrd="0" presId="urn:microsoft.com/office/officeart/2005/8/layout/radial6"/>
    <dgm:cxn modelId="{98E5508D-0FB9-4400-9A26-2F3D0E795233}" type="presOf" srcId="{DB05678C-CCE5-4560-BDD0-E3CFB9F2D453}" destId="{17309723-078C-4344-82FF-B64F13118845}" srcOrd="0" destOrd="0" presId="urn:microsoft.com/office/officeart/2005/8/layout/radial6"/>
    <dgm:cxn modelId="{CFDC2DAE-6CAD-436B-8D30-D534A01FA36A}" srcId="{1C38BBF9-4ECF-4E2E-B325-24728BB7F4F0}" destId="{FC1F9615-5F07-470C-940F-2BF80E1A97F3}" srcOrd="0" destOrd="0" parTransId="{4DBD4500-2AC8-4259-8724-7E3759A257D7}" sibTransId="{8A2E315C-9AAE-4851-9AF5-67417BCBDECB}"/>
    <dgm:cxn modelId="{0B9280D6-A293-462B-8C17-4CD5664E7ADA}" type="presOf" srcId="{8A2E315C-9AAE-4851-9AF5-67417BCBDECB}" destId="{B84A4B77-AFFC-43DF-8B8E-C66632DE5B62}" srcOrd="0" destOrd="0" presId="urn:microsoft.com/office/officeart/2005/8/layout/radial6"/>
    <dgm:cxn modelId="{0AC48FD9-4A65-43AB-9178-2CAD31DC9382}" type="presOf" srcId="{610AE894-008D-4419-9BA9-994149BF6F07}" destId="{5E80FA82-5B29-4286-BBAD-348DB2D49FEA}" srcOrd="0" destOrd="0" presId="urn:microsoft.com/office/officeart/2005/8/layout/radial6"/>
    <dgm:cxn modelId="{634BB5D9-F4D3-4AFB-8A52-F66A6EE6711A}" srcId="{1C38BBF9-4ECF-4E2E-B325-24728BB7F4F0}" destId="{610AE894-008D-4419-9BA9-994149BF6F07}" srcOrd="1" destOrd="0" parTransId="{43572337-1163-4F5D-94F8-9DB5A4ADDB55}" sibTransId="{8562B9E5-393E-41C5-89D3-89088917FAE1}"/>
    <dgm:cxn modelId="{8DA715FD-F8A0-4F0A-8BBB-40A233DD06BC}" srcId="{DB05678C-CCE5-4560-BDD0-E3CFB9F2D453}" destId="{1C38BBF9-4ECF-4E2E-B325-24728BB7F4F0}" srcOrd="0" destOrd="0" parTransId="{D1F2206B-619B-406B-8852-6B5C4B074D7C}" sibTransId="{BA9AF6D3-358D-4CAB-A48C-FE049B7C8C3A}"/>
    <dgm:cxn modelId="{3455C7FD-191E-4FAC-91B9-BF63968DE2DA}" type="presOf" srcId="{8562B9E5-393E-41C5-89D3-89088917FAE1}" destId="{642F1328-C4CE-4603-878E-591E670802BD}" srcOrd="0" destOrd="0" presId="urn:microsoft.com/office/officeart/2005/8/layout/radial6"/>
    <dgm:cxn modelId="{F68D65C1-9146-4258-AF39-5FB8D54F6351}" type="presParOf" srcId="{17309723-078C-4344-82FF-B64F13118845}" destId="{534F7090-D187-4719-BD43-394C82494570}" srcOrd="0" destOrd="0" presId="urn:microsoft.com/office/officeart/2005/8/layout/radial6"/>
    <dgm:cxn modelId="{9976D526-60F3-4D0B-8BC7-AEA6BD4535E9}" type="presParOf" srcId="{17309723-078C-4344-82FF-B64F13118845}" destId="{F0DFD978-D574-4140-940C-800E7DFB5C7A}" srcOrd="1" destOrd="0" presId="urn:microsoft.com/office/officeart/2005/8/layout/radial6"/>
    <dgm:cxn modelId="{38DF5B2A-1040-46F3-A72D-C891F6D47873}" type="presParOf" srcId="{17309723-078C-4344-82FF-B64F13118845}" destId="{9DB7A26C-0B38-4B6E-8C24-6CF5865AAA77}" srcOrd="2" destOrd="0" presId="urn:microsoft.com/office/officeart/2005/8/layout/radial6"/>
    <dgm:cxn modelId="{574D346A-9E20-495B-9996-7B8024FB7AF3}" type="presParOf" srcId="{17309723-078C-4344-82FF-B64F13118845}" destId="{B84A4B77-AFFC-43DF-8B8E-C66632DE5B62}" srcOrd="3" destOrd="0" presId="urn:microsoft.com/office/officeart/2005/8/layout/radial6"/>
    <dgm:cxn modelId="{0D47E87E-E3CF-4BC6-AD96-9DA0C1FB18ED}" type="presParOf" srcId="{17309723-078C-4344-82FF-B64F13118845}" destId="{5E80FA82-5B29-4286-BBAD-348DB2D49FEA}" srcOrd="4" destOrd="0" presId="urn:microsoft.com/office/officeart/2005/8/layout/radial6"/>
    <dgm:cxn modelId="{ABFA9D9D-2231-4C8A-A477-2A1AAFF8B0E7}" type="presParOf" srcId="{17309723-078C-4344-82FF-B64F13118845}" destId="{DE6D2733-F078-4E88-86D4-A6E4F86C132B}" srcOrd="5" destOrd="0" presId="urn:microsoft.com/office/officeart/2005/8/layout/radial6"/>
    <dgm:cxn modelId="{04DAC980-F4B1-4BBE-BD51-3856D0AB11EF}" type="presParOf" srcId="{17309723-078C-4344-82FF-B64F13118845}" destId="{642F1328-C4CE-4603-878E-591E670802BD}" srcOrd="6" destOrd="0" presId="urn:microsoft.com/office/officeart/2005/8/layout/radial6"/>
    <dgm:cxn modelId="{BDF54CDB-9D4C-4A65-B6C8-27727F62AB28}" type="presParOf" srcId="{17309723-078C-4344-82FF-B64F13118845}" destId="{2F7D93CF-B90B-4ECB-A2D0-60A5C45959F0}" srcOrd="7" destOrd="0" presId="urn:microsoft.com/office/officeart/2005/8/layout/radial6"/>
    <dgm:cxn modelId="{886E89B5-21B0-4B49-A4A5-5401556DA40B}" type="presParOf" srcId="{17309723-078C-4344-82FF-B64F13118845}" destId="{C7FD82C9-955F-408F-BC39-EEDC7A1923AF}" srcOrd="8" destOrd="0" presId="urn:microsoft.com/office/officeart/2005/8/layout/radial6"/>
    <dgm:cxn modelId="{3F558FDE-BF09-48CA-9B0D-F6CAF8CCA520}" type="presParOf" srcId="{17309723-078C-4344-82FF-B64F13118845}" destId="{88F713C8-5A26-4D32-BE7E-DC974775EB0A}" srcOrd="9" destOrd="0" presId="urn:microsoft.com/office/officeart/2005/8/layout/radial6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3D20D547-1E2F-4A48-AC80-1D7897700E1D}" type="doc">
      <dgm:prSet loTypeId="urn:microsoft.com/office/officeart/2005/8/layout/default" loCatId="list" qsTypeId="urn:microsoft.com/office/officeart/2005/8/quickstyle/simple1" qsCatId="simple" csTypeId="urn:microsoft.com/office/officeart/2005/8/colors/accent2_2" csCatId="accent2" phldr="1"/>
      <dgm:spPr/>
      <dgm:t>
        <a:bodyPr/>
        <a:lstStyle/>
        <a:p>
          <a:endParaRPr lang="es-MX"/>
        </a:p>
      </dgm:t>
    </dgm:pt>
    <dgm:pt modelId="{14F1373A-460D-41A1-80F6-F7945B008316}">
      <dgm:prSet phldrT="[Texto]" custT="1"/>
      <dgm:spPr>
        <a:solidFill>
          <a:srgbClr val="92D050"/>
        </a:solidFill>
      </dgm:spPr>
      <dgm:t>
        <a:bodyPr/>
        <a:lstStyle/>
        <a:p>
          <a:pPr algn="ctr"/>
          <a:r>
            <a:rPr lang="es-MX" sz="2000" dirty="0">
              <a:solidFill>
                <a:srgbClr val="002060"/>
              </a:solidFill>
              <a:latin typeface="Arial Rounded MT Bold" panose="020F0704030504030204" pitchFamily="34" charset="0"/>
            </a:rPr>
            <a:t>Mapas de riesgos oficializados</a:t>
          </a:r>
        </a:p>
        <a:p>
          <a:pPr algn="ctr"/>
          <a:r>
            <a:rPr lang="es-MX" sz="2000" dirty="0">
              <a:solidFill>
                <a:srgbClr val="002060"/>
              </a:solidFill>
              <a:latin typeface="Arial Rounded MT Bold" panose="020F0704030504030204" pitchFamily="34" charset="0"/>
            </a:rPr>
            <a:t>16 procesos (</a:t>
          </a:r>
          <a:r>
            <a:rPr lang="es-MX" sz="2000" b="1" dirty="0">
              <a:solidFill>
                <a:srgbClr val="002060"/>
              </a:solidFill>
              <a:latin typeface="Arial Rounded MT Bold" panose="020F0704030504030204" pitchFamily="34" charset="0"/>
            </a:rPr>
            <a:t>80%)</a:t>
          </a:r>
          <a:endParaRPr lang="es-MX" sz="2000" dirty="0">
            <a:solidFill>
              <a:srgbClr val="002060"/>
            </a:solidFill>
            <a:latin typeface="Arial Rounded MT Bold" panose="020F0704030504030204" pitchFamily="34" charset="0"/>
          </a:endParaRPr>
        </a:p>
        <a:p>
          <a:pPr algn="l"/>
          <a:endParaRPr lang="es-CO" sz="1100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6D691B02-19CF-431E-B0EE-2C532531502A}" type="parTrans" cxnId="{B60D1C91-69A8-4619-9A07-1B41FDC2257D}">
      <dgm:prSet/>
      <dgm:spPr/>
      <dgm:t>
        <a:bodyPr/>
        <a:lstStyle/>
        <a:p>
          <a:endParaRPr lang="es-CO" sz="3200"/>
        </a:p>
      </dgm:t>
    </dgm:pt>
    <dgm:pt modelId="{9D04E9D0-3082-4A25-92C1-7801EA2D2385}" type="sibTrans" cxnId="{B60D1C91-69A8-4619-9A07-1B41FDC2257D}">
      <dgm:prSet/>
      <dgm:spPr/>
      <dgm:t>
        <a:bodyPr/>
        <a:lstStyle/>
        <a:p>
          <a:endParaRPr lang="es-CO" sz="3200"/>
        </a:p>
      </dgm:t>
    </dgm:pt>
    <dgm:pt modelId="{A8B25BE5-4E80-467E-BBC1-841B894A984E}">
      <dgm:prSet phldrT="[Texto]" custT="1"/>
      <dgm:spPr>
        <a:solidFill>
          <a:srgbClr val="FF0000"/>
        </a:solidFill>
      </dgm:spPr>
      <dgm:t>
        <a:bodyPr/>
        <a:lstStyle/>
        <a:p>
          <a:pPr algn="ctr"/>
          <a:r>
            <a:rPr lang="es-MX" sz="2000" dirty="0">
              <a:solidFill>
                <a:srgbClr val="002060"/>
              </a:solidFill>
              <a:latin typeface="Arial Rounded MT Bold" panose="020F0704030504030204" pitchFamily="34" charset="0"/>
            </a:rPr>
            <a:t>Mapa de riesgos sin oficializar</a:t>
          </a:r>
        </a:p>
        <a:p>
          <a:pPr algn="ctr"/>
          <a:r>
            <a:rPr lang="es-MX" sz="2000" dirty="0">
              <a:solidFill>
                <a:srgbClr val="002060"/>
              </a:solidFill>
              <a:latin typeface="Arial Rounded MT Bold" panose="020F0704030504030204" pitchFamily="34" charset="0"/>
            </a:rPr>
            <a:t>4 procesos (</a:t>
          </a:r>
          <a:r>
            <a:rPr lang="es-MX" sz="2000" b="1" dirty="0">
              <a:solidFill>
                <a:srgbClr val="002060"/>
              </a:solidFill>
              <a:latin typeface="Arial Rounded MT Bold" panose="020F0704030504030204" pitchFamily="34" charset="0"/>
            </a:rPr>
            <a:t>20%)</a:t>
          </a:r>
          <a:endParaRPr lang="es-MX" sz="2000" dirty="0">
            <a:solidFill>
              <a:srgbClr val="002060"/>
            </a:solidFill>
            <a:latin typeface="Arial Rounded MT Bold" panose="020F0704030504030204" pitchFamily="34" charset="0"/>
          </a:endParaRPr>
        </a:p>
        <a:p>
          <a:pPr algn="l"/>
          <a:endParaRPr lang="es-CO" sz="1200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E04784B9-BB03-445C-BFA0-29554AB1638A}" type="parTrans" cxnId="{524B7C1E-B05B-4DF4-8124-ACCD8B91F0BC}">
      <dgm:prSet/>
      <dgm:spPr/>
      <dgm:t>
        <a:bodyPr/>
        <a:lstStyle/>
        <a:p>
          <a:endParaRPr lang="es-CO" sz="3200"/>
        </a:p>
      </dgm:t>
    </dgm:pt>
    <dgm:pt modelId="{FDA94B66-5271-4204-9162-3FB368556E05}" type="sibTrans" cxnId="{524B7C1E-B05B-4DF4-8124-ACCD8B91F0BC}">
      <dgm:prSet/>
      <dgm:spPr/>
      <dgm:t>
        <a:bodyPr/>
        <a:lstStyle/>
        <a:p>
          <a:endParaRPr lang="es-CO" sz="3200"/>
        </a:p>
      </dgm:t>
    </dgm:pt>
    <dgm:pt modelId="{7745E97F-B41B-4ED5-80CA-D0090BC5ABFB}">
      <dgm:prSet phldrT="[Texto]" custT="1"/>
      <dgm:spPr>
        <a:solidFill>
          <a:srgbClr val="FF000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Planeación estratégica</a:t>
          </a:r>
        </a:p>
      </dgm:t>
    </dgm:pt>
    <dgm:pt modelId="{4F3120E9-CC2D-4D1E-86C4-8EFA24DA0A8E}" type="parTrans" cxnId="{7486B4C8-6B5B-4856-9D29-A2D03C50DE6A}">
      <dgm:prSet/>
      <dgm:spPr/>
      <dgm:t>
        <a:bodyPr/>
        <a:lstStyle/>
        <a:p>
          <a:endParaRPr lang="es-CO" sz="3200"/>
        </a:p>
      </dgm:t>
    </dgm:pt>
    <dgm:pt modelId="{7997D7CA-79E2-4A1B-9C04-C4CA15DC5038}" type="sibTrans" cxnId="{7486B4C8-6B5B-4856-9D29-A2D03C50DE6A}">
      <dgm:prSet/>
      <dgm:spPr/>
      <dgm:t>
        <a:bodyPr/>
        <a:lstStyle/>
        <a:p>
          <a:endParaRPr lang="es-CO" sz="3200"/>
        </a:p>
      </dgm:t>
    </dgm:pt>
    <dgm:pt modelId="{BD85E2F8-B18E-4FB2-96C3-B419A79C96B1}">
      <dgm:prSet custT="1"/>
      <dgm:spPr>
        <a:solidFill>
          <a:srgbClr val="FF000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Tecnologías de la información</a:t>
          </a:r>
        </a:p>
      </dgm:t>
    </dgm:pt>
    <dgm:pt modelId="{2A32ECF1-A738-45B0-9F92-42D6BB9FC2C7}" type="parTrans" cxnId="{B49A8563-EDB3-4C32-AB73-A484CB715EAB}">
      <dgm:prSet/>
      <dgm:spPr/>
      <dgm:t>
        <a:bodyPr/>
        <a:lstStyle/>
        <a:p>
          <a:endParaRPr lang="es-CO" sz="3200"/>
        </a:p>
      </dgm:t>
    </dgm:pt>
    <dgm:pt modelId="{0F3E0446-BE35-4BBA-B828-8E7B55E39812}" type="sibTrans" cxnId="{B49A8563-EDB3-4C32-AB73-A484CB715EAB}">
      <dgm:prSet/>
      <dgm:spPr/>
      <dgm:t>
        <a:bodyPr/>
        <a:lstStyle/>
        <a:p>
          <a:endParaRPr lang="es-CO" sz="3200"/>
        </a:p>
      </dgm:t>
    </dgm:pt>
    <dgm:pt modelId="{88ED7307-9AFD-442A-9B56-6ED7A07D9299}">
      <dgm:prSet custT="1"/>
      <dgm:spPr>
        <a:solidFill>
          <a:srgbClr val="FF000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Prestación de servicios sociales para la inclusión social</a:t>
          </a:r>
        </a:p>
      </dgm:t>
    </dgm:pt>
    <dgm:pt modelId="{2BDD5830-1CD7-484B-B9D4-149201422677}" type="parTrans" cxnId="{5B8B4B66-90DD-48DF-A640-45649E440A6B}">
      <dgm:prSet/>
      <dgm:spPr/>
      <dgm:t>
        <a:bodyPr/>
        <a:lstStyle/>
        <a:p>
          <a:endParaRPr lang="es-CO" sz="3200"/>
        </a:p>
      </dgm:t>
    </dgm:pt>
    <dgm:pt modelId="{4D73DB08-97EC-407D-A2E9-1A6C5CD28345}" type="sibTrans" cxnId="{5B8B4B66-90DD-48DF-A640-45649E440A6B}">
      <dgm:prSet/>
      <dgm:spPr/>
      <dgm:t>
        <a:bodyPr/>
        <a:lstStyle/>
        <a:p>
          <a:endParaRPr lang="es-CO" sz="3200"/>
        </a:p>
      </dgm:t>
    </dgm:pt>
    <dgm:pt modelId="{4EA6DBFC-112C-40BA-8BD0-20E43E92FB3E}">
      <dgm:prSet custT="1"/>
      <dgm:spPr>
        <a:solidFill>
          <a:srgbClr val="FF000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de soporte y mantenimiento tecnológico</a:t>
          </a:r>
        </a:p>
      </dgm:t>
    </dgm:pt>
    <dgm:pt modelId="{4102DD4E-0CAD-4AF9-BB34-43555CD8F795}" type="parTrans" cxnId="{377886E0-F687-4CA8-94C0-A69180A2D2ED}">
      <dgm:prSet/>
      <dgm:spPr/>
      <dgm:t>
        <a:bodyPr/>
        <a:lstStyle/>
        <a:p>
          <a:endParaRPr lang="es-CO" sz="3200"/>
        </a:p>
      </dgm:t>
    </dgm:pt>
    <dgm:pt modelId="{127E01FA-8B51-4775-95AD-DE05F1C37499}" type="sibTrans" cxnId="{377886E0-F687-4CA8-94C0-A69180A2D2ED}">
      <dgm:prSet/>
      <dgm:spPr/>
      <dgm:t>
        <a:bodyPr/>
        <a:lstStyle/>
        <a:p>
          <a:endParaRPr lang="es-CO" sz="3200"/>
        </a:p>
      </dgm:t>
    </dgm:pt>
    <dgm:pt modelId="{CCB25B97-941A-498E-995C-524318CB0471}">
      <dgm:prSet phldrT="[Texto]"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Comunicación estratégica</a:t>
          </a:r>
        </a:p>
      </dgm:t>
    </dgm:pt>
    <dgm:pt modelId="{496E6053-5F25-41A1-BC18-B6CC2091BAC9}" type="parTrans" cxnId="{2FF38D20-1D9E-4AFB-902C-16B675B29430}">
      <dgm:prSet/>
      <dgm:spPr/>
      <dgm:t>
        <a:bodyPr/>
        <a:lstStyle/>
        <a:p>
          <a:endParaRPr lang="es-CO" sz="3200"/>
        </a:p>
      </dgm:t>
    </dgm:pt>
    <dgm:pt modelId="{D3C6A66D-068A-46E4-851A-FC7390B022BF}" type="sibTrans" cxnId="{2FF38D20-1D9E-4AFB-902C-16B675B29430}">
      <dgm:prSet/>
      <dgm:spPr/>
      <dgm:t>
        <a:bodyPr/>
        <a:lstStyle/>
        <a:p>
          <a:endParaRPr lang="es-CO" sz="3200"/>
        </a:p>
      </dgm:t>
    </dgm:pt>
    <dgm:pt modelId="{AA34E99A-0F87-4A9F-BEF3-2D004F54BE6B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del conocimiento</a:t>
          </a:r>
        </a:p>
      </dgm:t>
    </dgm:pt>
    <dgm:pt modelId="{8E433536-B045-4643-9D28-E9C82166587C}" type="parTrans" cxnId="{2058223D-A512-4C10-98EF-8F243709A544}">
      <dgm:prSet/>
      <dgm:spPr/>
      <dgm:t>
        <a:bodyPr/>
        <a:lstStyle/>
        <a:p>
          <a:endParaRPr lang="es-CO" sz="3200"/>
        </a:p>
      </dgm:t>
    </dgm:pt>
    <dgm:pt modelId="{918EB659-ED99-41D0-87F3-2E9750079E5D}" type="sibTrans" cxnId="{2058223D-A512-4C10-98EF-8F243709A544}">
      <dgm:prSet/>
      <dgm:spPr/>
      <dgm:t>
        <a:bodyPr/>
        <a:lstStyle/>
        <a:p>
          <a:endParaRPr lang="es-CO" sz="3200"/>
        </a:p>
      </dgm:t>
    </dgm:pt>
    <dgm:pt modelId="{FB5AA730-7049-4EEE-97D8-139BCC2DA276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Formulación y articulación de políticas sociales</a:t>
          </a:r>
        </a:p>
      </dgm:t>
    </dgm:pt>
    <dgm:pt modelId="{24964EC1-191D-4525-AA4D-B7C16FB6F166}" type="parTrans" cxnId="{E4CB86B8-B09F-4575-A4D5-37C90B1B2701}">
      <dgm:prSet/>
      <dgm:spPr/>
      <dgm:t>
        <a:bodyPr/>
        <a:lstStyle/>
        <a:p>
          <a:endParaRPr lang="es-CO" sz="3200"/>
        </a:p>
      </dgm:t>
    </dgm:pt>
    <dgm:pt modelId="{5DAFDF7D-2F58-423F-9F5C-C414FF9C0BB9}" type="sibTrans" cxnId="{E4CB86B8-B09F-4575-A4D5-37C90B1B2701}">
      <dgm:prSet/>
      <dgm:spPr/>
      <dgm:t>
        <a:bodyPr/>
        <a:lstStyle/>
        <a:p>
          <a:endParaRPr lang="es-CO" sz="3200"/>
        </a:p>
      </dgm:t>
    </dgm:pt>
    <dgm:pt modelId="{7A741946-8224-4005-8AC8-E1F848BB8BB9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Diseño e innovación de servicios sociales</a:t>
          </a:r>
        </a:p>
      </dgm:t>
    </dgm:pt>
    <dgm:pt modelId="{8B62FEF9-8A6A-49D6-89FB-405BFFDAA37C}" type="parTrans" cxnId="{1BAD9140-C09F-4248-BE44-9863672CC4E1}">
      <dgm:prSet/>
      <dgm:spPr/>
      <dgm:t>
        <a:bodyPr/>
        <a:lstStyle/>
        <a:p>
          <a:endParaRPr lang="es-CO" sz="3200"/>
        </a:p>
      </dgm:t>
    </dgm:pt>
    <dgm:pt modelId="{E5B6DC17-B8DF-4E6B-BC5B-C195A3D42E90}" type="sibTrans" cxnId="{1BAD9140-C09F-4248-BE44-9863672CC4E1}">
      <dgm:prSet/>
      <dgm:spPr/>
      <dgm:t>
        <a:bodyPr/>
        <a:lstStyle/>
        <a:p>
          <a:endParaRPr lang="es-CO" sz="3200"/>
        </a:p>
      </dgm:t>
    </dgm:pt>
    <dgm:pt modelId="{5504A707-8CC6-4E88-9FE4-63B71ED30309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Atención a la ciudadanía</a:t>
          </a:r>
        </a:p>
      </dgm:t>
    </dgm:pt>
    <dgm:pt modelId="{22C3B77E-B455-4720-BAB3-8522A32F16E4}" type="parTrans" cxnId="{07DF9244-1002-4ABC-9701-2D25AA91BAD2}">
      <dgm:prSet/>
      <dgm:spPr/>
      <dgm:t>
        <a:bodyPr/>
        <a:lstStyle/>
        <a:p>
          <a:endParaRPr lang="es-CO" sz="3200"/>
        </a:p>
      </dgm:t>
    </dgm:pt>
    <dgm:pt modelId="{C9CF16ED-B2E0-4090-87AF-53DEA84A44F3}" type="sibTrans" cxnId="{07DF9244-1002-4ABC-9701-2D25AA91BAD2}">
      <dgm:prSet/>
      <dgm:spPr/>
      <dgm:t>
        <a:bodyPr/>
        <a:lstStyle/>
        <a:p>
          <a:endParaRPr lang="es-CO" sz="3200"/>
        </a:p>
      </dgm:t>
    </dgm:pt>
    <dgm:pt modelId="{5C7A310D-0C37-4D4F-BF88-BD50475B7CAC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de talento humano</a:t>
          </a:r>
        </a:p>
      </dgm:t>
    </dgm:pt>
    <dgm:pt modelId="{616E3BDB-8E60-431A-958E-94ED61A02390}" type="parTrans" cxnId="{65FAE6A0-5A6D-4106-B5BD-EE5FF59D140E}">
      <dgm:prSet/>
      <dgm:spPr/>
      <dgm:t>
        <a:bodyPr/>
        <a:lstStyle/>
        <a:p>
          <a:endParaRPr lang="es-CO" sz="3200"/>
        </a:p>
      </dgm:t>
    </dgm:pt>
    <dgm:pt modelId="{2AA9CCE4-41F3-440F-8BCF-9B7C0195B3CA}" type="sibTrans" cxnId="{65FAE6A0-5A6D-4106-B5BD-EE5FF59D140E}">
      <dgm:prSet/>
      <dgm:spPr/>
      <dgm:t>
        <a:bodyPr/>
        <a:lstStyle/>
        <a:p>
          <a:endParaRPr lang="es-CO" sz="3200"/>
        </a:p>
      </dgm:t>
    </dgm:pt>
    <dgm:pt modelId="{7D56D98C-B5C4-4B02-98B5-C6465CD1AF74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contractual</a:t>
          </a:r>
        </a:p>
      </dgm:t>
    </dgm:pt>
    <dgm:pt modelId="{6BD7BAFA-209E-44EC-A6E7-D53D5346C5FB}" type="parTrans" cxnId="{442485D6-D146-4C95-9C98-1B44CCCB9703}">
      <dgm:prSet/>
      <dgm:spPr/>
      <dgm:t>
        <a:bodyPr/>
        <a:lstStyle/>
        <a:p>
          <a:endParaRPr lang="es-CO" sz="3200"/>
        </a:p>
      </dgm:t>
    </dgm:pt>
    <dgm:pt modelId="{F04B8512-4D17-4EAE-91A4-996180362304}" type="sibTrans" cxnId="{442485D6-D146-4C95-9C98-1B44CCCB9703}">
      <dgm:prSet/>
      <dgm:spPr/>
      <dgm:t>
        <a:bodyPr/>
        <a:lstStyle/>
        <a:p>
          <a:endParaRPr lang="es-CO" sz="3200"/>
        </a:p>
      </dgm:t>
    </dgm:pt>
    <dgm:pt modelId="{B14AED1D-073E-4D72-8A40-9530195A4F54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financiera</a:t>
          </a:r>
        </a:p>
      </dgm:t>
    </dgm:pt>
    <dgm:pt modelId="{384E9B42-6BC3-4CC8-BD70-76E2A12E8C47}" type="parTrans" cxnId="{02BF4A9D-0459-4F13-9EC8-0BA1AECF930F}">
      <dgm:prSet/>
      <dgm:spPr/>
      <dgm:t>
        <a:bodyPr/>
        <a:lstStyle/>
        <a:p>
          <a:endParaRPr lang="es-CO" sz="3200"/>
        </a:p>
      </dgm:t>
    </dgm:pt>
    <dgm:pt modelId="{0F36040B-CBF7-4A8C-8C40-D7C69122DA49}" type="sibTrans" cxnId="{02BF4A9D-0459-4F13-9EC8-0BA1AECF930F}">
      <dgm:prSet/>
      <dgm:spPr/>
      <dgm:t>
        <a:bodyPr/>
        <a:lstStyle/>
        <a:p>
          <a:endParaRPr lang="es-CO" sz="3200"/>
        </a:p>
      </dgm:t>
    </dgm:pt>
    <dgm:pt modelId="{1901FF8E-E123-4E7D-A45D-3F1FE98A3082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de infraestructura física</a:t>
          </a:r>
        </a:p>
      </dgm:t>
    </dgm:pt>
    <dgm:pt modelId="{17EB01A6-646D-456F-803D-A4AAA776950C}" type="parTrans" cxnId="{DB865C70-C9CB-4C07-8601-1306051F6C67}">
      <dgm:prSet/>
      <dgm:spPr/>
      <dgm:t>
        <a:bodyPr/>
        <a:lstStyle/>
        <a:p>
          <a:endParaRPr lang="es-CO" sz="3200"/>
        </a:p>
      </dgm:t>
    </dgm:pt>
    <dgm:pt modelId="{F5A18AA5-2AD6-431E-8D0C-62060B482E71}" type="sibTrans" cxnId="{DB865C70-C9CB-4C07-8601-1306051F6C67}">
      <dgm:prSet/>
      <dgm:spPr/>
      <dgm:t>
        <a:bodyPr/>
        <a:lstStyle/>
        <a:p>
          <a:endParaRPr lang="es-CO" sz="3200"/>
        </a:p>
      </dgm:t>
    </dgm:pt>
    <dgm:pt modelId="{68E9FB0E-DA59-438D-883E-5C2CF695C0BF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ambiental</a:t>
          </a:r>
        </a:p>
      </dgm:t>
    </dgm:pt>
    <dgm:pt modelId="{D596D15B-008F-4D95-A260-5C13FEEA5A72}" type="parTrans" cxnId="{3124DBD2-8103-4DA9-B0F9-798647E11D8E}">
      <dgm:prSet/>
      <dgm:spPr/>
      <dgm:t>
        <a:bodyPr/>
        <a:lstStyle/>
        <a:p>
          <a:endParaRPr lang="es-CO" sz="3200"/>
        </a:p>
      </dgm:t>
    </dgm:pt>
    <dgm:pt modelId="{351B6CDD-2DF6-42D2-8753-230A78FBE656}" type="sibTrans" cxnId="{3124DBD2-8103-4DA9-B0F9-798647E11D8E}">
      <dgm:prSet/>
      <dgm:spPr/>
      <dgm:t>
        <a:bodyPr/>
        <a:lstStyle/>
        <a:p>
          <a:endParaRPr lang="es-CO" sz="3200"/>
        </a:p>
      </dgm:t>
    </dgm:pt>
    <dgm:pt modelId="{09699C8B-F363-4CEE-9D17-79196FDB0F93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documental</a:t>
          </a:r>
        </a:p>
      </dgm:t>
    </dgm:pt>
    <dgm:pt modelId="{53BFFBF6-5479-4619-B4DD-2AF87B3B05B1}" type="parTrans" cxnId="{797527C2-A614-4FB5-B363-B4A84DCFE4F8}">
      <dgm:prSet/>
      <dgm:spPr/>
      <dgm:t>
        <a:bodyPr/>
        <a:lstStyle/>
        <a:p>
          <a:endParaRPr lang="es-CO" sz="3200"/>
        </a:p>
      </dgm:t>
    </dgm:pt>
    <dgm:pt modelId="{76BB6302-0F2F-40CC-8261-6917CCD34EB9}" type="sibTrans" cxnId="{797527C2-A614-4FB5-B363-B4A84DCFE4F8}">
      <dgm:prSet/>
      <dgm:spPr/>
      <dgm:t>
        <a:bodyPr/>
        <a:lstStyle/>
        <a:p>
          <a:endParaRPr lang="es-CO" sz="3200"/>
        </a:p>
      </dgm:t>
    </dgm:pt>
    <dgm:pt modelId="{CFD12EE7-9489-44A4-BA87-974041CF285B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logística</a:t>
          </a:r>
        </a:p>
      </dgm:t>
    </dgm:pt>
    <dgm:pt modelId="{DC8CD1DA-311A-4764-ACF2-3CB14FC51DE4}" type="parTrans" cxnId="{E1D28FC5-B933-410B-B999-115EF8C3FFCB}">
      <dgm:prSet/>
      <dgm:spPr/>
      <dgm:t>
        <a:bodyPr/>
        <a:lstStyle/>
        <a:p>
          <a:endParaRPr lang="es-CO" sz="3200"/>
        </a:p>
      </dgm:t>
    </dgm:pt>
    <dgm:pt modelId="{FEE63D8C-E52D-4523-BFF9-148794351A9E}" type="sibTrans" cxnId="{E1D28FC5-B933-410B-B999-115EF8C3FFCB}">
      <dgm:prSet/>
      <dgm:spPr/>
      <dgm:t>
        <a:bodyPr/>
        <a:lstStyle/>
        <a:p>
          <a:endParaRPr lang="es-CO" sz="3200"/>
        </a:p>
      </dgm:t>
    </dgm:pt>
    <dgm:pt modelId="{9BB71ADE-41C5-467A-805C-F0F4FB86A455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jurídica</a:t>
          </a:r>
        </a:p>
      </dgm:t>
    </dgm:pt>
    <dgm:pt modelId="{B96053D2-E8AE-4277-90CD-9DF8921C806E}" type="parTrans" cxnId="{F50FCFA0-A810-470D-BCC7-9DE9B50F978D}">
      <dgm:prSet/>
      <dgm:spPr/>
      <dgm:t>
        <a:bodyPr/>
        <a:lstStyle/>
        <a:p>
          <a:endParaRPr lang="es-CO" sz="3200"/>
        </a:p>
      </dgm:t>
    </dgm:pt>
    <dgm:pt modelId="{B0B9E7A0-50B0-44D1-B7AC-F8DB3F827EA1}" type="sibTrans" cxnId="{F50FCFA0-A810-470D-BCC7-9DE9B50F978D}">
      <dgm:prSet/>
      <dgm:spPr/>
      <dgm:t>
        <a:bodyPr/>
        <a:lstStyle/>
        <a:p>
          <a:endParaRPr lang="es-CO" sz="3200"/>
        </a:p>
      </dgm:t>
    </dgm:pt>
    <dgm:pt modelId="{966F274D-A35F-425D-A0E9-7E93B0BBB4BA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Gestión del sistema integrado - SIG</a:t>
          </a:r>
        </a:p>
      </dgm:t>
    </dgm:pt>
    <dgm:pt modelId="{706F688B-7671-40CA-9133-83F4785262B9}" type="parTrans" cxnId="{80E02116-44CA-40E7-9501-88328FB602BC}">
      <dgm:prSet/>
      <dgm:spPr/>
      <dgm:t>
        <a:bodyPr/>
        <a:lstStyle/>
        <a:p>
          <a:endParaRPr lang="es-CO" sz="3200"/>
        </a:p>
      </dgm:t>
    </dgm:pt>
    <dgm:pt modelId="{5FCA509E-5248-4DCB-8DCD-1A8C1F14B296}" type="sibTrans" cxnId="{80E02116-44CA-40E7-9501-88328FB602BC}">
      <dgm:prSet/>
      <dgm:spPr/>
      <dgm:t>
        <a:bodyPr/>
        <a:lstStyle/>
        <a:p>
          <a:endParaRPr lang="es-CO" sz="3200"/>
        </a:p>
      </dgm:t>
    </dgm:pt>
    <dgm:pt modelId="{C6FF922F-0A77-413D-8161-4CB81930F980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Auditoría y control</a:t>
          </a:r>
        </a:p>
      </dgm:t>
    </dgm:pt>
    <dgm:pt modelId="{01CF25AF-F258-43D9-A99B-8AF9F56D0077}" type="parTrans" cxnId="{9CF869D4-08DC-4C90-B5CA-DAE9D4E02D48}">
      <dgm:prSet/>
      <dgm:spPr/>
      <dgm:t>
        <a:bodyPr/>
        <a:lstStyle/>
        <a:p>
          <a:endParaRPr lang="es-CO" sz="3200"/>
        </a:p>
      </dgm:t>
    </dgm:pt>
    <dgm:pt modelId="{A2BB3B83-A689-4CA1-8C66-20069D5AE676}" type="sibTrans" cxnId="{9CF869D4-08DC-4C90-B5CA-DAE9D4E02D48}">
      <dgm:prSet/>
      <dgm:spPr/>
      <dgm:t>
        <a:bodyPr/>
        <a:lstStyle/>
        <a:p>
          <a:endParaRPr lang="es-CO" sz="3200"/>
        </a:p>
      </dgm:t>
    </dgm:pt>
    <dgm:pt modelId="{9046E2ED-C2F5-4BF7-8472-E4C54DD02132}">
      <dgm:prSet custT="1"/>
      <dgm:spPr>
        <a:solidFill>
          <a:srgbClr val="92D050"/>
        </a:solidFill>
      </dgm:spPr>
      <dgm:t>
        <a:bodyPr/>
        <a:lstStyle/>
        <a:p>
          <a:pPr algn="l"/>
          <a:r>
            <a:rPr lang="es-CO" sz="1400" dirty="0">
              <a:solidFill>
                <a:schemeClr val="bg1"/>
              </a:solidFill>
              <a:latin typeface="Arial Rounded MT Bold" panose="020F0704030504030204" pitchFamily="34" charset="0"/>
            </a:rPr>
            <a:t>Inspección, vigilancia y control</a:t>
          </a:r>
          <a:endParaRPr lang="es-MX" sz="1400" dirty="0">
            <a:solidFill>
              <a:schemeClr val="bg1"/>
            </a:solidFill>
            <a:latin typeface="Arial Rounded MT Bold" panose="020F0704030504030204" pitchFamily="34" charset="0"/>
          </a:endParaRPr>
        </a:p>
      </dgm:t>
    </dgm:pt>
    <dgm:pt modelId="{C496E75F-2989-49C3-AA47-DE3CF2122005}" type="parTrans" cxnId="{BFEC25CE-1F3F-43C2-B621-6D80EEDC111A}">
      <dgm:prSet/>
      <dgm:spPr/>
      <dgm:t>
        <a:bodyPr/>
        <a:lstStyle/>
        <a:p>
          <a:endParaRPr lang="es-CO" sz="3200"/>
        </a:p>
      </dgm:t>
    </dgm:pt>
    <dgm:pt modelId="{11FFF2BE-CE6E-4A2F-ACE1-1590B26145CC}" type="sibTrans" cxnId="{BFEC25CE-1F3F-43C2-B621-6D80EEDC111A}">
      <dgm:prSet/>
      <dgm:spPr/>
      <dgm:t>
        <a:bodyPr/>
        <a:lstStyle/>
        <a:p>
          <a:endParaRPr lang="es-CO" sz="3200"/>
        </a:p>
      </dgm:t>
    </dgm:pt>
    <dgm:pt modelId="{CC1EA001-2886-4AE5-94DC-DD159598ACA6}" type="pres">
      <dgm:prSet presAssocID="{3D20D547-1E2F-4A48-AC80-1D7897700E1D}" presName="diagram" presStyleCnt="0">
        <dgm:presLayoutVars>
          <dgm:dir/>
          <dgm:resizeHandles val="exact"/>
        </dgm:presLayoutVars>
      </dgm:prSet>
      <dgm:spPr/>
    </dgm:pt>
    <dgm:pt modelId="{181C94D9-FA14-4804-AD4E-C45A537AF135}" type="pres">
      <dgm:prSet presAssocID="{14F1373A-460D-41A1-80F6-F7945B008316}" presName="node" presStyleLbl="node1" presStyleIdx="0" presStyleCnt="2" custScaleY="192117">
        <dgm:presLayoutVars>
          <dgm:bulletEnabled val="1"/>
        </dgm:presLayoutVars>
      </dgm:prSet>
      <dgm:spPr/>
    </dgm:pt>
    <dgm:pt modelId="{7921DBED-FA4A-4F86-BA59-62AF13A57296}" type="pres">
      <dgm:prSet presAssocID="{9D04E9D0-3082-4A25-92C1-7801EA2D2385}" presName="sibTrans" presStyleCnt="0"/>
      <dgm:spPr/>
    </dgm:pt>
    <dgm:pt modelId="{920035C2-7085-462D-87ED-B5A1C5F96493}" type="pres">
      <dgm:prSet presAssocID="{A8B25BE5-4E80-467E-BBC1-841B894A984E}" presName="node" presStyleLbl="node1" presStyleIdx="1" presStyleCnt="2" custScaleY="191059">
        <dgm:presLayoutVars>
          <dgm:bulletEnabled val="1"/>
        </dgm:presLayoutVars>
      </dgm:prSet>
      <dgm:spPr/>
    </dgm:pt>
  </dgm:ptLst>
  <dgm:cxnLst>
    <dgm:cxn modelId="{53A65000-BEA3-4789-9AF3-09C579BA4F2C}" type="presOf" srcId="{14F1373A-460D-41A1-80F6-F7945B008316}" destId="{181C94D9-FA14-4804-AD4E-C45A537AF135}" srcOrd="0" destOrd="0" presId="urn:microsoft.com/office/officeart/2005/8/layout/default"/>
    <dgm:cxn modelId="{D1DA8803-FEC4-436C-AFAE-4A3F0177FCD3}" type="presOf" srcId="{88ED7307-9AFD-442A-9B56-6ED7A07D9299}" destId="{920035C2-7085-462D-87ED-B5A1C5F96493}" srcOrd="0" destOrd="3" presId="urn:microsoft.com/office/officeart/2005/8/layout/default"/>
    <dgm:cxn modelId="{006BAA08-6D23-4241-BBBF-EAA4C5AFBD9B}" type="presOf" srcId="{68E9FB0E-DA59-438D-883E-5C2CF695C0BF}" destId="{181C94D9-FA14-4804-AD4E-C45A537AF135}" srcOrd="0" destOrd="10" presId="urn:microsoft.com/office/officeart/2005/8/layout/default"/>
    <dgm:cxn modelId="{1F3BA212-EC26-4016-8F73-9A74CB3160ED}" type="presOf" srcId="{CFD12EE7-9489-44A4-BA87-974041CF285B}" destId="{181C94D9-FA14-4804-AD4E-C45A537AF135}" srcOrd="0" destOrd="12" presId="urn:microsoft.com/office/officeart/2005/8/layout/default"/>
    <dgm:cxn modelId="{80E02116-44CA-40E7-9501-88328FB602BC}" srcId="{14F1373A-460D-41A1-80F6-F7945B008316}" destId="{966F274D-A35F-425D-A0E9-7E93B0BBB4BA}" srcOrd="13" destOrd="0" parTransId="{706F688B-7671-40CA-9133-83F4785262B9}" sibTransId="{5FCA509E-5248-4DCB-8DCD-1A8C1F14B296}"/>
    <dgm:cxn modelId="{67DD791B-D9DB-4183-95B6-CF457BE7C3C2}" type="presOf" srcId="{5504A707-8CC6-4E88-9FE4-63B71ED30309}" destId="{181C94D9-FA14-4804-AD4E-C45A537AF135}" srcOrd="0" destOrd="5" presId="urn:microsoft.com/office/officeart/2005/8/layout/default"/>
    <dgm:cxn modelId="{524B7C1E-B05B-4DF4-8124-ACCD8B91F0BC}" srcId="{3D20D547-1E2F-4A48-AC80-1D7897700E1D}" destId="{A8B25BE5-4E80-467E-BBC1-841B894A984E}" srcOrd="1" destOrd="0" parTransId="{E04784B9-BB03-445C-BFA0-29554AB1638A}" sibTransId="{FDA94B66-5271-4204-9162-3FB368556E05}"/>
    <dgm:cxn modelId="{2FF38D20-1D9E-4AFB-902C-16B675B29430}" srcId="{14F1373A-460D-41A1-80F6-F7945B008316}" destId="{CCB25B97-941A-498E-995C-524318CB0471}" srcOrd="0" destOrd="0" parTransId="{496E6053-5F25-41A1-BC18-B6CC2091BAC9}" sibTransId="{D3C6A66D-068A-46E4-851A-FC7390B022BF}"/>
    <dgm:cxn modelId="{0D812D35-9DDA-4994-9CD8-BAA919B05444}" type="presOf" srcId="{FB5AA730-7049-4EEE-97D8-139BCC2DA276}" destId="{181C94D9-FA14-4804-AD4E-C45A537AF135}" srcOrd="0" destOrd="3" presId="urn:microsoft.com/office/officeart/2005/8/layout/default"/>
    <dgm:cxn modelId="{84EADC3C-D2DF-4A32-8734-F5054D62B69C}" type="presOf" srcId="{966F274D-A35F-425D-A0E9-7E93B0BBB4BA}" destId="{181C94D9-FA14-4804-AD4E-C45A537AF135}" srcOrd="0" destOrd="14" presId="urn:microsoft.com/office/officeart/2005/8/layout/default"/>
    <dgm:cxn modelId="{2058223D-A512-4C10-98EF-8F243709A544}" srcId="{14F1373A-460D-41A1-80F6-F7945B008316}" destId="{AA34E99A-0F87-4A9F-BEF3-2D004F54BE6B}" srcOrd="1" destOrd="0" parTransId="{8E433536-B045-4643-9D28-E9C82166587C}" sibTransId="{918EB659-ED99-41D0-87F3-2E9750079E5D}"/>
    <dgm:cxn modelId="{1BAD9140-C09F-4248-BE44-9863672CC4E1}" srcId="{14F1373A-460D-41A1-80F6-F7945B008316}" destId="{7A741946-8224-4005-8AC8-E1F848BB8BB9}" srcOrd="3" destOrd="0" parTransId="{8B62FEF9-8A6A-49D6-89FB-405BFFDAA37C}" sibTransId="{E5B6DC17-B8DF-4E6B-BC5B-C195A3D42E90}"/>
    <dgm:cxn modelId="{F61BD942-DB46-478C-9AF2-F0BC9AD6EE00}" type="presOf" srcId="{9046E2ED-C2F5-4BF7-8472-E4C54DD02132}" destId="{181C94D9-FA14-4804-AD4E-C45A537AF135}" srcOrd="0" destOrd="16" presId="urn:microsoft.com/office/officeart/2005/8/layout/default"/>
    <dgm:cxn modelId="{B49A8563-EDB3-4C32-AB73-A484CB715EAB}" srcId="{A8B25BE5-4E80-467E-BBC1-841B894A984E}" destId="{BD85E2F8-B18E-4FB2-96C3-B419A79C96B1}" srcOrd="1" destOrd="0" parTransId="{2A32ECF1-A738-45B0-9F92-42D6BB9FC2C7}" sibTransId="{0F3E0446-BE35-4BBA-B828-8E7B55E39812}"/>
    <dgm:cxn modelId="{07DF9244-1002-4ABC-9701-2D25AA91BAD2}" srcId="{14F1373A-460D-41A1-80F6-F7945B008316}" destId="{5504A707-8CC6-4E88-9FE4-63B71ED30309}" srcOrd="4" destOrd="0" parTransId="{22C3B77E-B455-4720-BAB3-8522A32F16E4}" sibTransId="{C9CF16ED-B2E0-4090-87AF-53DEA84A44F3}"/>
    <dgm:cxn modelId="{5B8B4B66-90DD-48DF-A640-45649E440A6B}" srcId="{A8B25BE5-4E80-467E-BBC1-841B894A984E}" destId="{88ED7307-9AFD-442A-9B56-6ED7A07D9299}" srcOrd="2" destOrd="0" parTransId="{2BDD5830-1CD7-484B-B9D4-149201422677}" sibTransId="{4D73DB08-97EC-407D-A2E9-1A6C5CD28345}"/>
    <dgm:cxn modelId="{DB865C70-C9CB-4C07-8601-1306051F6C67}" srcId="{14F1373A-460D-41A1-80F6-F7945B008316}" destId="{1901FF8E-E123-4E7D-A45D-3F1FE98A3082}" srcOrd="8" destOrd="0" parTransId="{17EB01A6-646D-456F-803D-A4AAA776950C}" sibTransId="{F5A18AA5-2AD6-431E-8D0C-62060B482E71}"/>
    <dgm:cxn modelId="{15F03073-3F54-422C-B9C5-E1A9FB9F8AE6}" type="presOf" srcId="{A8B25BE5-4E80-467E-BBC1-841B894A984E}" destId="{920035C2-7085-462D-87ED-B5A1C5F96493}" srcOrd="0" destOrd="0" presId="urn:microsoft.com/office/officeart/2005/8/layout/default"/>
    <dgm:cxn modelId="{19900A74-A4CF-4A12-8509-4327BB0F0333}" type="presOf" srcId="{BD85E2F8-B18E-4FB2-96C3-B419A79C96B1}" destId="{920035C2-7085-462D-87ED-B5A1C5F96493}" srcOrd="0" destOrd="2" presId="urn:microsoft.com/office/officeart/2005/8/layout/default"/>
    <dgm:cxn modelId="{1F785883-7030-4882-8940-1C43C6F9EE8F}" type="presOf" srcId="{4EA6DBFC-112C-40BA-8BD0-20E43E92FB3E}" destId="{920035C2-7085-462D-87ED-B5A1C5F96493}" srcOrd="0" destOrd="4" presId="urn:microsoft.com/office/officeart/2005/8/layout/default"/>
    <dgm:cxn modelId="{653AED8E-A0E6-4A91-8873-44B64997922B}" type="presOf" srcId="{CCB25B97-941A-498E-995C-524318CB0471}" destId="{181C94D9-FA14-4804-AD4E-C45A537AF135}" srcOrd="0" destOrd="1" presId="urn:microsoft.com/office/officeart/2005/8/layout/default"/>
    <dgm:cxn modelId="{B60D1C91-69A8-4619-9A07-1B41FDC2257D}" srcId="{3D20D547-1E2F-4A48-AC80-1D7897700E1D}" destId="{14F1373A-460D-41A1-80F6-F7945B008316}" srcOrd="0" destOrd="0" parTransId="{6D691B02-19CF-431E-B0EE-2C532531502A}" sibTransId="{9D04E9D0-3082-4A25-92C1-7801EA2D2385}"/>
    <dgm:cxn modelId="{07BA2891-C3E5-465C-B44A-059CAC6127E7}" type="presOf" srcId="{09699C8B-F363-4CEE-9D17-79196FDB0F93}" destId="{181C94D9-FA14-4804-AD4E-C45A537AF135}" srcOrd="0" destOrd="11" presId="urn:microsoft.com/office/officeart/2005/8/layout/default"/>
    <dgm:cxn modelId="{02BF4A9D-0459-4F13-9EC8-0BA1AECF930F}" srcId="{14F1373A-460D-41A1-80F6-F7945B008316}" destId="{B14AED1D-073E-4D72-8A40-9530195A4F54}" srcOrd="7" destOrd="0" parTransId="{384E9B42-6BC3-4CC8-BD70-76E2A12E8C47}" sibTransId="{0F36040B-CBF7-4A8C-8C40-D7C69122DA49}"/>
    <dgm:cxn modelId="{F50FCFA0-A810-470D-BCC7-9DE9B50F978D}" srcId="{14F1373A-460D-41A1-80F6-F7945B008316}" destId="{9BB71ADE-41C5-467A-805C-F0F4FB86A455}" srcOrd="12" destOrd="0" parTransId="{B96053D2-E8AE-4277-90CD-9DF8921C806E}" sibTransId="{B0B9E7A0-50B0-44D1-B7AC-F8DB3F827EA1}"/>
    <dgm:cxn modelId="{65FAE6A0-5A6D-4106-B5BD-EE5FF59D140E}" srcId="{14F1373A-460D-41A1-80F6-F7945B008316}" destId="{5C7A310D-0C37-4D4F-BF88-BD50475B7CAC}" srcOrd="5" destOrd="0" parTransId="{616E3BDB-8E60-431A-958E-94ED61A02390}" sibTransId="{2AA9CCE4-41F3-440F-8BCF-9B7C0195B3CA}"/>
    <dgm:cxn modelId="{B237AEAF-6A8B-4BD3-98CD-08C1303FBF3C}" type="presOf" srcId="{AA34E99A-0F87-4A9F-BEF3-2D004F54BE6B}" destId="{181C94D9-FA14-4804-AD4E-C45A537AF135}" srcOrd="0" destOrd="2" presId="urn:microsoft.com/office/officeart/2005/8/layout/default"/>
    <dgm:cxn modelId="{27EE05B5-B612-4A96-A835-CD1068F3E511}" type="presOf" srcId="{3D20D547-1E2F-4A48-AC80-1D7897700E1D}" destId="{CC1EA001-2886-4AE5-94DC-DD159598ACA6}" srcOrd="0" destOrd="0" presId="urn:microsoft.com/office/officeart/2005/8/layout/default"/>
    <dgm:cxn modelId="{E4CB86B8-B09F-4575-A4D5-37C90B1B2701}" srcId="{14F1373A-460D-41A1-80F6-F7945B008316}" destId="{FB5AA730-7049-4EEE-97D8-139BCC2DA276}" srcOrd="2" destOrd="0" parTransId="{24964EC1-191D-4525-AA4D-B7C16FB6F166}" sibTransId="{5DAFDF7D-2F58-423F-9F5C-C414FF9C0BB9}"/>
    <dgm:cxn modelId="{0A0990BB-4CCE-4186-AA55-6FCFB4EA0960}" type="presOf" srcId="{7A741946-8224-4005-8AC8-E1F848BB8BB9}" destId="{181C94D9-FA14-4804-AD4E-C45A537AF135}" srcOrd="0" destOrd="4" presId="urn:microsoft.com/office/officeart/2005/8/layout/default"/>
    <dgm:cxn modelId="{2BCA5ABC-8776-4C59-AB79-8C27CB2A49D6}" type="presOf" srcId="{1901FF8E-E123-4E7D-A45D-3F1FE98A3082}" destId="{181C94D9-FA14-4804-AD4E-C45A537AF135}" srcOrd="0" destOrd="9" presId="urn:microsoft.com/office/officeart/2005/8/layout/default"/>
    <dgm:cxn modelId="{3090B1BF-996E-484C-BB10-200375B0E2F9}" type="presOf" srcId="{5C7A310D-0C37-4D4F-BF88-BD50475B7CAC}" destId="{181C94D9-FA14-4804-AD4E-C45A537AF135}" srcOrd="0" destOrd="6" presId="urn:microsoft.com/office/officeart/2005/8/layout/default"/>
    <dgm:cxn modelId="{797527C2-A614-4FB5-B363-B4A84DCFE4F8}" srcId="{14F1373A-460D-41A1-80F6-F7945B008316}" destId="{09699C8B-F363-4CEE-9D17-79196FDB0F93}" srcOrd="10" destOrd="0" parTransId="{53BFFBF6-5479-4619-B4DD-2AF87B3B05B1}" sibTransId="{76BB6302-0F2F-40CC-8261-6917CCD34EB9}"/>
    <dgm:cxn modelId="{E1D28FC5-B933-410B-B999-115EF8C3FFCB}" srcId="{14F1373A-460D-41A1-80F6-F7945B008316}" destId="{CFD12EE7-9489-44A4-BA87-974041CF285B}" srcOrd="11" destOrd="0" parTransId="{DC8CD1DA-311A-4764-ACF2-3CB14FC51DE4}" sibTransId="{FEE63D8C-E52D-4523-BFF9-148794351A9E}"/>
    <dgm:cxn modelId="{7486B4C8-6B5B-4856-9D29-A2D03C50DE6A}" srcId="{A8B25BE5-4E80-467E-BBC1-841B894A984E}" destId="{7745E97F-B41B-4ED5-80CA-D0090BC5ABFB}" srcOrd="0" destOrd="0" parTransId="{4F3120E9-CC2D-4D1E-86C4-8EFA24DA0A8E}" sibTransId="{7997D7CA-79E2-4A1B-9C04-C4CA15DC5038}"/>
    <dgm:cxn modelId="{F720A0CA-9382-4E99-B3F1-97BE246DA7F2}" type="presOf" srcId="{9BB71ADE-41C5-467A-805C-F0F4FB86A455}" destId="{181C94D9-FA14-4804-AD4E-C45A537AF135}" srcOrd="0" destOrd="13" presId="urn:microsoft.com/office/officeart/2005/8/layout/default"/>
    <dgm:cxn modelId="{BFEC25CE-1F3F-43C2-B621-6D80EEDC111A}" srcId="{14F1373A-460D-41A1-80F6-F7945B008316}" destId="{9046E2ED-C2F5-4BF7-8472-E4C54DD02132}" srcOrd="15" destOrd="0" parTransId="{C496E75F-2989-49C3-AA47-DE3CF2122005}" sibTransId="{11FFF2BE-CE6E-4A2F-ACE1-1590B26145CC}"/>
    <dgm:cxn modelId="{3124DBD2-8103-4DA9-B0F9-798647E11D8E}" srcId="{14F1373A-460D-41A1-80F6-F7945B008316}" destId="{68E9FB0E-DA59-438D-883E-5C2CF695C0BF}" srcOrd="9" destOrd="0" parTransId="{D596D15B-008F-4D95-A260-5C13FEEA5A72}" sibTransId="{351B6CDD-2DF6-42D2-8753-230A78FBE656}"/>
    <dgm:cxn modelId="{9CF869D4-08DC-4C90-B5CA-DAE9D4E02D48}" srcId="{14F1373A-460D-41A1-80F6-F7945B008316}" destId="{C6FF922F-0A77-413D-8161-4CB81930F980}" srcOrd="14" destOrd="0" parTransId="{01CF25AF-F258-43D9-A99B-8AF9F56D0077}" sibTransId="{A2BB3B83-A689-4CA1-8C66-20069D5AE676}"/>
    <dgm:cxn modelId="{442485D6-D146-4C95-9C98-1B44CCCB9703}" srcId="{14F1373A-460D-41A1-80F6-F7945B008316}" destId="{7D56D98C-B5C4-4B02-98B5-C6465CD1AF74}" srcOrd="6" destOrd="0" parTransId="{6BD7BAFA-209E-44EC-A6E7-D53D5346C5FB}" sibTransId="{F04B8512-4D17-4EAE-91A4-996180362304}"/>
    <dgm:cxn modelId="{2E4FE1DC-2BB7-4E8E-82C2-2E04CAFA6356}" type="presOf" srcId="{B14AED1D-073E-4D72-8A40-9530195A4F54}" destId="{181C94D9-FA14-4804-AD4E-C45A537AF135}" srcOrd="0" destOrd="8" presId="urn:microsoft.com/office/officeart/2005/8/layout/default"/>
    <dgm:cxn modelId="{C7DBB9DE-827B-47B2-9A3C-9885D6483B1C}" type="presOf" srcId="{7D56D98C-B5C4-4B02-98B5-C6465CD1AF74}" destId="{181C94D9-FA14-4804-AD4E-C45A537AF135}" srcOrd="0" destOrd="7" presId="urn:microsoft.com/office/officeart/2005/8/layout/default"/>
    <dgm:cxn modelId="{377886E0-F687-4CA8-94C0-A69180A2D2ED}" srcId="{A8B25BE5-4E80-467E-BBC1-841B894A984E}" destId="{4EA6DBFC-112C-40BA-8BD0-20E43E92FB3E}" srcOrd="3" destOrd="0" parTransId="{4102DD4E-0CAD-4AF9-BB34-43555CD8F795}" sibTransId="{127E01FA-8B51-4775-95AD-DE05F1C37499}"/>
    <dgm:cxn modelId="{91C621F7-6F9B-45F7-970F-E8955DE577E1}" type="presOf" srcId="{7745E97F-B41B-4ED5-80CA-D0090BC5ABFB}" destId="{920035C2-7085-462D-87ED-B5A1C5F96493}" srcOrd="0" destOrd="1" presId="urn:microsoft.com/office/officeart/2005/8/layout/default"/>
    <dgm:cxn modelId="{1816FAFC-BFE5-4E30-AB74-A5D10CA8D7B3}" type="presOf" srcId="{C6FF922F-0A77-413D-8161-4CB81930F980}" destId="{181C94D9-FA14-4804-AD4E-C45A537AF135}" srcOrd="0" destOrd="15" presId="urn:microsoft.com/office/officeart/2005/8/layout/default"/>
    <dgm:cxn modelId="{0D603104-2D9B-4615-A65D-055AFDBEE4C9}" type="presParOf" srcId="{CC1EA001-2886-4AE5-94DC-DD159598ACA6}" destId="{181C94D9-FA14-4804-AD4E-C45A537AF135}" srcOrd="0" destOrd="0" presId="urn:microsoft.com/office/officeart/2005/8/layout/default"/>
    <dgm:cxn modelId="{9110943B-F623-4932-A6D5-67AEBC025688}" type="presParOf" srcId="{CC1EA001-2886-4AE5-94DC-DD159598ACA6}" destId="{7921DBED-FA4A-4F86-BA59-62AF13A57296}" srcOrd="1" destOrd="0" presId="urn:microsoft.com/office/officeart/2005/8/layout/default"/>
    <dgm:cxn modelId="{9768EA8B-F5F3-4F95-B065-1F3A4B6F325A}" type="presParOf" srcId="{CC1EA001-2886-4AE5-94DC-DD159598ACA6}" destId="{920035C2-7085-462D-87ED-B5A1C5F96493}" srcOrd="2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8F713C8-5A26-4D32-BE7E-DC974775EB0A}">
      <dsp:nvSpPr>
        <dsp:cNvPr id="0" name=""/>
        <dsp:cNvSpPr/>
      </dsp:nvSpPr>
      <dsp:spPr>
        <a:xfrm>
          <a:off x="1398505" y="599221"/>
          <a:ext cx="4000834" cy="4000834"/>
        </a:xfrm>
        <a:prstGeom prst="blockArc">
          <a:avLst>
            <a:gd name="adj1" fmla="val 9000000"/>
            <a:gd name="adj2" fmla="val 162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42F1328-C4CE-4603-878E-591E670802BD}">
      <dsp:nvSpPr>
        <dsp:cNvPr id="0" name=""/>
        <dsp:cNvSpPr/>
      </dsp:nvSpPr>
      <dsp:spPr>
        <a:xfrm>
          <a:off x="1398505" y="599221"/>
          <a:ext cx="4000834" cy="4000834"/>
        </a:xfrm>
        <a:prstGeom prst="blockArc">
          <a:avLst>
            <a:gd name="adj1" fmla="val 1800000"/>
            <a:gd name="adj2" fmla="val 90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84A4B77-AFFC-43DF-8B8E-C66632DE5B62}">
      <dsp:nvSpPr>
        <dsp:cNvPr id="0" name=""/>
        <dsp:cNvSpPr/>
      </dsp:nvSpPr>
      <dsp:spPr>
        <a:xfrm>
          <a:off x="1398505" y="599221"/>
          <a:ext cx="4000834" cy="4000834"/>
        </a:xfrm>
        <a:prstGeom prst="blockArc">
          <a:avLst>
            <a:gd name="adj1" fmla="val 16200000"/>
            <a:gd name="adj2" fmla="val 1800000"/>
            <a:gd name="adj3" fmla="val 4633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34F7090-D187-4719-BD43-394C82494570}">
      <dsp:nvSpPr>
        <dsp:cNvPr id="0" name=""/>
        <dsp:cNvSpPr/>
      </dsp:nvSpPr>
      <dsp:spPr>
        <a:xfrm>
          <a:off x="2159790" y="1400934"/>
          <a:ext cx="2478263" cy="2397408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5400" tIns="25400" rIns="25400" bIns="254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2000" kern="1200" dirty="0">
              <a:latin typeface="Arial Rounded MT Bold" panose="020F0704030504030204" pitchFamily="34" charset="0"/>
            </a:rPr>
            <a:t>Plan de Acción Institucional</a:t>
          </a:r>
          <a:endParaRPr lang="es-CO" sz="2000" kern="1200" dirty="0">
            <a:latin typeface="Arial Rounded MT Bold" panose="020F0704030504030204" pitchFamily="34" charset="0"/>
          </a:endParaRPr>
        </a:p>
      </dsp:txBody>
      <dsp:txXfrm>
        <a:off x="2522723" y="1752026"/>
        <a:ext cx="1752397" cy="1695224"/>
      </dsp:txXfrm>
    </dsp:sp>
    <dsp:sp modelId="{F0DFD978-D574-4140-940C-800E7DFB5C7A}">
      <dsp:nvSpPr>
        <dsp:cNvPr id="0" name=""/>
        <dsp:cNvSpPr/>
      </dsp:nvSpPr>
      <dsp:spPr>
        <a:xfrm>
          <a:off x="2755317" y="1956"/>
          <a:ext cx="1287209" cy="12872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Arial Rounded MT Bold" panose="020F0704030504030204" pitchFamily="34" charset="0"/>
            </a:rPr>
            <a:t>Inversión</a:t>
          </a:r>
          <a:endParaRPr lang="es-CO" sz="1500" kern="1200" dirty="0">
            <a:latin typeface="Arial Rounded MT Bold" panose="020F0704030504030204" pitchFamily="34" charset="0"/>
          </a:endParaRPr>
        </a:p>
      </dsp:txBody>
      <dsp:txXfrm>
        <a:off x="2943824" y="190463"/>
        <a:ext cx="910195" cy="910195"/>
      </dsp:txXfrm>
    </dsp:sp>
    <dsp:sp modelId="{5E80FA82-5B29-4286-BBAD-348DB2D49FEA}">
      <dsp:nvSpPr>
        <dsp:cNvPr id="0" name=""/>
        <dsp:cNvSpPr/>
      </dsp:nvSpPr>
      <dsp:spPr>
        <a:xfrm>
          <a:off x="4447598" y="2933073"/>
          <a:ext cx="1287209" cy="12872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Arial Rounded MT Bold" panose="020F0704030504030204" pitchFamily="34" charset="0"/>
            </a:rPr>
            <a:t>Decreto 612/2018</a:t>
          </a:r>
          <a:endParaRPr lang="es-CO" sz="1500" kern="1200" dirty="0">
            <a:latin typeface="Arial Rounded MT Bold" panose="020F0704030504030204" pitchFamily="34" charset="0"/>
          </a:endParaRPr>
        </a:p>
      </dsp:txBody>
      <dsp:txXfrm>
        <a:off x="4636105" y="3121580"/>
        <a:ext cx="910195" cy="910195"/>
      </dsp:txXfrm>
    </dsp:sp>
    <dsp:sp modelId="{2F7D93CF-B90B-4ECB-A2D0-60A5C45959F0}">
      <dsp:nvSpPr>
        <dsp:cNvPr id="0" name=""/>
        <dsp:cNvSpPr/>
      </dsp:nvSpPr>
      <dsp:spPr>
        <a:xfrm>
          <a:off x="1063037" y="2933073"/>
          <a:ext cx="1287209" cy="1287209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" tIns="19050" rIns="19050" bIns="19050" numCol="1" spcCol="1270" anchor="t" anchorCtr="0">
          <a:noAutofit/>
        </a:bodyPr>
        <a:lstStyle/>
        <a:p>
          <a:pPr marL="0" lvl="0" indent="0" algn="ctr" defTabSz="6667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ES" sz="1500" kern="1200" dirty="0">
              <a:latin typeface="Arial Rounded MT Bold" panose="020F0704030504030204" pitchFamily="34" charset="0"/>
            </a:rPr>
            <a:t>Gestión de procesos</a:t>
          </a:r>
          <a:endParaRPr lang="es-CO" sz="1500" kern="1200" dirty="0">
            <a:latin typeface="Arial Rounded MT Bold" panose="020F0704030504030204" pitchFamily="34" charset="0"/>
          </a:endParaRPr>
        </a:p>
      </dsp:txBody>
      <dsp:txXfrm>
        <a:off x="1251544" y="3121580"/>
        <a:ext cx="910195" cy="91019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1C94D9-FA14-4804-AD4E-C45A537AF135}">
      <dsp:nvSpPr>
        <dsp:cNvPr id="0" name=""/>
        <dsp:cNvSpPr/>
      </dsp:nvSpPr>
      <dsp:spPr>
        <a:xfrm>
          <a:off x="1102" y="272951"/>
          <a:ext cx="4300523" cy="4957222"/>
        </a:xfrm>
        <a:prstGeom prst="rect">
          <a:avLst/>
        </a:prstGeom>
        <a:solidFill>
          <a:srgbClr val="92D05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002060"/>
              </a:solidFill>
              <a:latin typeface="Arial Rounded MT Bold" panose="020F0704030504030204" pitchFamily="34" charset="0"/>
            </a:rPr>
            <a:t>Mapas de riesgos oficializados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002060"/>
              </a:solidFill>
              <a:latin typeface="Arial Rounded MT Bold" panose="020F0704030504030204" pitchFamily="34" charset="0"/>
            </a:rPr>
            <a:t>16 procesos (</a:t>
          </a:r>
          <a:r>
            <a:rPr lang="es-MX" sz="2000" b="1" kern="1200" dirty="0">
              <a:solidFill>
                <a:srgbClr val="002060"/>
              </a:solidFill>
              <a:latin typeface="Arial Rounded MT Bold" panose="020F0704030504030204" pitchFamily="34" charset="0"/>
            </a:rPr>
            <a:t>80%)</a:t>
          </a:r>
          <a:endParaRPr lang="es-MX" sz="2000" kern="1200" dirty="0">
            <a:solidFill>
              <a:srgbClr val="002060"/>
            </a:solidFill>
            <a:latin typeface="Arial Rounded MT Bold" panose="020F070403050403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100" kern="1200" dirty="0">
            <a:solidFill>
              <a:schemeClr val="bg1"/>
            </a:solidFill>
            <a:latin typeface="Arial Rounded MT Bold" panose="020F07040305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Comunicación estratégica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del conocimiento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Formulación y articulación de políticas sociales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Diseño e innovación de servicios sociales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Atención a la ciudadanía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de talento humano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contractual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financiera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de infraestructura física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ambiental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documental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logística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jurídica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del sistema integrado - SIG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Auditoría y control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Inspección, vigilancia y control</a:t>
          </a:r>
          <a:endParaRPr lang="es-MX" sz="1400" kern="1200" dirty="0">
            <a:solidFill>
              <a:schemeClr val="bg1"/>
            </a:solidFill>
            <a:latin typeface="Arial Rounded MT Bold" panose="020F0704030504030204" pitchFamily="34" charset="0"/>
          </a:endParaRPr>
        </a:p>
      </dsp:txBody>
      <dsp:txXfrm>
        <a:off x="1102" y="272951"/>
        <a:ext cx="4300523" cy="4957222"/>
      </dsp:txXfrm>
    </dsp:sp>
    <dsp:sp modelId="{920035C2-7085-462D-87ED-B5A1C5F96493}">
      <dsp:nvSpPr>
        <dsp:cNvPr id="0" name=""/>
        <dsp:cNvSpPr/>
      </dsp:nvSpPr>
      <dsp:spPr>
        <a:xfrm>
          <a:off x="4731678" y="286601"/>
          <a:ext cx="4300523" cy="4929922"/>
        </a:xfrm>
        <a:prstGeom prst="rect">
          <a:avLst/>
        </a:prstGeom>
        <a:solidFill>
          <a:srgbClr val="FF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t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002060"/>
              </a:solidFill>
              <a:latin typeface="Arial Rounded MT Bold" panose="020F0704030504030204" pitchFamily="34" charset="0"/>
            </a:rPr>
            <a:t>Mapa de riesgos sin oficializar</a:t>
          </a:r>
        </a:p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s-MX" sz="2000" kern="1200" dirty="0">
              <a:solidFill>
                <a:srgbClr val="002060"/>
              </a:solidFill>
              <a:latin typeface="Arial Rounded MT Bold" panose="020F0704030504030204" pitchFamily="34" charset="0"/>
            </a:rPr>
            <a:t>4 procesos (</a:t>
          </a:r>
          <a:r>
            <a:rPr lang="es-MX" sz="2000" b="1" kern="1200" dirty="0">
              <a:solidFill>
                <a:srgbClr val="002060"/>
              </a:solidFill>
              <a:latin typeface="Arial Rounded MT Bold" panose="020F0704030504030204" pitchFamily="34" charset="0"/>
            </a:rPr>
            <a:t>20%)</a:t>
          </a:r>
          <a:endParaRPr lang="es-MX" sz="2000" kern="1200" dirty="0">
            <a:solidFill>
              <a:srgbClr val="002060"/>
            </a:solidFill>
            <a:latin typeface="Arial Rounded MT Bold" panose="020F0704030504030204" pitchFamily="34" charset="0"/>
          </a:endParaRP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s-CO" sz="1200" kern="1200" dirty="0">
            <a:solidFill>
              <a:schemeClr val="bg1"/>
            </a:solidFill>
            <a:latin typeface="Arial Rounded MT Bold" panose="020F0704030504030204" pitchFamily="34" charset="0"/>
          </a:endParaRP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Planeación estratégica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Tecnologías de la información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Prestación de servicios sociales para la inclusión social</a:t>
          </a:r>
        </a:p>
        <a:p>
          <a:pPr marL="114300" lvl="1" indent="-114300" algn="l" defTabSz="6223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es-CO" sz="1400" kern="1200" dirty="0">
              <a:solidFill>
                <a:schemeClr val="bg1"/>
              </a:solidFill>
              <a:latin typeface="Arial Rounded MT Bold" panose="020F0704030504030204" pitchFamily="34" charset="0"/>
            </a:rPr>
            <a:t>Gestión de soporte y mantenimiento tecnológico</a:t>
          </a:r>
        </a:p>
      </dsp:txBody>
      <dsp:txXfrm>
        <a:off x="4731678" y="286601"/>
        <a:ext cx="4300523" cy="492992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6">
  <dgm:title val=""/>
  <dgm:desc val=""/>
  <dgm:catLst>
    <dgm:cat type="cycle" pri="9000"/>
    <dgm:cat type="relationship" pri="2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Name0">
    <dgm:varLst>
      <dgm:chMax val="1"/>
      <dgm:dir/>
      <dgm:animLvl val="ctr"/>
      <dgm:resizeHandles val="exact"/>
    </dgm:varLst>
    <dgm:choose name="Name1">
      <dgm:if name="Name2" func="var" arg="dir" op="equ" val="norm">
        <dgm:choose name="Name3">
          <dgm:if name="Name4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5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6">
        <dgm:choose name="Name7">
          <dgm:if name="Name8" axis="ch ch" ptType="node node" st="1 1" cnt="1 0" func="cnt" op="lte" val="1">
            <dgm:alg type="cycle">
              <dgm:param type="stAng" val="-90"/>
              <dgm:param type="spanAng" val="360"/>
              <dgm:param type="ctrShpMap" val="fNode"/>
            </dgm:alg>
          </dgm:if>
          <dgm:else name="Name9">
            <dgm:alg type="cycle">
              <dgm:param type="stAng" val="0"/>
              <dgm:param type="spanAng" val="-360"/>
              <dgm:param type="ctrShpMap" val="fNode"/>
            </dgm:alg>
          </dgm:else>
        </dgm:choose>
      </dgm:else>
    </dgm:choose>
    <dgm:shape xmlns:r="http://schemas.openxmlformats.org/officeDocument/2006/relationships" r:blip="">
      <dgm:adjLst/>
    </dgm:shape>
    <dgm:presOf/>
    <dgm:choose name="Name10">
      <dgm:if name="Name11" func="var" arg="dir" op="equ" val="norm">
        <dgm:choose name="Name12">
          <dgm:if name="Name13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des" forName="oneNode" refType="primFontSz" refFor="ch" refForName="centerShape" op="lte" fact="0.95"/>
              <dgm:constr type="diam" for="ch" forName="singleconn" refType="diam" op="equ" fact="-1"/>
              <dgm:constr type="h" for="ch" forName="singleconn" refType="w" refFor="ch" refForName="oneComp" fact="0.24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4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forName="sibTrans" refType="diam" op="equ"/>
              <dgm:constr type="h" for="ch" forName="sibTrans" refType="w" refFor="ch" refForName="node" fact="0.24"/>
              <dgm:constr type="w" for="ch" forName="dummy" val="1"/>
            </dgm:constrLst>
          </dgm:else>
        </dgm:choose>
      </dgm:if>
      <dgm:else name="Name15">
        <dgm:choose name="Name16">
          <dgm:if name="Name17" axis="ch ch" ptType="node node" st="1 1" cnt="1 0" func="cnt" op="equ" val="1">
            <dgm:constrLst>
              <dgm:constr type="diam" val="170"/>
              <dgm:constr type="w" for="ch" forName="centerShape" refType="w"/>
              <dgm:constr type="w" for="ch" forName="oneComp" refType="w" refFor="ch" refForName="centerShape" op="equ" fact="0.7"/>
              <dgm:constr type="sp" refType="w" refFor="ch" refForName="oneComp" fact="0.3"/>
              <dgm:constr type="sibSp" refType="w" refFor="ch" refForName="oneComp" fact="0.3"/>
              <dgm:constr type="primFontSz" for="ch" forName="centerShape" val="65"/>
              <dgm:constr type="primFontSz" for="des" forName="oneNode" refType="primFontSz" refFor="ch" refForName="centerShape" fact="0.95"/>
              <dgm:constr type="primFontSz" for="ch" forName="oneNode" refType="primFontSz" refFor="ch" refForName="centerShape" op="lte" fact="0.95"/>
              <dgm:constr type="diam" for="ch" forName="singleconn" refType="diam"/>
              <dgm:constr type="h" for="ch" forName="singleconn" refType="w" refFor="ch" refForName="oneComp" fact="0.24"/>
              <dgm:constr type="diam" for="ch" refType="diam" op="equ"/>
              <dgm:constr type="w" for="ch" forName="dummya" refType="w" refFor="ch" refForName="oneComp" op="equ"/>
              <dgm:constr type="w" for="ch" forName="dummyb" refType="w" refFor="ch" refForName="oneComp" op="equ"/>
              <dgm:constr type="w" for="ch" forName="dummyc" refType="w" refFor="ch" refForName="oneComp" op="equ"/>
            </dgm:constrLst>
          </dgm:if>
          <dgm:else name="Name18">
            <dgm:constrLst>
              <dgm:constr type="diam" val="170"/>
              <dgm:constr type="w" for="ch" forName="centerShape" refType="w"/>
              <dgm:constr type="w" for="ch" forName="node" refType="w" refFor="ch" refForName="centerShape" op="equ" fact="0.7"/>
              <dgm:constr type="sp" refType="w" refFor="ch" refForName="node" fact="0.3"/>
              <dgm:constr type="sibSp" refType="w" refFor="ch" refForName="node" fact="0.3"/>
              <dgm:constr type="primFontSz" for="ch" forName="centerShape" val="65"/>
              <dgm:constr type="primFontSz" for="des" forName="node" refType="primFontSz" refFor="ch" refForName="centerShape" fact="0.78"/>
              <dgm:constr type="primFontSz" for="ch" forName="node" refType="primFontSz" refFor="ch" refForName="centerShape" op="lte" fact="0.95"/>
              <dgm:constr type="diam" for="ch" ptType="sibTrans" refType="diam" fact="-1"/>
              <dgm:constr type="h" for="ch" forName="sibTrans" refType="w" refFor="ch" refForName="node" fact="0.24"/>
              <dgm:constr type="diam" for="ch" refType="diam" op="equ" fact="-1"/>
              <dgm:constr type="w" for="ch" forName="dummy" val="1"/>
            </dgm:constrLst>
          </dgm:else>
        </dgm:choose>
      </dgm:else>
    </dgm:choose>
    <dgm:ruleLst>
      <dgm:rule type="diam" val="INF" fact="NaN" max="NaN"/>
    </dgm:ruleLst>
    <dgm:forEach name="Name19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1"/>
          <dgm:constr type="bMarg" refType="primFontSz" fact="0.1"/>
          <dgm:constr type="lMarg" refType="primFontSz" fact="0.1"/>
          <dgm:constr type="rMarg" refType="primFontSz" fact="0.1"/>
        </dgm:constrLst>
        <dgm:ruleLst>
          <dgm:rule type="primFontSz" val="5" fact="NaN" max="NaN"/>
        </dgm:ruleLst>
      </dgm:layoutNode>
      <dgm:forEach name="Name20" axis="ch">
        <dgm:forEach name="Name21" axis="self" ptType="node">
          <dgm:choose name="Name22">
            <dgm:if name="Name23" axis="par ch" ptType="node node" func="cnt" op="gt" val="1">
              <dgm:layoutNode name="node" styleLbl="node1">
                <dgm:varLst>
                  <dgm:bulletEnabled val="1"/>
                </dgm:varLst>
                <dgm:alg type="tx">
                  <dgm:param type="txAnchorVertCh" val="mid"/>
                </dgm:alg>
                <dgm:shape xmlns:r="http://schemas.openxmlformats.org/officeDocument/2006/relationships" type="ellipse" r:blip="">
                  <dgm:adjLst/>
                </dgm:shape>
                <dgm:presOf axis="desOrSelf" ptType="node"/>
                <dgm:constrLst>
                  <dgm:constr type="h" refType="w"/>
                  <dgm:constr type="tMarg" refType="primFontSz" fact="0.1"/>
                  <dgm:constr type="bMarg" refType="primFontSz" fact="0.1"/>
                  <dgm:constr type="lMarg" refType="primFontSz" fact="0.1"/>
                  <dgm:constr type="rMarg" refType="primFontSz" fact="0.1"/>
                </dgm:constrLst>
                <dgm:ruleLst>
                  <dgm:rule type="primFontSz" val="5" fact="NaN" max="NaN"/>
                </dgm:ruleLst>
              </dgm:layoutNode>
              <dgm:layoutNode name="dummy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" axis="followSib" ptType="sibTrans" hideLastTrans="0" cnt="1">
                <dgm:layoutNode name="sibTrans" styleLbl="sibTrans2D1">
                  <dgm:alg type="conn">
                    <dgm:param type="connRout" val="curve"/>
                    <dgm:param type="begPts" val="ctr"/>
                    <dgm:param type="endPts" val="ctr"/>
                    <dgm:param type="begSty" val="noArr"/>
                    <dgm:param type="endSty" val="noArr"/>
                    <dgm:param type="dstNode" val="node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if name="Name24" axis="par ch" ptType="node node" func="cnt" op="equ" val="1">
              <dgm:layoutNode name="oneComp">
                <dgm:alg type="composite">
                  <dgm:param type="ar" val="1"/>
                </dgm:alg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  <dgm:constr type="l" for="ch" forName="dummyConnPt" refType="w" fact="0.5"/>
                  <dgm:constr type="t" for="ch" forName="dummyConnPt" refType="w" fact="0.5"/>
                  <dgm:constr type="l" for="ch" forName="oneNode"/>
                  <dgm:constr type="t" for="ch" forName="oneNode"/>
                  <dgm:constr type="h" for="ch" forName="oneNode" refType="h"/>
                  <dgm:constr type="w" for="ch" forName="oneNode" refType="w"/>
                </dgm:constrLst>
                <dgm:ruleLst/>
                <dgm:layoutNode name="dummyConnPt" styleLbl="node1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w" val="1"/>
                    <dgm:constr type="h" val="1"/>
                  </dgm:constrLst>
                  <dgm:ruleLst/>
                </dgm:layoutNode>
                <dgm:layoutNode name="oneNode" styleLbl="node1">
                  <dgm:varLst>
                    <dgm:bulletEnabled val="1"/>
                  </dgm:varLst>
                  <dgm:alg type="tx">
                    <dgm:param type="txAnchorVertCh" val="mid"/>
                  </dgm:alg>
                  <dgm:shape xmlns:r="http://schemas.openxmlformats.org/officeDocument/2006/relationships" type="ellipse" r:blip="">
                    <dgm:adjLst/>
                  </dgm:shape>
                  <dgm:presOf axis="desOrSelf" ptType="node"/>
                  <dgm:constrLst>
                    <dgm:constr type="h" refType="w"/>
                    <dgm:constr type="tMarg" refType="primFontSz" fact="0.1"/>
                    <dgm:constr type="bMarg" refType="primFontSz" fact="0.1"/>
                    <dgm:constr type="lMarg" refType="primFontSz" fact="0.1"/>
                    <dgm:constr type="rMarg" refType="primFontSz" fact="0.1"/>
                  </dgm:constrLst>
                  <dgm:ruleLst>
                    <dgm:rule type="primFontSz" val="5" fact="NaN" max="NaN"/>
                  </dgm:ruleLst>
                </dgm:layoutNode>
              </dgm:layoutNode>
              <dgm:layoutNode name="dummya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b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layoutNode name="dummyc">
                <dgm:alg type="sp"/>
                <dgm:shape xmlns:r="http://schemas.openxmlformats.org/officeDocument/2006/relationships" r:blip="">
                  <dgm:adjLst/>
                </dgm:shape>
                <dgm:presOf/>
                <dgm:constrLst>
                  <dgm:constr type="h" refType="w"/>
                </dgm:constrLst>
                <dgm:ruleLst/>
              </dgm:layoutNode>
              <dgm:forEach name="sibTransForEach1" axis="followSib" ptType="sibTrans" hideLastTrans="0" cnt="1">
                <dgm:layoutNode name="singleconn" styleLbl="sibTrans2D1">
                  <dgm:alg type="conn">
                    <dgm:param type="connRout" val="longCurve"/>
                    <dgm:param type="begPts" val="bCtr"/>
                    <dgm:param type="endPts" val="tCtr"/>
                    <dgm:param type="begSty" val="noArr"/>
                    <dgm:param type="endSty" val="noArr"/>
                    <dgm:param type="srcNode" val="dummyConnPt"/>
                    <dgm:param type="dstNode" val="dummyConnPt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</dgm:if>
            <dgm:else name="Name25"/>
          </dgm:choose>
        </dgm:forEach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id="{23AC7939-FC65-467C-B81D-A224E86BD149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id="{511A5950-B7B5-452A-B43F-72790C9A820E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E6E3409-6307-4F74-81EB-B068CEFA7BC0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id="{013268DF-1173-4651-B7CC-C261E214E1EC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id="{ADC43A29-55AB-470D-B6C1-21E1D3441260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3FEC7B-74DF-464E-89A1-D4BDC885EBDE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3895890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0BA302B-8131-4D9B-8CD8-DC143B96DA5C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CO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CO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CO" dirty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D44831-ACE6-4DEE-AD31-23B55A5643A7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3308085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44831-ACE6-4DEE-AD31-23B55A5643A7}" type="slidenum">
              <a:rPr lang="es-CO" smtClean="0"/>
              <a:t>1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973799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756637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5464453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42693793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823782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630238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3846285"/>
            <a:ext cx="5486400" cy="483892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9978603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195746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9907146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30267434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4740691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19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33224670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4876823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20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54211641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21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81188092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22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5587443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838173923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89529753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25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93838054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26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895620196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27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650314505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28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580370136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9D44831-ACE6-4DEE-AD31-23B55A5643A7}" type="slidenum">
              <a:rPr lang="es-CO" smtClean="0"/>
              <a:t>29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960285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3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11185337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MX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A82D11-B0F7-45F9-9A36-10FA84327AFF}" type="slidenum">
              <a:rPr lang="es-MX" smtClean="0"/>
              <a:t>4</a:t>
            </a:fld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593415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632476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525474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02387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254142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371600" y="1143000"/>
            <a:ext cx="41148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>
          <a:xfrm>
            <a:off x="685800" y="4284550"/>
            <a:ext cx="5486400" cy="463005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9963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9360231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875169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5797773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7" name="Conector recto 6">
            <a:extLst>
              <a:ext uri="{FF2B5EF4-FFF2-40B4-BE49-F238E27FC236}">
                <a16:creationId xmlns:a16="http://schemas.microsoft.com/office/drawing/2014/main" id="{97690CF2-DF29-4F57-B4FD-567465E24942}"/>
              </a:ext>
            </a:extLst>
          </p:cNvPr>
          <p:cNvCxnSpPr/>
          <p:nvPr userDrawn="1"/>
        </p:nvCxnSpPr>
        <p:spPr>
          <a:xfrm>
            <a:off x="0" y="741930"/>
            <a:ext cx="9144000" cy="0"/>
          </a:xfrm>
          <a:prstGeom prst="line">
            <a:avLst/>
          </a:prstGeom>
          <a:ln w="3810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98982349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1285458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72250" y="6356350"/>
            <a:ext cx="2057400" cy="365125"/>
          </a:xfrm>
        </p:spPr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11" name="Conector recto 10">
            <a:extLst>
              <a:ext uri="{FF2B5EF4-FFF2-40B4-BE49-F238E27FC236}">
                <a16:creationId xmlns:a16="http://schemas.microsoft.com/office/drawing/2014/main" id="{1B002DC3-62D4-40A2-A4E0-7326F9F2B34C}"/>
              </a:ext>
            </a:extLst>
          </p:cNvPr>
          <p:cNvCxnSpPr/>
          <p:nvPr userDrawn="1"/>
        </p:nvCxnSpPr>
        <p:spPr>
          <a:xfrm>
            <a:off x="0" y="734006"/>
            <a:ext cx="9144000" cy="0"/>
          </a:xfrm>
          <a:prstGeom prst="line">
            <a:avLst/>
          </a:prstGeom>
          <a:ln w="3810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305082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12" name="Conector recto 11">
            <a:extLst>
              <a:ext uri="{FF2B5EF4-FFF2-40B4-BE49-F238E27FC236}">
                <a16:creationId xmlns:a16="http://schemas.microsoft.com/office/drawing/2014/main" id="{B936F316-B5DC-406B-8F4F-F389E1FC3B02}"/>
              </a:ext>
            </a:extLst>
          </p:cNvPr>
          <p:cNvCxnSpPr/>
          <p:nvPr userDrawn="1"/>
        </p:nvCxnSpPr>
        <p:spPr>
          <a:xfrm>
            <a:off x="0" y="751098"/>
            <a:ext cx="9144000" cy="0"/>
          </a:xfrm>
          <a:prstGeom prst="line">
            <a:avLst/>
          </a:prstGeom>
          <a:ln w="3810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35660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cxnSp>
        <p:nvCxnSpPr>
          <p:cNvPr id="6" name="Conector recto 5">
            <a:extLst>
              <a:ext uri="{FF2B5EF4-FFF2-40B4-BE49-F238E27FC236}">
                <a16:creationId xmlns:a16="http://schemas.microsoft.com/office/drawing/2014/main" id="{99C30CE2-CEED-4484-8D40-0C6FA8A883D1}"/>
              </a:ext>
            </a:extLst>
          </p:cNvPr>
          <p:cNvCxnSpPr/>
          <p:nvPr userDrawn="1"/>
        </p:nvCxnSpPr>
        <p:spPr>
          <a:xfrm>
            <a:off x="0" y="716915"/>
            <a:ext cx="9144000" cy="0"/>
          </a:xfrm>
          <a:prstGeom prst="line">
            <a:avLst/>
          </a:prstGeom>
          <a:ln w="38100" cmpd="thickThin">
            <a:solidFill>
              <a:schemeClr val="accent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101233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424516619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22871253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CO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955908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68CB29-D339-475E-BE3B-55C8F6E8F856}" type="datetimeFigureOut">
              <a:rPr lang="es-CO" smtClean="0"/>
              <a:t>29/10/2019</a:t>
            </a:fld>
            <a:endParaRPr lang="es-CO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CO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F3E18B-1847-4BAE-8322-7E9D4D0A09A0}" type="slidenum">
              <a:rPr lang="es-CO" smtClean="0"/>
              <a:t>‹Nº›</a:t>
            </a:fld>
            <a:endParaRPr lang="es-CO" dirty="0"/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3A0AB306-4AA1-462A-A1A6-CEC1432EB8A8}"/>
              </a:ext>
            </a:extLst>
          </p:cNvPr>
          <p:cNvSpPr/>
          <p:nvPr userDrawn="1"/>
        </p:nvSpPr>
        <p:spPr>
          <a:xfrm>
            <a:off x="0" y="6419609"/>
            <a:ext cx="9144000" cy="438391"/>
          </a:xfrm>
          <a:prstGeom prst="rect">
            <a:avLst/>
          </a:prstGeom>
          <a:solidFill>
            <a:srgbClr val="00345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 sz="1350" dirty="0"/>
          </a:p>
        </p:txBody>
      </p:sp>
      <p:pic>
        <p:nvPicPr>
          <p:cNvPr id="8" name="2 Imagen">
            <a:extLst>
              <a:ext uri="{FF2B5EF4-FFF2-40B4-BE49-F238E27FC236}">
                <a16:creationId xmlns:a16="http://schemas.microsoft.com/office/drawing/2014/main" id="{7BEA5F92-6646-4E6B-BAB8-1615357E3843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303543" y="6441293"/>
            <a:ext cx="674605" cy="4167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2321657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2.xml"/><Relationship Id="rId7" Type="http://schemas.microsoft.com/office/2007/relationships/diagramDrawing" Target="../diagrams/drawing2.xml"/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2.xml"/><Relationship Id="rId5" Type="http://schemas.openxmlformats.org/officeDocument/2006/relationships/diagramQuickStyle" Target="../diagrams/quickStyle2.xml"/><Relationship Id="rId4" Type="http://schemas.openxmlformats.org/officeDocument/2006/relationships/diagramLayout" Target="../diagrams/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04773-208E-4214-A786-E713068BB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3211" y="73341"/>
            <a:ext cx="9030789" cy="2115402"/>
          </a:xfrm>
        </p:spPr>
        <p:txBody>
          <a:bodyPr anchor="t">
            <a:normAutofit fontScale="90000"/>
          </a:bodyPr>
          <a:lstStyle/>
          <a:p>
            <a:r>
              <a:rPr lang="es-CO" sz="31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AVANCE PLAN DE ACCIÓN INSTITUCIONAL </a:t>
            </a:r>
            <a:br>
              <a:rPr lang="es-CO" sz="31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s-CO" sz="31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ENE-SEP 2019</a:t>
            </a: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s-CO" sz="2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SECRETARÍA DISTRITAL DE INTEGRACIÓN SOCIAL</a:t>
            </a:r>
            <a:br>
              <a:rPr lang="es-CO" sz="4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</a:br>
            <a:r>
              <a:rPr lang="es-CO" sz="20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Octubre 2019</a:t>
            </a:r>
            <a:endParaRPr lang="es-CO" b="1" dirty="0">
              <a:solidFill>
                <a:srgbClr val="0070C0"/>
              </a:solidFill>
              <a:latin typeface="Arial Rounded MT Bold" panose="020F0704030504030204" pitchFamily="34" charset="0"/>
            </a:endParaRPr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 rotWithShape="1">
          <a:blip r:embed="rId3"/>
          <a:srcRect l="46330" t="30550" r="26192" b="35867"/>
          <a:stretch/>
        </p:blipFill>
        <p:spPr>
          <a:xfrm>
            <a:off x="1076249" y="928049"/>
            <a:ext cx="7104711" cy="48818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629117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510910" y="2847957"/>
            <a:ext cx="293078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Envejecimiento digno, activo y feliz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197882" y="3951285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grpSp>
        <p:nvGrpSpPr>
          <p:cNvPr id="62" name="Group 88">
            <a:extLst>
              <a:ext uri="{FF2B5EF4-FFF2-40B4-BE49-F238E27FC236}">
                <a16:creationId xmlns:a16="http://schemas.microsoft.com/office/drawing/2014/main" id="{F87EB17F-80FB-4D9A-B17B-C347E22AB424}"/>
              </a:ext>
            </a:extLst>
          </p:cNvPr>
          <p:cNvGrpSpPr/>
          <p:nvPr/>
        </p:nvGrpSpPr>
        <p:grpSpPr>
          <a:xfrm>
            <a:off x="3707471" y="4203763"/>
            <a:ext cx="4420159" cy="881890"/>
            <a:chOff x="362261" y="2251764"/>
            <a:chExt cx="2937089" cy="1457773"/>
          </a:xfrm>
        </p:grpSpPr>
        <p:sp>
          <p:nvSpPr>
            <p:cNvPr id="63" name="TextBox 89">
              <a:extLst>
                <a:ext uri="{FF2B5EF4-FFF2-40B4-BE49-F238E27FC236}">
                  <a16:creationId xmlns:a16="http://schemas.microsoft.com/office/drawing/2014/main" id="{28758159-538E-472C-8ABA-D4B0E8E4DD63}"/>
                </a:ext>
              </a:extLst>
            </p:cNvPr>
            <p:cNvSpPr txBox="1"/>
            <p:nvPr/>
          </p:nvSpPr>
          <p:spPr>
            <a:xfrm>
              <a:off x="362261" y="2251764"/>
              <a:ext cx="2921500" cy="55963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4" name="TextBox 90">
              <a:extLst>
                <a:ext uri="{FF2B5EF4-FFF2-40B4-BE49-F238E27FC236}">
                  <a16:creationId xmlns:a16="http://schemas.microsoft.com/office/drawing/2014/main" id="{689CCABC-9C3A-4970-81D2-8CC7F893FB1A}"/>
                </a:ext>
              </a:extLst>
            </p:cNvPr>
            <p:cNvSpPr txBox="1"/>
            <p:nvPr/>
          </p:nvSpPr>
          <p:spPr>
            <a:xfrm>
              <a:off x="370057" y="2865216"/>
              <a:ext cx="2929293" cy="844321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 Promover la implementación de acciones intersectoriales en el marco de la Política Pública.</a:t>
              </a:r>
            </a:p>
          </p:txBody>
        </p:sp>
      </p:grpSp>
      <p:grpSp>
        <p:nvGrpSpPr>
          <p:cNvPr id="65" name="Group 91">
            <a:extLst>
              <a:ext uri="{FF2B5EF4-FFF2-40B4-BE49-F238E27FC236}">
                <a16:creationId xmlns:a16="http://schemas.microsoft.com/office/drawing/2014/main" id="{7C566C11-73F5-4943-A9FF-D26E312D54DA}"/>
              </a:ext>
            </a:extLst>
          </p:cNvPr>
          <p:cNvGrpSpPr/>
          <p:nvPr/>
        </p:nvGrpSpPr>
        <p:grpSpPr>
          <a:xfrm>
            <a:off x="3657791" y="2001297"/>
            <a:ext cx="4481654" cy="1300934"/>
            <a:chOff x="322502" y="1873513"/>
            <a:chExt cx="2955312" cy="2150457"/>
          </a:xfrm>
        </p:grpSpPr>
        <p:sp>
          <p:nvSpPr>
            <p:cNvPr id="66" name="TextBox 98">
              <a:extLst>
                <a:ext uri="{FF2B5EF4-FFF2-40B4-BE49-F238E27FC236}">
                  <a16:creationId xmlns:a16="http://schemas.microsoft.com/office/drawing/2014/main" id="{FF962416-EF46-438B-B094-5F4D577441CA}"/>
                </a:ext>
              </a:extLst>
            </p:cNvPr>
            <p:cNvSpPr txBox="1"/>
            <p:nvPr/>
          </p:nvSpPr>
          <p:spPr>
            <a:xfrm>
              <a:off x="322502" y="1873513"/>
              <a:ext cx="2955312" cy="61050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7" name="TextBox 99">
              <a:extLst>
                <a:ext uri="{FF2B5EF4-FFF2-40B4-BE49-F238E27FC236}">
                  <a16:creationId xmlns:a16="http://schemas.microsoft.com/office/drawing/2014/main" id="{BE233BCA-1DF7-4E9B-BCDE-4BDD532C6849}"/>
                </a:ext>
              </a:extLst>
            </p:cNvPr>
            <p:cNvSpPr txBox="1"/>
            <p:nvPr/>
          </p:nvSpPr>
          <p:spPr>
            <a:xfrm>
              <a:off x="340732" y="2504191"/>
              <a:ext cx="2929292" cy="1519779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  </a:t>
              </a:r>
              <a:r>
                <a:rPr lang="es-ES" sz="1200" dirty="0"/>
                <a:t>Generar e implementar acciones que permitan informar, cualificar a la población en general y apoyar a las personas mayores y las redes familiares, respecto a su autocuidado y labor de cuidado</a:t>
              </a:r>
              <a:endParaRPr lang="es-CO" sz="1200" dirty="0"/>
            </a:p>
          </p:txBody>
        </p:sp>
      </p:grpSp>
      <p:grpSp>
        <p:nvGrpSpPr>
          <p:cNvPr id="68" name="Group 100">
            <a:extLst>
              <a:ext uri="{FF2B5EF4-FFF2-40B4-BE49-F238E27FC236}">
                <a16:creationId xmlns:a16="http://schemas.microsoft.com/office/drawing/2014/main" id="{7DBFBD98-9D1D-49CA-B2AF-FB7B8180164F}"/>
              </a:ext>
            </a:extLst>
          </p:cNvPr>
          <p:cNvGrpSpPr/>
          <p:nvPr/>
        </p:nvGrpSpPr>
        <p:grpSpPr>
          <a:xfrm>
            <a:off x="3707471" y="3323366"/>
            <a:ext cx="4420160" cy="883086"/>
            <a:chOff x="8819450" y="3671108"/>
            <a:chExt cx="2929292" cy="1459757"/>
          </a:xfrm>
        </p:grpSpPr>
        <p:sp>
          <p:nvSpPr>
            <p:cNvPr id="69" name="TextBox 101">
              <a:extLst>
                <a:ext uri="{FF2B5EF4-FFF2-40B4-BE49-F238E27FC236}">
                  <a16:creationId xmlns:a16="http://schemas.microsoft.com/office/drawing/2014/main" id="{7020256D-FAB1-40F0-90B4-CF7EA31F2285}"/>
                </a:ext>
              </a:extLst>
            </p:cNvPr>
            <p:cNvSpPr txBox="1"/>
            <p:nvPr/>
          </p:nvSpPr>
          <p:spPr>
            <a:xfrm>
              <a:off x="8827246" y="3671108"/>
              <a:ext cx="2921496" cy="6105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70" name="TextBox 102">
              <a:extLst>
                <a:ext uri="{FF2B5EF4-FFF2-40B4-BE49-F238E27FC236}">
                  <a16:creationId xmlns:a16="http://schemas.microsoft.com/office/drawing/2014/main" id="{BAB84E93-4AE8-43CD-97B1-225830C4DC44}"/>
                </a:ext>
              </a:extLst>
            </p:cNvPr>
            <p:cNvSpPr txBox="1"/>
            <p:nvPr/>
          </p:nvSpPr>
          <p:spPr>
            <a:xfrm>
              <a:off x="8819450" y="4286540"/>
              <a:ext cx="2929292" cy="84432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Implementar el sistema de seguimiento y monitoreo de la Política Pública.</a:t>
              </a:r>
            </a:p>
          </p:txBody>
        </p:sp>
      </p:grpSp>
      <p:pic>
        <p:nvPicPr>
          <p:cNvPr id="8194" name="Picture 2" descr="Resultado de imagen para seÃ±ales personas con bastÃ³n azul">
            <a:extLst>
              <a:ext uri="{FF2B5EF4-FFF2-40B4-BE49-F238E27FC236}">
                <a16:creationId xmlns:a16="http://schemas.microsoft.com/office/drawing/2014/main" id="{0E37ACA2-78A1-4CE9-ABE8-B554F1E92A3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7954" y="1688331"/>
            <a:ext cx="1016693" cy="101669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45" name="Title 1">
            <a:extLst>
              <a:ext uri="{FF2B5EF4-FFF2-40B4-BE49-F238E27FC236}">
                <a16:creationId xmlns:a16="http://schemas.microsoft.com/office/drawing/2014/main" id="{EBCFD963-2407-4134-8B4C-804072646AB0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7" name="Grupo 6">
            <a:extLst>
              <a:ext uri="{FF2B5EF4-FFF2-40B4-BE49-F238E27FC236}">
                <a16:creationId xmlns:a16="http://schemas.microsoft.com/office/drawing/2014/main" id="{D2AD51C1-988B-4AF5-933B-7D63AEC04230}"/>
              </a:ext>
            </a:extLst>
          </p:cNvPr>
          <p:cNvGrpSpPr/>
          <p:nvPr/>
        </p:nvGrpSpPr>
        <p:grpSpPr>
          <a:xfrm>
            <a:off x="3669176" y="758838"/>
            <a:ext cx="4473156" cy="1295968"/>
            <a:chOff x="4343517" y="875791"/>
            <a:chExt cx="3759199" cy="1295968"/>
          </a:xfrm>
        </p:grpSpPr>
        <p:sp>
          <p:nvSpPr>
            <p:cNvPr id="73" name="TextBox 105">
              <a:extLst>
                <a:ext uri="{FF2B5EF4-FFF2-40B4-BE49-F238E27FC236}">
                  <a16:creationId xmlns:a16="http://schemas.microsoft.com/office/drawing/2014/main" id="{5C4CCBDB-0CB9-4619-B41A-D81C301DF3E3}"/>
                </a:ext>
              </a:extLst>
            </p:cNvPr>
            <p:cNvSpPr txBox="1"/>
            <p:nvPr/>
          </p:nvSpPr>
          <p:spPr>
            <a:xfrm>
              <a:off x="4343517" y="1252358"/>
              <a:ext cx="3756773" cy="91940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s-ES" sz="12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Fortalecer con una atención integral, cualificada y desde la perspectiva de enfoque diferencial, los servicios sociales de la SDIS que dignifiquen el proyecto de vida de las personas mayores. </a:t>
              </a:r>
              <a:endParaRPr lang="es-CO" sz="1200" dirty="0">
                <a:solidFill>
                  <a:schemeClr val="bg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6" name="TextBox 98">
              <a:extLst>
                <a:ext uri="{FF2B5EF4-FFF2-40B4-BE49-F238E27FC236}">
                  <a16:creationId xmlns:a16="http://schemas.microsoft.com/office/drawing/2014/main" id="{6347D765-1AC3-4B73-B6BA-7AB088B03A64}"/>
                </a:ext>
              </a:extLst>
            </p:cNvPr>
            <p:cNvSpPr txBox="1"/>
            <p:nvPr/>
          </p:nvSpPr>
          <p:spPr>
            <a:xfrm>
              <a:off x="4345944" y="875791"/>
              <a:ext cx="3756772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</p:grpSp>
      <p:sp>
        <p:nvSpPr>
          <p:cNvPr id="47" name="Rectángulo 46">
            <a:extLst>
              <a:ext uri="{FF2B5EF4-FFF2-40B4-BE49-F238E27FC236}">
                <a16:creationId xmlns:a16="http://schemas.microsoft.com/office/drawing/2014/main" id="{B424445E-0F26-46AD-9B06-4C71F9B42ADF}"/>
              </a:ext>
            </a:extLst>
          </p:cNvPr>
          <p:cNvSpPr/>
          <p:nvPr/>
        </p:nvSpPr>
        <p:spPr>
          <a:xfrm>
            <a:off x="8125818" y="1365758"/>
            <a:ext cx="103983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C4F4B5DD-22E4-468B-8230-6D77EF341C8F}"/>
              </a:ext>
            </a:extLst>
          </p:cNvPr>
          <p:cNvSpPr/>
          <p:nvPr/>
        </p:nvSpPr>
        <p:spPr>
          <a:xfrm>
            <a:off x="8181185" y="2551687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89%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8666DEF6-D5BB-4749-B9AC-F9B04D9616F8}"/>
              </a:ext>
            </a:extLst>
          </p:cNvPr>
          <p:cNvSpPr/>
          <p:nvPr/>
        </p:nvSpPr>
        <p:spPr>
          <a:xfrm>
            <a:off x="8142332" y="3646846"/>
            <a:ext cx="1061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49215293-3426-4604-A9E8-DE1D6B9FFED5}"/>
              </a:ext>
            </a:extLst>
          </p:cNvPr>
          <p:cNvSpPr/>
          <p:nvPr/>
        </p:nvSpPr>
        <p:spPr>
          <a:xfrm>
            <a:off x="8104169" y="5081182"/>
            <a:ext cx="1061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grpSp>
        <p:nvGrpSpPr>
          <p:cNvPr id="55" name="Group 100">
            <a:extLst>
              <a:ext uri="{FF2B5EF4-FFF2-40B4-BE49-F238E27FC236}">
                <a16:creationId xmlns:a16="http://schemas.microsoft.com/office/drawing/2014/main" id="{84C63C49-80E7-4437-BF3E-096EC0E1003C}"/>
              </a:ext>
            </a:extLst>
          </p:cNvPr>
          <p:cNvGrpSpPr/>
          <p:nvPr/>
        </p:nvGrpSpPr>
        <p:grpSpPr>
          <a:xfrm>
            <a:off x="3707470" y="5129755"/>
            <a:ext cx="4420160" cy="1225864"/>
            <a:chOff x="8819450" y="3644841"/>
            <a:chExt cx="2929292" cy="2218546"/>
          </a:xfrm>
        </p:grpSpPr>
        <p:sp>
          <p:nvSpPr>
            <p:cNvPr id="56" name="TextBox 101">
              <a:extLst>
                <a:ext uri="{FF2B5EF4-FFF2-40B4-BE49-F238E27FC236}">
                  <a16:creationId xmlns:a16="http://schemas.microsoft.com/office/drawing/2014/main" id="{78AD3CFD-96A3-4179-95EC-59459CCE858E}"/>
                </a:ext>
              </a:extLst>
            </p:cNvPr>
            <p:cNvSpPr txBox="1"/>
            <p:nvPr/>
          </p:nvSpPr>
          <p:spPr>
            <a:xfrm>
              <a:off x="8827246" y="3644841"/>
              <a:ext cx="2921496" cy="61051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57" name="TextBox 102">
              <a:extLst>
                <a:ext uri="{FF2B5EF4-FFF2-40B4-BE49-F238E27FC236}">
                  <a16:creationId xmlns:a16="http://schemas.microsoft.com/office/drawing/2014/main" id="{4488F2AD-C245-4826-939A-F5931EB469D3}"/>
                </a:ext>
              </a:extLst>
            </p:cNvPr>
            <p:cNvSpPr txBox="1"/>
            <p:nvPr/>
          </p:nvSpPr>
          <p:spPr>
            <a:xfrm>
              <a:off x="8819450" y="4199472"/>
              <a:ext cx="2929292" cy="166391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ES" sz="1200" dirty="0"/>
                <a:t>Promover la implementación y seguimiento de las acciones intersectoriales en el marco del plan de acción de la PPSEV, que permita brindar respuestas efectivas e integrales a las personas mayores</a:t>
              </a:r>
              <a:endParaRPr lang="es-CO" sz="1200" dirty="0"/>
            </a:p>
          </p:txBody>
        </p:sp>
      </p:grpSp>
    </p:spTree>
    <p:extLst>
      <p:ext uri="{BB962C8B-B14F-4D97-AF65-F5344CB8AC3E}">
        <p14:creationId xmlns:p14="http://schemas.microsoft.com/office/powerpoint/2010/main" val="269448523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512294" y="2897447"/>
            <a:ext cx="293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Distrito diverso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353955" y="3605333"/>
            <a:ext cx="1556836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4151249" y="1159705"/>
            <a:ext cx="3702424" cy="877259"/>
            <a:chOff x="-345809" y="1932544"/>
            <a:chExt cx="3695358" cy="1559565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339940" y="1932544"/>
              <a:ext cx="3689488" cy="71130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345809" y="2644599"/>
              <a:ext cx="3695358" cy="84751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100" dirty="0"/>
                <a:t>Desarrollar una estrategia intrainstitucional  de formación en </a:t>
              </a:r>
              <a:r>
                <a:rPr lang="es-CO" sz="1100" b="1" dirty="0"/>
                <a:t>atención diferencial.</a:t>
              </a:r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4151253" y="2176405"/>
            <a:ext cx="3695699" cy="886235"/>
            <a:chOff x="8929172" y="3732616"/>
            <a:chExt cx="3954317" cy="1575521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929172" y="3732616"/>
              <a:ext cx="3946516" cy="711303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929772" y="4460628"/>
              <a:ext cx="3953717" cy="84750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100" dirty="0"/>
                <a:t>Prestar el servicio de atención integral a personas LGBTI, sus familias y redes de apoyo</a:t>
              </a:r>
              <a:r>
                <a:rPr lang="es-CO" sz="1100" b="1" dirty="0"/>
                <a:t>.</a:t>
              </a:r>
              <a:endParaRPr lang="es-ES" sz="1100" dirty="0"/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4151249" y="4636523"/>
            <a:ext cx="3688414" cy="880422"/>
            <a:chOff x="8929770" y="3865276"/>
            <a:chExt cx="4276328" cy="1656115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8929770" y="3865276"/>
              <a:ext cx="4276326" cy="75262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8929773" y="4624646"/>
              <a:ext cx="4276325" cy="89674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100" dirty="0"/>
                <a:t>Gestionar alianzas públicas y privadas hacía el desarrollo de </a:t>
              </a:r>
              <a:r>
                <a:rPr lang="es-CO" sz="1100" b="1" dirty="0"/>
                <a:t>capacidades y habilidades.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4144529" y="3202081"/>
            <a:ext cx="3709810" cy="1251240"/>
            <a:chOff x="-498531" y="1923511"/>
            <a:chExt cx="3855210" cy="2224427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491546" y="1923511"/>
              <a:ext cx="3818463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498531" y="2634521"/>
              <a:ext cx="3855210" cy="1513417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100" dirty="0"/>
                <a:t>Desarrollar una escuela itinerante que permita la transformación de imaginarios, representaciones sociales y  percepciones segregacionistas y discriminatorias.</a:t>
              </a:r>
              <a:endParaRPr lang="es-ES" sz="1100" dirty="0"/>
            </a:p>
          </p:txBody>
        </p:sp>
      </p:grpSp>
      <p:pic>
        <p:nvPicPr>
          <p:cNvPr id="53" name="Picture 2" descr="Resultado de imagen para seÃ±ales homosexualidad azul">
            <a:extLst>
              <a:ext uri="{FF2B5EF4-FFF2-40B4-BE49-F238E27FC236}">
                <a16:creationId xmlns:a16="http://schemas.microsoft.com/office/drawing/2014/main" id="{1C98FECD-C71B-4E8E-A5C2-556882B72AF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62356" y="1855241"/>
            <a:ext cx="1030653" cy="93076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1" name="Title 1">
            <a:extLst>
              <a:ext uri="{FF2B5EF4-FFF2-40B4-BE49-F238E27FC236}">
                <a16:creationId xmlns:a16="http://schemas.microsoft.com/office/drawing/2014/main" id="{0C0FCEE4-20FD-460A-BBBF-C6F95D6845C5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42A114F1-F137-4A40-890C-BEC4DEB6EFF4}"/>
              </a:ext>
            </a:extLst>
          </p:cNvPr>
          <p:cNvSpPr/>
          <p:nvPr/>
        </p:nvSpPr>
        <p:spPr>
          <a:xfrm>
            <a:off x="7956508" y="1559815"/>
            <a:ext cx="103065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ACEEC47-31F2-427D-94CD-3AC8FB5CE780}"/>
              </a:ext>
            </a:extLst>
          </p:cNvPr>
          <p:cNvSpPr/>
          <p:nvPr/>
        </p:nvSpPr>
        <p:spPr>
          <a:xfrm>
            <a:off x="7945784" y="2600975"/>
            <a:ext cx="1073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A5EBF144-D588-4124-8D5C-9EE0BB6E33F4}"/>
              </a:ext>
            </a:extLst>
          </p:cNvPr>
          <p:cNvSpPr/>
          <p:nvPr/>
        </p:nvSpPr>
        <p:spPr>
          <a:xfrm>
            <a:off x="7956508" y="3796839"/>
            <a:ext cx="11874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49798F2F-0585-4DAB-AADA-E32A3C8148D2}"/>
              </a:ext>
            </a:extLst>
          </p:cNvPr>
          <p:cNvSpPr/>
          <p:nvPr/>
        </p:nvSpPr>
        <p:spPr>
          <a:xfrm>
            <a:off x="7956508" y="5047748"/>
            <a:ext cx="107319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4697334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436737" y="2872672"/>
            <a:ext cx="293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Bogotá te nutre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286506" y="3488633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97%</a:t>
            </a:r>
          </a:p>
        </p:txBody>
      </p:sp>
      <p:grpSp>
        <p:nvGrpSpPr>
          <p:cNvPr id="62" name="Group 88">
            <a:extLst>
              <a:ext uri="{FF2B5EF4-FFF2-40B4-BE49-F238E27FC236}">
                <a16:creationId xmlns:a16="http://schemas.microsoft.com/office/drawing/2014/main" id="{F87EB17F-80FB-4D9A-B17B-C347E22AB424}"/>
              </a:ext>
            </a:extLst>
          </p:cNvPr>
          <p:cNvGrpSpPr/>
          <p:nvPr/>
        </p:nvGrpSpPr>
        <p:grpSpPr>
          <a:xfrm>
            <a:off x="4522774" y="4734926"/>
            <a:ext cx="3057701" cy="1344618"/>
            <a:chOff x="235186" y="1852634"/>
            <a:chExt cx="3034838" cy="2222678"/>
          </a:xfrm>
        </p:grpSpPr>
        <p:sp>
          <p:nvSpPr>
            <p:cNvPr id="63" name="TextBox 89">
              <a:extLst>
                <a:ext uri="{FF2B5EF4-FFF2-40B4-BE49-F238E27FC236}">
                  <a16:creationId xmlns:a16="http://schemas.microsoft.com/office/drawing/2014/main" id="{28758159-538E-472C-8ABA-D4B0E8E4DD63}"/>
                </a:ext>
              </a:extLst>
            </p:cNvPr>
            <p:cNvSpPr txBox="1"/>
            <p:nvPr/>
          </p:nvSpPr>
          <p:spPr>
            <a:xfrm>
              <a:off x="235186" y="1852634"/>
              <a:ext cx="3034838" cy="55963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4" name="TextBox 90">
              <a:extLst>
                <a:ext uri="{FF2B5EF4-FFF2-40B4-BE49-F238E27FC236}">
                  <a16:creationId xmlns:a16="http://schemas.microsoft.com/office/drawing/2014/main" id="{689CCABC-9C3A-4970-81D2-8CC7F893FB1A}"/>
                </a:ext>
              </a:extLst>
            </p:cNvPr>
            <p:cNvSpPr txBox="1"/>
            <p:nvPr/>
          </p:nvSpPr>
          <p:spPr>
            <a:xfrm>
              <a:off x="235186" y="2428878"/>
              <a:ext cx="3034838" cy="1646434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050" dirty="0">
                  <a:solidFill>
                    <a:srgbClr val="003E65"/>
                  </a:solidFill>
                </a:rPr>
                <a:t> </a:t>
              </a:r>
              <a:r>
                <a:rPr lang="es-CO" sz="1050" dirty="0"/>
                <a:t>Fortalecer la capacidad institucional para identificar a niños, niñas, mujeres gestantes y hogares en inseguridad alimentaria, y generar acciones que fomenten la corresponsabilidad</a:t>
              </a:r>
              <a:r>
                <a:rPr lang="en-US" sz="1050" dirty="0"/>
                <a:t>. </a:t>
              </a:r>
            </a:p>
          </p:txBody>
        </p:sp>
      </p:grpSp>
      <p:grpSp>
        <p:nvGrpSpPr>
          <p:cNvPr id="65" name="Group 91">
            <a:extLst>
              <a:ext uri="{FF2B5EF4-FFF2-40B4-BE49-F238E27FC236}">
                <a16:creationId xmlns:a16="http://schemas.microsoft.com/office/drawing/2014/main" id="{7C566C11-73F5-4943-A9FF-D26E312D54DA}"/>
              </a:ext>
            </a:extLst>
          </p:cNvPr>
          <p:cNvGrpSpPr/>
          <p:nvPr/>
        </p:nvGrpSpPr>
        <p:grpSpPr>
          <a:xfrm>
            <a:off x="4522773" y="2180760"/>
            <a:ext cx="3057703" cy="1011149"/>
            <a:chOff x="309500" y="1776175"/>
            <a:chExt cx="2929293" cy="1671434"/>
          </a:xfrm>
        </p:grpSpPr>
        <p:sp>
          <p:nvSpPr>
            <p:cNvPr id="66" name="TextBox 98">
              <a:extLst>
                <a:ext uri="{FF2B5EF4-FFF2-40B4-BE49-F238E27FC236}">
                  <a16:creationId xmlns:a16="http://schemas.microsoft.com/office/drawing/2014/main" id="{FF962416-EF46-438B-B094-5F4D577441CA}"/>
                </a:ext>
              </a:extLst>
            </p:cNvPr>
            <p:cNvSpPr txBox="1"/>
            <p:nvPr/>
          </p:nvSpPr>
          <p:spPr>
            <a:xfrm>
              <a:off x="340731" y="1776175"/>
              <a:ext cx="2821768" cy="61050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7" name="TextBox 99">
              <a:extLst>
                <a:ext uri="{FF2B5EF4-FFF2-40B4-BE49-F238E27FC236}">
                  <a16:creationId xmlns:a16="http://schemas.microsoft.com/office/drawing/2014/main" id="{BE233BCA-1DF7-4E9B-BCDE-4BDD532C6849}"/>
                </a:ext>
              </a:extLst>
            </p:cNvPr>
            <p:cNvSpPr txBox="1"/>
            <p:nvPr/>
          </p:nvSpPr>
          <p:spPr>
            <a:xfrm>
              <a:off x="309500" y="2392210"/>
              <a:ext cx="2929293" cy="1055399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050" dirty="0"/>
                <a:t>Suministrar apoyo alimentario a niños, niñas, mujeres gestantes y hogares identificados en inseguridad alimentaria moderada y severa.</a:t>
              </a:r>
            </a:p>
          </p:txBody>
        </p:sp>
      </p:grpSp>
      <p:grpSp>
        <p:nvGrpSpPr>
          <p:cNvPr id="68" name="Group 100">
            <a:extLst>
              <a:ext uri="{FF2B5EF4-FFF2-40B4-BE49-F238E27FC236}">
                <a16:creationId xmlns:a16="http://schemas.microsoft.com/office/drawing/2014/main" id="{7DBFBD98-9D1D-49CA-B2AF-FB7B8180164F}"/>
              </a:ext>
            </a:extLst>
          </p:cNvPr>
          <p:cNvGrpSpPr/>
          <p:nvPr/>
        </p:nvGrpSpPr>
        <p:grpSpPr>
          <a:xfrm>
            <a:off x="4522773" y="3489748"/>
            <a:ext cx="3057704" cy="830113"/>
            <a:chOff x="8819450" y="3674243"/>
            <a:chExt cx="3007502" cy="1372191"/>
          </a:xfrm>
        </p:grpSpPr>
        <p:sp>
          <p:nvSpPr>
            <p:cNvPr id="69" name="TextBox 101">
              <a:extLst>
                <a:ext uri="{FF2B5EF4-FFF2-40B4-BE49-F238E27FC236}">
                  <a16:creationId xmlns:a16="http://schemas.microsoft.com/office/drawing/2014/main" id="{7020256D-FAB1-40F0-90B4-CF7EA31F2285}"/>
                </a:ext>
              </a:extLst>
            </p:cNvPr>
            <p:cNvSpPr txBox="1"/>
            <p:nvPr/>
          </p:nvSpPr>
          <p:spPr>
            <a:xfrm>
              <a:off x="8855250" y="3674243"/>
              <a:ext cx="2971702" cy="61051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70" name="TextBox 102">
              <a:extLst>
                <a:ext uri="{FF2B5EF4-FFF2-40B4-BE49-F238E27FC236}">
                  <a16:creationId xmlns:a16="http://schemas.microsoft.com/office/drawing/2014/main" id="{BAB84E93-4AE8-43CD-97B1-225830C4DC44}"/>
                </a:ext>
              </a:extLst>
            </p:cNvPr>
            <p:cNvSpPr txBox="1"/>
            <p:nvPr/>
          </p:nvSpPr>
          <p:spPr>
            <a:xfrm>
              <a:off x="8819450" y="4286542"/>
              <a:ext cx="3007500" cy="75989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050" dirty="0"/>
                <a:t>Fortalecer el sistema de vigilancia y seguimiento nutricional de la SDIS.</a:t>
              </a:r>
            </a:p>
          </p:txBody>
        </p:sp>
      </p:grpSp>
      <p:pic>
        <p:nvPicPr>
          <p:cNvPr id="6" name="Imagen 5">
            <a:extLst>
              <a:ext uri="{FF2B5EF4-FFF2-40B4-BE49-F238E27FC236}">
                <a16:creationId xmlns:a16="http://schemas.microsoft.com/office/drawing/2014/main" id="{9C5E913A-315E-463A-B13A-60CDA2FE552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286506" y="1692600"/>
            <a:ext cx="998944" cy="1009572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8" name="Grupo 7">
            <a:extLst>
              <a:ext uri="{FF2B5EF4-FFF2-40B4-BE49-F238E27FC236}">
                <a16:creationId xmlns:a16="http://schemas.microsoft.com/office/drawing/2014/main" id="{F7C26562-CDC1-447D-BCAB-545EC22B42FE}"/>
              </a:ext>
            </a:extLst>
          </p:cNvPr>
          <p:cNvGrpSpPr/>
          <p:nvPr/>
        </p:nvGrpSpPr>
        <p:grpSpPr>
          <a:xfrm>
            <a:off x="4522774" y="926974"/>
            <a:ext cx="3057703" cy="1019757"/>
            <a:chOff x="4522774" y="926974"/>
            <a:chExt cx="3057703" cy="1019757"/>
          </a:xfrm>
        </p:grpSpPr>
        <p:sp>
          <p:nvSpPr>
            <p:cNvPr id="73" name="TextBox 105">
              <a:extLst>
                <a:ext uri="{FF2B5EF4-FFF2-40B4-BE49-F238E27FC236}">
                  <a16:creationId xmlns:a16="http://schemas.microsoft.com/office/drawing/2014/main" id="{5C4CCBDB-0CB9-4619-B41A-D81C301DF3E3}"/>
                </a:ext>
              </a:extLst>
            </p:cNvPr>
            <p:cNvSpPr txBox="1"/>
            <p:nvPr/>
          </p:nvSpPr>
          <p:spPr>
            <a:xfrm>
              <a:off x="4522774" y="1308258"/>
              <a:ext cx="3057703" cy="63847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s-CO" sz="1050" dirty="0">
                  <a:solidFill>
                    <a:srgbClr val="003E65"/>
                  </a:solidFill>
                  <a:latin typeface="Arial Rounded MT Bold" panose="020F0704030504030204" pitchFamily="34" charset="0"/>
                </a:rPr>
                <a:t> </a:t>
              </a:r>
              <a:r>
                <a:rPr lang="es-CO" sz="105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Promover estilos de vida saludable de los niños, niñas, mujeres gestantes y hogares atendidos.</a:t>
              </a:r>
            </a:p>
          </p:txBody>
        </p:sp>
        <p:sp>
          <p:nvSpPr>
            <p:cNvPr id="45" name="TextBox 98">
              <a:extLst>
                <a:ext uri="{FF2B5EF4-FFF2-40B4-BE49-F238E27FC236}">
                  <a16:creationId xmlns:a16="http://schemas.microsoft.com/office/drawing/2014/main" id="{4169A831-E8AF-4A7D-B9F8-057FC1C771FA}"/>
                </a:ext>
              </a:extLst>
            </p:cNvPr>
            <p:cNvSpPr txBox="1"/>
            <p:nvPr/>
          </p:nvSpPr>
          <p:spPr>
            <a:xfrm>
              <a:off x="4549667" y="926974"/>
              <a:ext cx="3030807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</p:grpSp>
      <p:sp>
        <p:nvSpPr>
          <p:cNvPr id="46" name="Rectángulo 45">
            <a:extLst>
              <a:ext uri="{FF2B5EF4-FFF2-40B4-BE49-F238E27FC236}">
                <a16:creationId xmlns:a16="http://schemas.microsoft.com/office/drawing/2014/main" id="{7B5AE80B-9938-45C4-AE51-A03E2335129B}"/>
              </a:ext>
            </a:extLst>
          </p:cNvPr>
          <p:cNvSpPr/>
          <p:nvPr/>
        </p:nvSpPr>
        <p:spPr>
          <a:xfrm>
            <a:off x="7857494" y="1396661"/>
            <a:ext cx="99440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47F932E9-E3FB-48A5-883E-039EE6FF5D64}"/>
              </a:ext>
            </a:extLst>
          </p:cNvPr>
          <p:cNvSpPr/>
          <p:nvPr/>
        </p:nvSpPr>
        <p:spPr>
          <a:xfrm>
            <a:off x="7857493" y="2641839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93%</a:t>
            </a:r>
          </a:p>
        </p:txBody>
      </p:sp>
      <p:sp>
        <p:nvSpPr>
          <p:cNvPr id="51" name="Rectángulo 50">
            <a:extLst>
              <a:ext uri="{FF2B5EF4-FFF2-40B4-BE49-F238E27FC236}">
                <a16:creationId xmlns:a16="http://schemas.microsoft.com/office/drawing/2014/main" id="{EAF153E9-6AF3-4039-88FB-4AE35A3AAB2D}"/>
              </a:ext>
            </a:extLst>
          </p:cNvPr>
          <p:cNvSpPr/>
          <p:nvPr/>
        </p:nvSpPr>
        <p:spPr>
          <a:xfrm>
            <a:off x="7857492" y="3862755"/>
            <a:ext cx="11341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AA839FB6-1E59-4CE2-8CCF-FE7A51931BFA}"/>
              </a:ext>
            </a:extLst>
          </p:cNvPr>
          <p:cNvSpPr/>
          <p:nvPr/>
        </p:nvSpPr>
        <p:spPr>
          <a:xfrm>
            <a:off x="7857492" y="5350702"/>
            <a:ext cx="99440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4" name="Title 1">
            <a:extLst>
              <a:ext uri="{FF2B5EF4-FFF2-40B4-BE49-F238E27FC236}">
                <a16:creationId xmlns:a16="http://schemas.microsoft.com/office/drawing/2014/main" id="{94BED776-5CDD-400B-84D4-8BE2A815967B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4067215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4353578" y="2857152"/>
            <a:ext cx="3239527" cy="1208558"/>
            <a:chOff x="339775" y="2892097"/>
            <a:chExt cx="2929293" cy="143426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47571" y="2892097"/>
              <a:ext cx="2913690" cy="47483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39775" y="3356488"/>
              <a:ext cx="2929293" cy="96987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Promover el talento joven con la generación de oportunidades para el desarrollo de las </a:t>
              </a:r>
              <a:r>
                <a:rPr lang="es-CO" b="1" dirty="0"/>
                <a:t>competencias</a:t>
              </a:r>
              <a:r>
                <a:rPr lang="es-CO" dirty="0"/>
                <a:t>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360083" y="4380445"/>
            <a:ext cx="3239514" cy="981566"/>
            <a:chOff x="9195114" y="3936687"/>
            <a:chExt cx="2929294" cy="116487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195114" y="3936687"/>
              <a:ext cx="2923410" cy="4748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 Objetivo 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195115" y="4414575"/>
              <a:ext cx="2929293" cy="6869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dirty="0"/>
                <a:t>Aportar en la garantía  del desarrollo de la ciudadanía juvenil.</a:t>
              </a:r>
              <a:endParaRPr lang="es-E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353579" y="1205921"/>
            <a:ext cx="3239514" cy="1226993"/>
            <a:chOff x="8819061" y="4025401"/>
            <a:chExt cx="2929293" cy="1456139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26857" y="4025401"/>
              <a:ext cx="2913701" cy="474832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1" y="4511673"/>
              <a:ext cx="2929293" cy="9698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>
                  <a:solidFill>
                    <a:schemeClr val="bg1"/>
                  </a:solidFill>
                </a:rPr>
                <a:t>Prevenir los factores de riesgo de utilización y vinculación de la población juvenil en redes.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491392" y="3073464"/>
            <a:ext cx="293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Distrito joven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333053" y="3707919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73%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6F6FB7E1-537C-4A21-BAAD-25D09D76868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89555" y="1970393"/>
            <a:ext cx="934454" cy="92628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DACA3A95-3E6A-41B2-988F-DF50297D4489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9641796C-9800-4A33-8AD8-3C972698F708}"/>
              </a:ext>
            </a:extLst>
          </p:cNvPr>
          <p:cNvSpPr/>
          <p:nvPr/>
        </p:nvSpPr>
        <p:spPr>
          <a:xfrm>
            <a:off x="7839565" y="1793459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83%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7489C0C2-9DC5-4B6A-A2F2-79E5E0552FBA}"/>
              </a:ext>
            </a:extLst>
          </p:cNvPr>
          <p:cNvSpPr/>
          <p:nvPr/>
        </p:nvSpPr>
        <p:spPr>
          <a:xfrm>
            <a:off x="7839565" y="3425102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86%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5F32A84-1D41-4979-A2FB-30AD1C040662}"/>
              </a:ext>
            </a:extLst>
          </p:cNvPr>
          <p:cNvSpPr/>
          <p:nvPr/>
        </p:nvSpPr>
        <p:spPr>
          <a:xfrm>
            <a:off x="7903104" y="4825872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35%</a:t>
            </a:r>
          </a:p>
        </p:txBody>
      </p:sp>
    </p:spTree>
    <p:extLst>
      <p:ext uri="{BB962C8B-B14F-4D97-AF65-F5344CB8AC3E}">
        <p14:creationId xmlns:p14="http://schemas.microsoft.com/office/powerpoint/2010/main" val="19109990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473553" y="3201958"/>
            <a:ext cx="2930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Espacios de integración social 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315214" y="4217723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93%</a:t>
            </a:r>
          </a:p>
        </p:txBody>
      </p:sp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3826808" y="1867465"/>
            <a:ext cx="4001978" cy="881958"/>
            <a:chOff x="-930538" y="2090665"/>
            <a:chExt cx="4280088" cy="1567918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923487" y="2090665"/>
              <a:ext cx="4273036" cy="656587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930538" y="2750536"/>
              <a:ext cx="4280088" cy="908047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Adecuar la infraestructura existente de acuerdo a la normatividad vigente</a:t>
              </a:r>
              <a:r>
                <a:rPr lang="es-CO" sz="1200" b="1" dirty="0"/>
                <a:t>.</a:t>
              </a:r>
              <a:endParaRPr lang="es-CO" sz="1200" dirty="0"/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3831601" y="3100391"/>
            <a:ext cx="3997185" cy="883289"/>
            <a:chOff x="8929772" y="4058668"/>
            <a:chExt cx="6500765" cy="1570287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969357" y="4058668"/>
              <a:ext cx="6461177" cy="65658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929772" y="4720908"/>
              <a:ext cx="6500765" cy="90804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Realizar las intervenciones de mantenimiento a la infraestructura.</a:t>
              </a:r>
            </a:p>
          </p:txBody>
        </p:sp>
      </p:grpSp>
      <p:grpSp>
        <p:nvGrpSpPr>
          <p:cNvPr id="70" name="Group 103">
            <a:extLst>
              <a:ext uri="{FF2B5EF4-FFF2-40B4-BE49-F238E27FC236}">
                <a16:creationId xmlns:a16="http://schemas.microsoft.com/office/drawing/2014/main" id="{46433056-9A52-42D5-B494-F4A19F059953}"/>
              </a:ext>
            </a:extLst>
          </p:cNvPr>
          <p:cNvGrpSpPr/>
          <p:nvPr/>
        </p:nvGrpSpPr>
        <p:grpSpPr>
          <a:xfrm>
            <a:off x="3833401" y="766184"/>
            <a:ext cx="3995384" cy="885520"/>
            <a:chOff x="8929770" y="3782286"/>
            <a:chExt cx="4722168" cy="1574258"/>
          </a:xfrm>
        </p:grpSpPr>
        <p:sp>
          <p:nvSpPr>
            <p:cNvPr id="71" name="TextBox 104">
              <a:extLst>
                <a:ext uri="{FF2B5EF4-FFF2-40B4-BE49-F238E27FC236}">
                  <a16:creationId xmlns:a16="http://schemas.microsoft.com/office/drawing/2014/main" id="{9FE9AB75-A72A-4EFF-B168-4F831D1CCEDD}"/>
                </a:ext>
              </a:extLst>
            </p:cNvPr>
            <p:cNvSpPr txBox="1"/>
            <p:nvPr/>
          </p:nvSpPr>
          <p:spPr>
            <a:xfrm>
              <a:off x="8929770" y="3782286"/>
              <a:ext cx="4722168" cy="65659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72" name="TextBox 105">
              <a:extLst>
                <a:ext uri="{FF2B5EF4-FFF2-40B4-BE49-F238E27FC236}">
                  <a16:creationId xmlns:a16="http://schemas.microsoft.com/office/drawing/2014/main" id="{7E1491F4-6ABF-40C8-A968-ED6A2F51754C}"/>
                </a:ext>
              </a:extLst>
            </p:cNvPr>
            <p:cNvSpPr txBox="1"/>
            <p:nvPr/>
          </p:nvSpPr>
          <p:spPr>
            <a:xfrm>
              <a:off x="8929770" y="4448495"/>
              <a:ext cx="4722168" cy="90804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Construir espacios que garanticen la prestación de los servicios sociales.</a:t>
              </a:r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3806278" y="5326013"/>
            <a:ext cx="4001980" cy="1056108"/>
            <a:chOff x="8904628" y="4265211"/>
            <a:chExt cx="4901246" cy="1986581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8929771" y="4265211"/>
              <a:ext cx="4876103" cy="69472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8904628" y="4906681"/>
              <a:ext cx="4901246" cy="134511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ES" sz="1200" dirty="0"/>
                <a:t>Realizar las acciones necesarias a los equipamientos sociales que permitan gestionar el saneamiento jurídico, urbanístico y de construcción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3826807" y="4202334"/>
            <a:ext cx="4001979" cy="859197"/>
            <a:chOff x="-1058509" y="2121049"/>
            <a:chExt cx="4415189" cy="1527460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1058509" y="2121049"/>
              <a:ext cx="4409900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1058509" y="2740460"/>
              <a:ext cx="4415189" cy="908049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Gestionar la consecución y contratación  de infraestructura adecuada.</a:t>
              </a:r>
            </a:p>
          </p:txBody>
        </p:sp>
      </p:grpSp>
      <p:pic>
        <p:nvPicPr>
          <p:cNvPr id="6146" name="Picture 2" descr="Resultado de imagen para seÃ±ales instituciÃ³n  azul">
            <a:extLst>
              <a:ext uri="{FF2B5EF4-FFF2-40B4-BE49-F238E27FC236}">
                <a16:creationId xmlns:a16="http://schemas.microsoft.com/office/drawing/2014/main" id="{1125A329-C959-4068-92FE-63C1DF5C3FF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69657" y="1870785"/>
            <a:ext cx="1022330" cy="1022330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51" name="Title 1">
            <a:extLst>
              <a:ext uri="{FF2B5EF4-FFF2-40B4-BE49-F238E27FC236}">
                <a16:creationId xmlns:a16="http://schemas.microsoft.com/office/drawing/2014/main" id="{F8CAD87D-5772-4901-9A76-B76C985F3FAB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9787C146-63A2-4CB3-AFAC-1A6D27B9B51E}"/>
              </a:ext>
            </a:extLst>
          </p:cNvPr>
          <p:cNvSpPr/>
          <p:nvPr/>
        </p:nvSpPr>
        <p:spPr>
          <a:xfrm>
            <a:off x="8044085" y="1165482"/>
            <a:ext cx="1022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92%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7D26036E-04A8-4ADC-A47A-014EDC851694}"/>
              </a:ext>
            </a:extLst>
          </p:cNvPr>
          <p:cNvSpPr/>
          <p:nvPr/>
        </p:nvSpPr>
        <p:spPr>
          <a:xfrm>
            <a:off x="8044084" y="2287758"/>
            <a:ext cx="102233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23E8A0E4-2000-456E-9D9B-9F6CE741C0D7}"/>
              </a:ext>
            </a:extLst>
          </p:cNvPr>
          <p:cNvSpPr/>
          <p:nvPr/>
        </p:nvSpPr>
        <p:spPr>
          <a:xfrm>
            <a:off x="8044083" y="3469723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88%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879106AC-0A26-4F29-AA49-AEFC5DA45997}"/>
              </a:ext>
            </a:extLst>
          </p:cNvPr>
          <p:cNvSpPr/>
          <p:nvPr/>
        </p:nvSpPr>
        <p:spPr>
          <a:xfrm>
            <a:off x="8044083" y="4575309"/>
            <a:ext cx="1044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5891024A-614D-4DBA-AA8D-BBCE4A1C5BF5}"/>
              </a:ext>
            </a:extLst>
          </p:cNvPr>
          <p:cNvSpPr/>
          <p:nvPr/>
        </p:nvSpPr>
        <p:spPr>
          <a:xfrm>
            <a:off x="8044083" y="5744982"/>
            <a:ext cx="104404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275666064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535212" y="2761210"/>
            <a:ext cx="3249403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Gestión institucional y fortalecimiento del talento humano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536184" y="4066077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4706610" y="1580449"/>
            <a:ext cx="3088879" cy="829559"/>
            <a:chOff x="-858045" y="2390752"/>
            <a:chExt cx="4128069" cy="1474772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858045" y="2390752"/>
              <a:ext cx="4128069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858045" y="2957474"/>
              <a:ext cx="4128069" cy="908050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Promover la apropiación, difusión y conservación de la memoria.</a:t>
              </a:r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4706612" y="2507436"/>
            <a:ext cx="3088877" cy="631536"/>
            <a:chOff x="8783080" y="3565013"/>
            <a:chExt cx="2814985" cy="1122720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783080" y="3565013"/>
              <a:ext cx="2807205" cy="65658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790860" y="4142908"/>
              <a:ext cx="2807205" cy="54482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Promover buenas prácticas ambientales.</a:t>
              </a:r>
            </a:p>
          </p:txBody>
        </p:sp>
      </p:grpSp>
      <p:grpSp>
        <p:nvGrpSpPr>
          <p:cNvPr id="70" name="Group 103">
            <a:extLst>
              <a:ext uri="{FF2B5EF4-FFF2-40B4-BE49-F238E27FC236}">
                <a16:creationId xmlns:a16="http://schemas.microsoft.com/office/drawing/2014/main" id="{46433056-9A52-42D5-B494-F4A19F059953}"/>
              </a:ext>
            </a:extLst>
          </p:cNvPr>
          <p:cNvGrpSpPr/>
          <p:nvPr/>
        </p:nvGrpSpPr>
        <p:grpSpPr>
          <a:xfrm>
            <a:off x="4706611" y="714736"/>
            <a:ext cx="3088880" cy="829000"/>
            <a:chOff x="8868038" y="3675657"/>
            <a:chExt cx="4436549" cy="1473785"/>
          </a:xfrm>
        </p:grpSpPr>
        <p:sp>
          <p:nvSpPr>
            <p:cNvPr id="71" name="TextBox 104">
              <a:extLst>
                <a:ext uri="{FF2B5EF4-FFF2-40B4-BE49-F238E27FC236}">
                  <a16:creationId xmlns:a16="http://schemas.microsoft.com/office/drawing/2014/main" id="{9FE9AB75-A72A-4EFF-B168-4F831D1CCEDD}"/>
                </a:ext>
              </a:extLst>
            </p:cNvPr>
            <p:cNvSpPr txBox="1"/>
            <p:nvPr/>
          </p:nvSpPr>
          <p:spPr>
            <a:xfrm>
              <a:off x="8921978" y="3675657"/>
              <a:ext cx="4382609" cy="656593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72" name="TextBox 105">
              <a:extLst>
                <a:ext uri="{FF2B5EF4-FFF2-40B4-BE49-F238E27FC236}">
                  <a16:creationId xmlns:a16="http://schemas.microsoft.com/office/drawing/2014/main" id="{7E1491F4-6ABF-40C8-A968-ED6A2F51754C}"/>
                </a:ext>
              </a:extLst>
            </p:cNvPr>
            <p:cNvSpPr txBox="1"/>
            <p:nvPr/>
          </p:nvSpPr>
          <p:spPr>
            <a:xfrm>
              <a:off x="8868038" y="4241388"/>
              <a:ext cx="4436549" cy="90805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Garantizar soluciones en materia de servicios logísticos.</a:t>
              </a:r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4706611" y="5473697"/>
            <a:ext cx="3098250" cy="838797"/>
            <a:chOff x="8501504" y="3850817"/>
            <a:chExt cx="3813010" cy="1491193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8501504" y="3850817"/>
              <a:ext cx="3790971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6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8501504" y="4433961"/>
              <a:ext cx="3813010" cy="908049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Fortalecer el desarrollo integral del talento humano.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4688700" y="3318903"/>
            <a:ext cx="3098252" cy="819143"/>
            <a:chOff x="-656671" y="2364757"/>
            <a:chExt cx="4082351" cy="1456262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621821" y="2364757"/>
              <a:ext cx="4047501" cy="65659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656671" y="2912964"/>
              <a:ext cx="4082351" cy="908055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 Asegurar la calidad de la información y el manejo eficiente de la misma.</a:t>
              </a:r>
            </a:p>
          </p:txBody>
        </p:sp>
      </p:grpSp>
      <p:grpSp>
        <p:nvGrpSpPr>
          <p:cNvPr id="88" name="Group 88">
            <a:extLst>
              <a:ext uri="{FF2B5EF4-FFF2-40B4-BE49-F238E27FC236}">
                <a16:creationId xmlns:a16="http://schemas.microsoft.com/office/drawing/2014/main" id="{BD1BCEF1-8D1D-4CA5-BCE7-C5227D74DB5E}"/>
              </a:ext>
            </a:extLst>
          </p:cNvPr>
          <p:cNvGrpSpPr/>
          <p:nvPr/>
        </p:nvGrpSpPr>
        <p:grpSpPr>
          <a:xfrm>
            <a:off x="4688701" y="4300771"/>
            <a:ext cx="3116160" cy="1059574"/>
            <a:chOff x="5981131" y="-477081"/>
            <a:chExt cx="4362645" cy="1813270"/>
          </a:xfrm>
        </p:grpSpPr>
        <p:sp>
          <p:nvSpPr>
            <p:cNvPr id="91" name="TextBox 89">
              <a:extLst>
                <a:ext uri="{FF2B5EF4-FFF2-40B4-BE49-F238E27FC236}">
                  <a16:creationId xmlns:a16="http://schemas.microsoft.com/office/drawing/2014/main" id="{4EDB4771-2A1C-4C03-90B9-AAC925BCE10E}"/>
                </a:ext>
              </a:extLst>
            </p:cNvPr>
            <p:cNvSpPr txBox="1"/>
            <p:nvPr/>
          </p:nvSpPr>
          <p:spPr>
            <a:xfrm>
              <a:off x="5981131" y="-477081"/>
              <a:ext cx="4362645" cy="57937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1600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93" name="TextBox 90">
              <a:extLst>
                <a:ext uri="{FF2B5EF4-FFF2-40B4-BE49-F238E27FC236}">
                  <a16:creationId xmlns:a16="http://schemas.microsoft.com/office/drawing/2014/main" id="{E04BE817-D76A-4314-90B8-5BA008F357CA}"/>
                </a:ext>
              </a:extLst>
            </p:cNvPr>
            <p:cNvSpPr txBox="1"/>
            <p:nvPr/>
          </p:nvSpPr>
          <p:spPr>
            <a:xfrm>
              <a:off x="6006204" y="112444"/>
              <a:ext cx="4337572" cy="1223745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Fortalecer la gestión institucional mediante el aporte del recurso humano suficiente e idóneo</a:t>
              </a:r>
            </a:p>
          </p:txBody>
        </p:sp>
      </p:grpSp>
      <p:pic>
        <p:nvPicPr>
          <p:cNvPr id="12" name="Imagen 11">
            <a:extLst>
              <a:ext uri="{FF2B5EF4-FFF2-40B4-BE49-F238E27FC236}">
                <a16:creationId xmlns:a16="http://schemas.microsoft.com/office/drawing/2014/main" id="{79B06459-4019-4BE9-8699-7BC7DFA78B6B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74085" y="1841762"/>
            <a:ext cx="971653" cy="821863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8" name="Title 1">
            <a:extLst>
              <a:ext uri="{FF2B5EF4-FFF2-40B4-BE49-F238E27FC236}">
                <a16:creationId xmlns:a16="http://schemas.microsoft.com/office/drawing/2014/main" id="{DCB79865-B878-4338-8645-9EE24B446EAF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9F3AA7BD-745B-4ECD-85F3-99B6FE809B3E}"/>
              </a:ext>
            </a:extLst>
          </p:cNvPr>
          <p:cNvSpPr/>
          <p:nvPr/>
        </p:nvSpPr>
        <p:spPr>
          <a:xfrm>
            <a:off x="8016375" y="1032958"/>
            <a:ext cx="104246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73A7E277-B5E4-4AC7-8283-7BB5F0996A24}"/>
              </a:ext>
            </a:extLst>
          </p:cNvPr>
          <p:cNvSpPr/>
          <p:nvPr/>
        </p:nvSpPr>
        <p:spPr>
          <a:xfrm>
            <a:off x="8016375" y="1923786"/>
            <a:ext cx="104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79%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DF580CAF-C7C8-4BC5-91DA-097CB10BB66D}"/>
              </a:ext>
            </a:extLst>
          </p:cNvPr>
          <p:cNvSpPr/>
          <p:nvPr/>
        </p:nvSpPr>
        <p:spPr>
          <a:xfrm>
            <a:off x="8016374" y="2754905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D3E0684A-BBAA-4A3C-B863-BC1ABB862CB9}"/>
              </a:ext>
            </a:extLst>
          </p:cNvPr>
          <p:cNvSpPr/>
          <p:nvPr/>
        </p:nvSpPr>
        <p:spPr>
          <a:xfrm>
            <a:off x="8016373" y="3636787"/>
            <a:ext cx="104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1F31837B-A6D0-4834-8CF8-95325A4C3EBF}"/>
              </a:ext>
            </a:extLst>
          </p:cNvPr>
          <p:cNvSpPr/>
          <p:nvPr/>
        </p:nvSpPr>
        <p:spPr>
          <a:xfrm>
            <a:off x="8016372" y="4771968"/>
            <a:ext cx="104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F71FD18B-7975-41DB-B985-EC8B500E6A00}"/>
              </a:ext>
            </a:extLst>
          </p:cNvPr>
          <p:cNvSpPr/>
          <p:nvPr/>
        </p:nvSpPr>
        <p:spPr>
          <a:xfrm>
            <a:off x="8016372" y="5868067"/>
            <a:ext cx="10424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</p:spTree>
    <p:extLst>
      <p:ext uri="{BB962C8B-B14F-4D97-AF65-F5344CB8AC3E}">
        <p14:creationId xmlns:p14="http://schemas.microsoft.com/office/powerpoint/2010/main" val="13287929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4166113" y="2799586"/>
            <a:ext cx="3193910" cy="1205419"/>
            <a:chOff x="340731" y="2816601"/>
            <a:chExt cx="2929293" cy="122939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40731" y="2816601"/>
              <a:ext cx="2929280" cy="40806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212496"/>
              <a:ext cx="2929293" cy="83350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/>
                <a:t>Desarrollar estrategias que promuevan los criterios de calidad de los servicios sociales.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166113" y="4405663"/>
            <a:ext cx="3193910" cy="1213653"/>
            <a:chOff x="9195108" y="4078456"/>
            <a:chExt cx="2929305" cy="1237800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195108" y="4078456"/>
              <a:ext cx="2929305" cy="408068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 Objetivo 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195116" y="4482755"/>
              <a:ext cx="2929293" cy="83350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dirty="0"/>
                <a:t>Formular e implementar estrategias que impulsen la gestión pública eficiente y transparente.</a:t>
              </a:r>
              <a:endParaRPr lang="es-ES" dirty="0"/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166114" y="1326698"/>
            <a:ext cx="3193910" cy="1223343"/>
            <a:chOff x="8819049" y="4165673"/>
            <a:chExt cx="2929305" cy="1247685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19049" y="4165673"/>
              <a:ext cx="2929292" cy="40807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1" y="4579856"/>
              <a:ext cx="2929293" cy="83350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>
                  <a:solidFill>
                    <a:schemeClr val="bg1"/>
                  </a:solidFill>
                </a:rPr>
                <a:t>Determinar el avance de las </a:t>
              </a:r>
              <a:r>
                <a:rPr lang="es-CO" b="1" dirty="0">
                  <a:solidFill>
                    <a:schemeClr val="bg1"/>
                  </a:solidFill>
                </a:rPr>
                <a:t>políticas sociales </a:t>
              </a:r>
              <a:r>
                <a:rPr lang="es-CO" dirty="0">
                  <a:solidFill>
                    <a:schemeClr val="bg1"/>
                  </a:solidFill>
                </a:rPr>
                <a:t>y comunicarlo a los grupos de interés.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294838" y="3023483"/>
            <a:ext cx="29307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Integración eficiente y transparente para todos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070495" y="4296909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94%</a:t>
            </a:r>
          </a:p>
        </p:txBody>
      </p:sp>
      <p:pic>
        <p:nvPicPr>
          <p:cNvPr id="7" name="Imagen 6">
            <a:extLst>
              <a:ext uri="{FF2B5EF4-FFF2-40B4-BE49-F238E27FC236}">
                <a16:creationId xmlns:a16="http://schemas.microsoft.com/office/drawing/2014/main" id="{A545B72F-E1AD-4607-BEF6-0C1DE214C965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399024" y="2024842"/>
            <a:ext cx="899778" cy="84559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Title 1">
            <a:extLst>
              <a:ext uri="{FF2B5EF4-FFF2-40B4-BE49-F238E27FC236}">
                <a16:creationId xmlns:a16="http://schemas.microsoft.com/office/drawing/2014/main" id="{1E6A206B-4390-46B4-849F-2DC04C10BB34}"/>
              </a:ext>
            </a:extLst>
          </p:cNvPr>
          <p:cNvSpPr txBox="1">
            <a:spLocks/>
          </p:cNvSpPr>
          <p:nvPr/>
        </p:nvSpPr>
        <p:spPr>
          <a:xfrm>
            <a:off x="16404" y="129586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A5AD33A4-08CD-4E5A-8137-912F6777C072}"/>
              </a:ext>
            </a:extLst>
          </p:cNvPr>
          <p:cNvSpPr/>
          <p:nvPr/>
        </p:nvSpPr>
        <p:spPr>
          <a:xfrm>
            <a:off x="7903104" y="1910587"/>
            <a:ext cx="1052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95%</a:t>
            </a:r>
          </a:p>
        </p:txBody>
      </p:sp>
      <p:sp>
        <p:nvSpPr>
          <p:cNvPr id="36" name="Rectángulo 35">
            <a:extLst>
              <a:ext uri="{FF2B5EF4-FFF2-40B4-BE49-F238E27FC236}">
                <a16:creationId xmlns:a16="http://schemas.microsoft.com/office/drawing/2014/main" id="{ECE113F8-D9D0-4579-A61B-D704C830AFE4}"/>
              </a:ext>
            </a:extLst>
          </p:cNvPr>
          <p:cNvSpPr/>
          <p:nvPr/>
        </p:nvSpPr>
        <p:spPr>
          <a:xfrm>
            <a:off x="7903103" y="3365549"/>
            <a:ext cx="1052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sp>
        <p:nvSpPr>
          <p:cNvPr id="37" name="Rectángulo 36">
            <a:extLst>
              <a:ext uri="{FF2B5EF4-FFF2-40B4-BE49-F238E27FC236}">
                <a16:creationId xmlns:a16="http://schemas.microsoft.com/office/drawing/2014/main" id="{E2EEEEB1-9226-4754-8F29-1F90E168566B}"/>
              </a:ext>
            </a:extLst>
          </p:cNvPr>
          <p:cNvSpPr/>
          <p:nvPr/>
        </p:nvSpPr>
        <p:spPr>
          <a:xfrm>
            <a:off x="7903102" y="4979862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92%</a:t>
            </a:r>
          </a:p>
        </p:txBody>
      </p:sp>
    </p:spTree>
    <p:extLst>
      <p:ext uri="{BB962C8B-B14F-4D97-AF65-F5344CB8AC3E}">
        <p14:creationId xmlns:p14="http://schemas.microsoft.com/office/powerpoint/2010/main" val="306201167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195698" y="2592256"/>
            <a:ext cx="335030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Integración digital y de conocimiento para la inclusión social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247122" y="3898929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93%</a:t>
            </a:r>
          </a:p>
        </p:txBody>
      </p:sp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4309537" y="1632192"/>
            <a:ext cx="2809828" cy="830637"/>
            <a:chOff x="-1244524" y="1510524"/>
            <a:chExt cx="4498292" cy="1476690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1244524" y="1510524"/>
              <a:ext cx="4498292" cy="65659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1244524" y="2169970"/>
              <a:ext cx="4498292" cy="81724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Desarrollar evaluaciones de los servicios sociales que presta la SDIS.</a:t>
              </a:r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4309537" y="2553276"/>
            <a:ext cx="2815470" cy="821681"/>
            <a:chOff x="8921977" y="3759571"/>
            <a:chExt cx="3890427" cy="1460768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921977" y="3759571"/>
              <a:ext cx="3882631" cy="656591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929773" y="4403095"/>
              <a:ext cx="3882631" cy="81724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 Desarrollar y promover la producción de conocimiento pertinente.</a:t>
              </a:r>
            </a:p>
          </p:txBody>
        </p:sp>
      </p:grpSp>
      <p:grpSp>
        <p:nvGrpSpPr>
          <p:cNvPr id="70" name="Group 103">
            <a:extLst>
              <a:ext uri="{FF2B5EF4-FFF2-40B4-BE49-F238E27FC236}">
                <a16:creationId xmlns:a16="http://schemas.microsoft.com/office/drawing/2014/main" id="{46433056-9A52-42D5-B494-F4A19F059953}"/>
              </a:ext>
            </a:extLst>
          </p:cNvPr>
          <p:cNvGrpSpPr/>
          <p:nvPr/>
        </p:nvGrpSpPr>
        <p:grpSpPr>
          <a:xfrm>
            <a:off x="4309537" y="715873"/>
            <a:ext cx="2809828" cy="830644"/>
            <a:chOff x="8921977" y="3743636"/>
            <a:chExt cx="3944816" cy="1476699"/>
          </a:xfrm>
        </p:grpSpPr>
        <p:sp>
          <p:nvSpPr>
            <p:cNvPr id="71" name="TextBox 104">
              <a:extLst>
                <a:ext uri="{FF2B5EF4-FFF2-40B4-BE49-F238E27FC236}">
                  <a16:creationId xmlns:a16="http://schemas.microsoft.com/office/drawing/2014/main" id="{9FE9AB75-A72A-4EFF-B168-4F831D1CCEDD}"/>
                </a:ext>
              </a:extLst>
            </p:cNvPr>
            <p:cNvSpPr txBox="1"/>
            <p:nvPr/>
          </p:nvSpPr>
          <p:spPr>
            <a:xfrm>
              <a:off x="8921977" y="3743636"/>
              <a:ext cx="3937020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72" name="TextBox 105">
              <a:extLst>
                <a:ext uri="{FF2B5EF4-FFF2-40B4-BE49-F238E27FC236}">
                  <a16:creationId xmlns:a16="http://schemas.microsoft.com/office/drawing/2014/main" id="{7E1491F4-6ABF-40C8-A968-ED6A2F51754C}"/>
                </a:ext>
              </a:extLst>
            </p:cNvPr>
            <p:cNvSpPr txBox="1"/>
            <p:nvPr/>
          </p:nvSpPr>
          <p:spPr>
            <a:xfrm>
              <a:off x="8929772" y="4403093"/>
              <a:ext cx="3937021" cy="81724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los procesos de planeación y seguimiento institucional.</a:t>
              </a:r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4303939" y="5429720"/>
            <a:ext cx="2815469" cy="821680"/>
            <a:chOff x="233115" y="4641812"/>
            <a:chExt cx="4508633" cy="1460763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233115" y="4641812"/>
              <a:ext cx="4498293" cy="656589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6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243455" y="5285333"/>
              <a:ext cx="4498293" cy="817242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Articular las acciones de comunicaciones internas y externas de la entidad.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4309537" y="3409890"/>
            <a:ext cx="2839710" cy="995937"/>
            <a:chOff x="-1735255" y="1378259"/>
            <a:chExt cx="5048373" cy="1770555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1692162" y="1378259"/>
              <a:ext cx="5005280" cy="656590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1735255" y="2013750"/>
              <a:ext cx="5005280" cy="1135064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las tecnologías y las comunicaciones para la optimización de procesos.</a:t>
              </a:r>
            </a:p>
          </p:txBody>
        </p:sp>
      </p:grpSp>
      <p:grpSp>
        <p:nvGrpSpPr>
          <p:cNvPr id="88" name="Group 88">
            <a:extLst>
              <a:ext uri="{FF2B5EF4-FFF2-40B4-BE49-F238E27FC236}">
                <a16:creationId xmlns:a16="http://schemas.microsoft.com/office/drawing/2014/main" id="{BD1BCEF1-8D1D-4CA5-BCE7-C5227D74DB5E}"/>
              </a:ext>
            </a:extLst>
          </p:cNvPr>
          <p:cNvGrpSpPr/>
          <p:nvPr/>
        </p:nvGrpSpPr>
        <p:grpSpPr>
          <a:xfrm>
            <a:off x="4303939" y="4496010"/>
            <a:ext cx="2804274" cy="825842"/>
            <a:chOff x="5971538" y="394857"/>
            <a:chExt cx="3437989" cy="1413277"/>
          </a:xfrm>
        </p:grpSpPr>
        <p:sp>
          <p:nvSpPr>
            <p:cNvPr id="91" name="TextBox 89">
              <a:extLst>
                <a:ext uri="{FF2B5EF4-FFF2-40B4-BE49-F238E27FC236}">
                  <a16:creationId xmlns:a16="http://schemas.microsoft.com/office/drawing/2014/main" id="{4EDB4771-2A1C-4C03-90B9-AAC925BCE10E}"/>
                </a:ext>
              </a:extLst>
            </p:cNvPr>
            <p:cNvSpPr txBox="1"/>
            <p:nvPr/>
          </p:nvSpPr>
          <p:spPr>
            <a:xfrm>
              <a:off x="6008119" y="394857"/>
              <a:ext cx="3401408" cy="632044"/>
            </a:xfrm>
            <a:prstGeom prst="rect">
              <a:avLst/>
            </a:prstGeom>
            <a:noFill/>
          </p:spPr>
          <p:txBody>
            <a:bodyPr wrap="square" lIns="0" rIns="0" rtlCol="0" anchor="ctr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93" name="TextBox 90">
              <a:extLst>
                <a:ext uri="{FF2B5EF4-FFF2-40B4-BE49-F238E27FC236}">
                  <a16:creationId xmlns:a16="http://schemas.microsoft.com/office/drawing/2014/main" id="{E04BE817-D76A-4314-90B8-5BA008F357CA}"/>
                </a:ext>
              </a:extLst>
            </p:cNvPr>
            <p:cNvSpPr txBox="1"/>
            <p:nvPr/>
          </p:nvSpPr>
          <p:spPr>
            <a:xfrm>
              <a:off x="5971538" y="1021442"/>
              <a:ext cx="3437989" cy="786692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2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la implementación del Sistema Integrado de Gestión.</a:t>
              </a:r>
            </a:p>
          </p:txBody>
        </p:sp>
      </p:grpSp>
      <p:pic>
        <p:nvPicPr>
          <p:cNvPr id="8" name="Imagen 7">
            <a:extLst>
              <a:ext uri="{FF2B5EF4-FFF2-40B4-BE49-F238E27FC236}">
                <a16:creationId xmlns:a16="http://schemas.microsoft.com/office/drawing/2014/main" id="{B082DF23-579D-4DC6-8F29-DA3BFD68705E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515828" y="1815943"/>
            <a:ext cx="710044" cy="661997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8" name="Title 1">
            <a:extLst>
              <a:ext uri="{FF2B5EF4-FFF2-40B4-BE49-F238E27FC236}">
                <a16:creationId xmlns:a16="http://schemas.microsoft.com/office/drawing/2014/main" id="{F0A7E08B-E9CD-4955-806D-9F3677ED8FC2}"/>
              </a:ext>
            </a:extLst>
          </p:cNvPr>
          <p:cNvSpPr txBox="1">
            <a:spLocks/>
          </p:cNvSpPr>
          <p:nvPr/>
        </p:nvSpPr>
        <p:spPr>
          <a:xfrm>
            <a:off x="16404" y="138551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3" name="Rectángulo 82">
            <a:extLst>
              <a:ext uri="{FF2B5EF4-FFF2-40B4-BE49-F238E27FC236}">
                <a16:creationId xmlns:a16="http://schemas.microsoft.com/office/drawing/2014/main" id="{BF8C7FCB-C8B7-4836-9566-B8EABB88AD04}"/>
              </a:ext>
            </a:extLst>
          </p:cNvPr>
          <p:cNvSpPr/>
          <p:nvPr/>
        </p:nvSpPr>
        <p:spPr>
          <a:xfrm>
            <a:off x="7696916" y="1085834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2" name="Rectángulo 91">
            <a:extLst>
              <a:ext uri="{FF2B5EF4-FFF2-40B4-BE49-F238E27FC236}">
                <a16:creationId xmlns:a16="http://schemas.microsoft.com/office/drawing/2014/main" id="{2791BF94-B19A-4D16-8532-002FE9FC45EE}"/>
              </a:ext>
            </a:extLst>
          </p:cNvPr>
          <p:cNvSpPr/>
          <p:nvPr/>
        </p:nvSpPr>
        <p:spPr>
          <a:xfrm>
            <a:off x="7696915" y="1998324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73%</a:t>
            </a:r>
          </a:p>
        </p:txBody>
      </p:sp>
      <p:sp>
        <p:nvSpPr>
          <p:cNvPr id="94" name="Rectángulo 93">
            <a:extLst>
              <a:ext uri="{FF2B5EF4-FFF2-40B4-BE49-F238E27FC236}">
                <a16:creationId xmlns:a16="http://schemas.microsoft.com/office/drawing/2014/main" id="{30B08C87-4A72-4F7A-964B-41A349ECC556}"/>
              </a:ext>
            </a:extLst>
          </p:cNvPr>
          <p:cNvSpPr/>
          <p:nvPr/>
        </p:nvSpPr>
        <p:spPr>
          <a:xfrm>
            <a:off x="7696914" y="2910814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83%</a:t>
            </a:r>
          </a:p>
        </p:txBody>
      </p:sp>
      <p:sp>
        <p:nvSpPr>
          <p:cNvPr id="95" name="Rectángulo 94">
            <a:extLst>
              <a:ext uri="{FF2B5EF4-FFF2-40B4-BE49-F238E27FC236}">
                <a16:creationId xmlns:a16="http://schemas.microsoft.com/office/drawing/2014/main" id="{1C823BCF-A675-4C83-A448-B624E8E4DBE3}"/>
              </a:ext>
            </a:extLst>
          </p:cNvPr>
          <p:cNvSpPr/>
          <p:nvPr/>
        </p:nvSpPr>
        <p:spPr>
          <a:xfrm>
            <a:off x="7696913" y="3855757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6" name="Rectángulo 95">
            <a:extLst>
              <a:ext uri="{FF2B5EF4-FFF2-40B4-BE49-F238E27FC236}">
                <a16:creationId xmlns:a16="http://schemas.microsoft.com/office/drawing/2014/main" id="{BFBC1814-78F7-4733-A641-3A93579784D3}"/>
              </a:ext>
            </a:extLst>
          </p:cNvPr>
          <p:cNvSpPr/>
          <p:nvPr/>
        </p:nvSpPr>
        <p:spPr>
          <a:xfrm>
            <a:off x="7696913" y="4799996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97" name="Rectángulo 96">
            <a:extLst>
              <a:ext uri="{FF2B5EF4-FFF2-40B4-BE49-F238E27FC236}">
                <a16:creationId xmlns:a16="http://schemas.microsoft.com/office/drawing/2014/main" id="{3697F7DD-ADFB-42D0-BA36-7369B9720FF7}"/>
              </a:ext>
            </a:extLst>
          </p:cNvPr>
          <p:cNvSpPr/>
          <p:nvPr/>
        </p:nvSpPr>
        <p:spPr>
          <a:xfrm>
            <a:off x="7721357" y="5749192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79%</a:t>
            </a:r>
          </a:p>
        </p:txBody>
      </p:sp>
    </p:spTree>
    <p:extLst>
      <p:ext uri="{BB962C8B-B14F-4D97-AF65-F5344CB8AC3E}">
        <p14:creationId xmlns:p14="http://schemas.microsoft.com/office/powerpoint/2010/main" val="39528956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" name="Title 1">
            <a:extLst>
              <a:ext uri="{FF2B5EF4-FFF2-40B4-BE49-F238E27FC236}">
                <a16:creationId xmlns:a16="http://schemas.microsoft.com/office/drawing/2014/main" id="{F0A7E08B-E9CD-4955-806D-9F3677ED8FC2}"/>
              </a:ext>
            </a:extLst>
          </p:cNvPr>
          <p:cNvSpPr txBox="1">
            <a:spLocks/>
          </p:cNvSpPr>
          <p:nvPr/>
        </p:nvSpPr>
        <p:spPr>
          <a:xfrm>
            <a:off x="16404" y="138551"/>
            <a:ext cx="7886700" cy="55240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0" name="CuadroTexto 29">
            <a:extLst>
              <a:ext uri="{FF2B5EF4-FFF2-40B4-BE49-F238E27FC236}">
                <a16:creationId xmlns:a16="http://schemas.microsoft.com/office/drawing/2014/main" id="{BEE4DF72-0560-48A9-9B1D-ABEB3A9AFB1B}"/>
              </a:ext>
            </a:extLst>
          </p:cNvPr>
          <p:cNvSpPr txBox="1"/>
          <p:nvPr/>
        </p:nvSpPr>
        <p:spPr>
          <a:xfrm>
            <a:off x="472230" y="3232248"/>
            <a:ext cx="29307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Viviendo el territorio</a:t>
            </a:r>
            <a:endParaRPr lang="es-CO" sz="2000" dirty="0"/>
          </a:p>
        </p:txBody>
      </p:sp>
      <p:sp>
        <p:nvSpPr>
          <p:cNvPr id="31" name="Rectángulo 30">
            <a:extLst>
              <a:ext uri="{FF2B5EF4-FFF2-40B4-BE49-F238E27FC236}">
                <a16:creationId xmlns:a16="http://schemas.microsoft.com/office/drawing/2014/main" id="{BE26E835-6394-4693-945D-7209580BB117}"/>
              </a:ext>
            </a:extLst>
          </p:cNvPr>
          <p:cNvSpPr/>
          <p:nvPr/>
        </p:nvSpPr>
        <p:spPr>
          <a:xfrm>
            <a:off x="1313892" y="3941214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grpSp>
        <p:nvGrpSpPr>
          <p:cNvPr id="32" name="Group 88">
            <a:extLst>
              <a:ext uri="{FF2B5EF4-FFF2-40B4-BE49-F238E27FC236}">
                <a16:creationId xmlns:a16="http://schemas.microsoft.com/office/drawing/2014/main" id="{46220B16-C2F1-42E2-82F8-94D6ED0EAF64}"/>
              </a:ext>
            </a:extLst>
          </p:cNvPr>
          <p:cNvGrpSpPr/>
          <p:nvPr/>
        </p:nvGrpSpPr>
        <p:grpSpPr>
          <a:xfrm>
            <a:off x="4149412" y="4992518"/>
            <a:ext cx="3775461" cy="890158"/>
            <a:chOff x="332936" y="2375753"/>
            <a:chExt cx="2937088" cy="1471450"/>
          </a:xfrm>
        </p:grpSpPr>
        <p:sp>
          <p:nvSpPr>
            <p:cNvPr id="34" name="TextBox 89">
              <a:extLst>
                <a:ext uri="{FF2B5EF4-FFF2-40B4-BE49-F238E27FC236}">
                  <a16:creationId xmlns:a16="http://schemas.microsoft.com/office/drawing/2014/main" id="{ADC96BE5-6673-470C-8449-09E1BACCDBFA}"/>
                </a:ext>
              </a:extLst>
            </p:cNvPr>
            <p:cNvSpPr txBox="1"/>
            <p:nvPr/>
          </p:nvSpPr>
          <p:spPr>
            <a:xfrm>
              <a:off x="332936" y="2375753"/>
              <a:ext cx="2911635" cy="61051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35" name="TextBox 90">
              <a:extLst>
                <a:ext uri="{FF2B5EF4-FFF2-40B4-BE49-F238E27FC236}">
                  <a16:creationId xmlns:a16="http://schemas.microsoft.com/office/drawing/2014/main" id="{6C7F74E3-7756-4A94-8283-EADD2F092401}"/>
                </a:ext>
              </a:extLst>
            </p:cNvPr>
            <p:cNvSpPr txBox="1"/>
            <p:nvPr/>
          </p:nvSpPr>
          <p:spPr>
            <a:xfrm>
              <a:off x="340732" y="3002876"/>
              <a:ext cx="2929292" cy="844327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>
                  <a:cs typeface="Arial" panose="020B0604020202020204" pitchFamily="34" charset="0"/>
                </a:rPr>
                <a:t>Implementar  procesos de desarrollo de capacidades para las personas.</a:t>
              </a:r>
            </a:p>
          </p:txBody>
        </p:sp>
      </p:grpSp>
      <p:grpSp>
        <p:nvGrpSpPr>
          <p:cNvPr id="36" name="Group 91">
            <a:extLst>
              <a:ext uri="{FF2B5EF4-FFF2-40B4-BE49-F238E27FC236}">
                <a16:creationId xmlns:a16="http://schemas.microsoft.com/office/drawing/2014/main" id="{8DD3ABFC-0745-448E-B4E6-7CE456ADE997}"/>
              </a:ext>
            </a:extLst>
          </p:cNvPr>
          <p:cNvGrpSpPr/>
          <p:nvPr/>
        </p:nvGrpSpPr>
        <p:grpSpPr>
          <a:xfrm>
            <a:off x="4133200" y="2327353"/>
            <a:ext cx="3795585" cy="1053525"/>
            <a:chOff x="332936" y="2160017"/>
            <a:chExt cx="2937088" cy="1741494"/>
          </a:xfrm>
        </p:grpSpPr>
        <p:sp>
          <p:nvSpPr>
            <p:cNvPr id="37" name="TextBox 98">
              <a:extLst>
                <a:ext uri="{FF2B5EF4-FFF2-40B4-BE49-F238E27FC236}">
                  <a16:creationId xmlns:a16="http://schemas.microsoft.com/office/drawing/2014/main" id="{D52BE4E6-87B5-4D9E-81AE-F67793C346EB}"/>
                </a:ext>
              </a:extLst>
            </p:cNvPr>
            <p:cNvSpPr txBox="1"/>
            <p:nvPr/>
          </p:nvSpPr>
          <p:spPr>
            <a:xfrm>
              <a:off x="332936" y="2160017"/>
              <a:ext cx="2929292" cy="6613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38" name="TextBox 99">
              <a:extLst>
                <a:ext uri="{FF2B5EF4-FFF2-40B4-BE49-F238E27FC236}">
                  <a16:creationId xmlns:a16="http://schemas.microsoft.com/office/drawing/2014/main" id="{C940AD82-691A-4553-935D-7F95C7FD1558}"/>
                </a:ext>
              </a:extLst>
            </p:cNvPr>
            <p:cNvSpPr txBox="1"/>
            <p:nvPr/>
          </p:nvSpPr>
          <p:spPr>
            <a:xfrm>
              <a:off x="340732" y="2719457"/>
              <a:ext cx="2929292" cy="1182054"/>
            </a:xfrm>
            <a:prstGeom prst="roundRect">
              <a:avLst/>
            </a:prstGeom>
            <a:solidFill>
              <a:srgbClr val="00B0F0"/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>
                  <a:cs typeface="Arial" panose="020B0604020202020204" pitchFamily="34" charset="0"/>
                </a:rPr>
                <a:t>Fortalecer la capacidad técnica en las alcaldías locales para la formulación de proyectos de inversión social.</a:t>
              </a:r>
            </a:p>
          </p:txBody>
        </p:sp>
      </p:grpSp>
      <p:grpSp>
        <p:nvGrpSpPr>
          <p:cNvPr id="39" name="Group 100">
            <a:extLst>
              <a:ext uri="{FF2B5EF4-FFF2-40B4-BE49-F238E27FC236}">
                <a16:creationId xmlns:a16="http://schemas.microsoft.com/office/drawing/2014/main" id="{516F469C-C470-4364-AE2A-7B9B9BFF860A}"/>
              </a:ext>
            </a:extLst>
          </p:cNvPr>
          <p:cNvGrpSpPr/>
          <p:nvPr/>
        </p:nvGrpSpPr>
        <p:grpSpPr>
          <a:xfrm>
            <a:off x="4137247" y="3586191"/>
            <a:ext cx="3775462" cy="1125243"/>
            <a:chOff x="8819449" y="3608547"/>
            <a:chExt cx="2929292" cy="1860045"/>
          </a:xfrm>
        </p:grpSpPr>
        <p:sp>
          <p:nvSpPr>
            <p:cNvPr id="40" name="TextBox 101">
              <a:extLst>
                <a:ext uri="{FF2B5EF4-FFF2-40B4-BE49-F238E27FC236}">
                  <a16:creationId xmlns:a16="http://schemas.microsoft.com/office/drawing/2014/main" id="{AFE44B5F-9F57-4AE8-9F4F-B5C8D3BC9AA4}"/>
                </a:ext>
              </a:extLst>
            </p:cNvPr>
            <p:cNvSpPr txBox="1"/>
            <p:nvPr/>
          </p:nvSpPr>
          <p:spPr>
            <a:xfrm>
              <a:off x="8827228" y="3608547"/>
              <a:ext cx="2905944" cy="6613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Objetivo 3</a:t>
              </a:r>
            </a:p>
          </p:txBody>
        </p:sp>
        <p:sp>
          <p:nvSpPr>
            <p:cNvPr id="41" name="TextBox 102">
              <a:extLst>
                <a:ext uri="{FF2B5EF4-FFF2-40B4-BE49-F238E27FC236}">
                  <a16:creationId xmlns:a16="http://schemas.microsoft.com/office/drawing/2014/main" id="{09597FCB-7870-4526-A5DD-2BD4922BF0DE}"/>
                </a:ext>
              </a:extLst>
            </p:cNvPr>
            <p:cNvSpPr txBox="1"/>
            <p:nvPr/>
          </p:nvSpPr>
          <p:spPr>
            <a:xfrm>
              <a:off x="8819449" y="4286538"/>
              <a:ext cx="2929292" cy="1182054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050" dirty="0">
                  <a:solidFill>
                    <a:srgbClr val="003E65"/>
                  </a:solidFill>
                  <a:cs typeface="Arial" panose="020B0604020202020204" pitchFamily="34" charset="0"/>
                </a:rPr>
                <a:t> </a:t>
              </a:r>
              <a:r>
                <a:rPr lang="es-CO" sz="1200" dirty="0">
                  <a:cs typeface="Arial" panose="020B0604020202020204" pitchFamily="34" charset="0"/>
                </a:rPr>
                <a:t>Identificar y atender personas para enfrentar situaciones sociales imprevistas o generadas por efectos del cambio climático.</a:t>
              </a:r>
            </a:p>
          </p:txBody>
        </p:sp>
      </p:grpSp>
      <p:pic>
        <p:nvPicPr>
          <p:cNvPr id="42" name="Picture 2" descr="Resultado de imagen para seÃ±al ayuda humanitaria ">
            <a:extLst>
              <a:ext uri="{FF2B5EF4-FFF2-40B4-BE49-F238E27FC236}">
                <a16:creationId xmlns:a16="http://schemas.microsoft.com/office/drawing/2014/main" id="{652C80BF-533F-4C0E-B9A1-820985D907E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0816" y="2002574"/>
            <a:ext cx="1173608" cy="1066679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grpSp>
        <p:nvGrpSpPr>
          <p:cNvPr id="43" name="Grupo 42">
            <a:extLst>
              <a:ext uri="{FF2B5EF4-FFF2-40B4-BE49-F238E27FC236}">
                <a16:creationId xmlns:a16="http://schemas.microsoft.com/office/drawing/2014/main" id="{B1730069-D0A7-46AC-A4A5-231C5966CBDF}"/>
              </a:ext>
            </a:extLst>
          </p:cNvPr>
          <p:cNvGrpSpPr/>
          <p:nvPr/>
        </p:nvGrpSpPr>
        <p:grpSpPr>
          <a:xfrm>
            <a:off x="4106645" y="1017596"/>
            <a:ext cx="3800226" cy="915911"/>
            <a:chOff x="4106645" y="1017596"/>
            <a:chExt cx="3800226" cy="915911"/>
          </a:xfrm>
        </p:grpSpPr>
        <p:sp>
          <p:nvSpPr>
            <p:cNvPr id="44" name="TextBox 105">
              <a:extLst>
                <a:ext uri="{FF2B5EF4-FFF2-40B4-BE49-F238E27FC236}">
                  <a16:creationId xmlns:a16="http://schemas.microsoft.com/office/drawing/2014/main" id="{C7DC3CC9-F924-4BB1-BEC4-9536E1EC419E}"/>
                </a:ext>
              </a:extLst>
            </p:cNvPr>
            <p:cNvSpPr txBox="1"/>
            <p:nvPr/>
          </p:nvSpPr>
          <p:spPr>
            <a:xfrm>
              <a:off x="4111286" y="1422729"/>
              <a:ext cx="3795585" cy="51077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s-CO" sz="1200" dirty="0">
                  <a:solidFill>
                    <a:srgbClr val="003E65"/>
                  </a:solidFill>
                  <a:latin typeface="Arial Rounded MT Bold" panose="020F0704030504030204" pitchFamily="34" charset="0"/>
                  <a:cs typeface="Arial" panose="020B0604020202020204" pitchFamily="34" charset="0"/>
                </a:rPr>
                <a:t> </a:t>
              </a:r>
              <a:r>
                <a:rPr lang="es-CO" sz="1200" dirty="0">
                  <a:solidFill>
                    <a:schemeClr val="bg1"/>
                  </a:solidFill>
                  <a:latin typeface="Arial Rounded MT Bold" panose="020F0704030504030204" pitchFamily="34" charset="0"/>
                  <a:cs typeface="Arial" panose="020B0604020202020204" pitchFamily="34" charset="0"/>
                </a:rPr>
                <a:t>Fortalecer la gestión en los espacios de coordinación y articulación  intersectorial.</a:t>
              </a:r>
            </a:p>
          </p:txBody>
        </p:sp>
        <p:sp>
          <p:nvSpPr>
            <p:cNvPr id="45" name="TextBox 98">
              <a:extLst>
                <a:ext uri="{FF2B5EF4-FFF2-40B4-BE49-F238E27FC236}">
                  <a16:creationId xmlns:a16="http://schemas.microsoft.com/office/drawing/2014/main" id="{2E373790-29AC-4C56-9F4F-854A95C52E76}"/>
                </a:ext>
              </a:extLst>
            </p:cNvPr>
            <p:cNvSpPr txBox="1"/>
            <p:nvPr/>
          </p:nvSpPr>
          <p:spPr>
            <a:xfrm>
              <a:off x="4106645" y="1017596"/>
              <a:ext cx="3785510" cy="40011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</p:grpSp>
      <p:sp>
        <p:nvSpPr>
          <p:cNvPr id="46" name="Rectángulo 45">
            <a:extLst>
              <a:ext uri="{FF2B5EF4-FFF2-40B4-BE49-F238E27FC236}">
                <a16:creationId xmlns:a16="http://schemas.microsoft.com/office/drawing/2014/main" id="{DA47B81A-FC5B-4C6D-A22F-8C56EAD1CE58}"/>
              </a:ext>
            </a:extLst>
          </p:cNvPr>
          <p:cNvSpPr/>
          <p:nvPr/>
        </p:nvSpPr>
        <p:spPr>
          <a:xfrm>
            <a:off x="8030745" y="1417706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47" name="Rectángulo 46">
            <a:extLst>
              <a:ext uri="{FF2B5EF4-FFF2-40B4-BE49-F238E27FC236}">
                <a16:creationId xmlns:a16="http://schemas.microsoft.com/office/drawing/2014/main" id="{68C5E08B-B172-40DB-A73A-D30E6D905B97}"/>
              </a:ext>
            </a:extLst>
          </p:cNvPr>
          <p:cNvSpPr/>
          <p:nvPr/>
        </p:nvSpPr>
        <p:spPr>
          <a:xfrm>
            <a:off x="8030745" y="2727463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48" name="Rectángulo 47">
            <a:extLst>
              <a:ext uri="{FF2B5EF4-FFF2-40B4-BE49-F238E27FC236}">
                <a16:creationId xmlns:a16="http://schemas.microsoft.com/office/drawing/2014/main" id="{E2038660-E22E-44D9-B8B4-0D844DA51CCB}"/>
              </a:ext>
            </a:extLst>
          </p:cNvPr>
          <p:cNvSpPr/>
          <p:nvPr/>
        </p:nvSpPr>
        <p:spPr>
          <a:xfrm>
            <a:off x="8035090" y="4068171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49" name="Rectángulo 48">
            <a:extLst>
              <a:ext uri="{FF2B5EF4-FFF2-40B4-BE49-F238E27FC236}">
                <a16:creationId xmlns:a16="http://schemas.microsoft.com/office/drawing/2014/main" id="{293956B6-6DB9-4D04-AFF0-9526BBD04DBE}"/>
              </a:ext>
            </a:extLst>
          </p:cNvPr>
          <p:cNvSpPr/>
          <p:nvPr/>
        </p:nvSpPr>
        <p:spPr>
          <a:xfrm>
            <a:off x="8030744" y="5349796"/>
            <a:ext cx="997141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88%</a:t>
            </a:r>
          </a:p>
        </p:txBody>
      </p:sp>
    </p:spTree>
    <p:extLst>
      <p:ext uri="{BB962C8B-B14F-4D97-AF65-F5344CB8AC3E}">
        <p14:creationId xmlns:p14="http://schemas.microsoft.com/office/powerpoint/2010/main" val="886492755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/>
          <p:cNvSpPr/>
          <p:nvPr/>
        </p:nvSpPr>
        <p:spPr>
          <a:xfrm>
            <a:off x="488214" y="3050938"/>
            <a:ext cx="8456450" cy="1936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CO" sz="28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La gestión de procesos corresponde a los indicadores que permiten monitorear las actividades de los </a:t>
            </a:r>
            <a:r>
              <a:rPr lang="es-CO" sz="28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procesos institucionales </a:t>
            </a:r>
            <a:r>
              <a:rPr lang="es-CO" sz="28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de la Secretaría Distrital de Integración Social. </a:t>
            </a: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717645" y="682388"/>
            <a:ext cx="7997588" cy="2080969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s-CO" sz="600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de los Procesos</a:t>
            </a:r>
          </a:p>
        </p:txBody>
      </p:sp>
    </p:spTree>
    <p:extLst>
      <p:ext uri="{BB962C8B-B14F-4D97-AF65-F5344CB8AC3E}">
        <p14:creationId xmlns:p14="http://schemas.microsoft.com/office/powerpoint/2010/main" val="25680837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3792" y="275958"/>
            <a:ext cx="8212238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Metodología de Seguimiento Plan de Acción</a:t>
            </a:r>
          </a:p>
        </p:txBody>
      </p:sp>
      <p:sp>
        <p:nvSpPr>
          <p:cNvPr id="6" name="Rectángulo 5"/>
          <p:cNvSpPr/>
          <p:nvPr/>
        </p:nvSpPr>
        <p:spPr>
          <a:xfrm>
            <a:off x="125173" y="2459999"/>
            <a:ext cx="3819029" cy="19366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</a:pPr>
            <a:r>
              <a:rPr lang="es-CO" sz="16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La Secretaria Distrital de Integración Social estableció el seguimiento al Plan de Acción Institucional desde tres enfoques: inversión, gestión de procesos y gestión de los planes establecidos en el Decreto 612 de 2018.</a:t>
            </a:r>
          </a:p>
        </p:txBody>
      </p:sp>
      <p:grpSp>
        <p:nvGrpSpPr>
          <p:cNvPr id="2" name="Grupo 1"/>
          <p:cNvGrpSpPr/>
          <p:nvPr/>
        </p:nvGrpSpPr>
        <p:grpSpPr>
          <a:xfrm>
            <a:off x="3016155" y="1234617"/>
            <a:ext cx="6797845" cy="4859734"/>
            <a:chOff x="2661313" y="1227167"/>
            <a:chExt cx="6797845" cy="4859734"/>
          </a:xfrm>
        </p:grpSpPr>
        <p:graphicFrame>
          <p:nvGraphicFramePr>
            <p:cNvPr id="14" name="Diagrama 13">
              <a:extLst>
                <a:ext uri="{FF2B5EF4-FFF2-40B4-BE49-F238E27FC236}">
                  <a16:creationId xmlns:a16="http://schemas.microsoft.com/office/drawing/2014/main" id="{383E300E-C3A8-4834-9900-0A7595BA2C34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727202772"/>
                </p:ext>
              </p:extLst>
            </p:nvPr>
          </p:nvGraphicFramePr>
          <p:xfrm>
            <a:off x="2661313" y="1227167"/>
            <a:ext cx="6797845" cy="4859734"/>
          </p:xfrm>
          <a:graphic>
            <a:graphicData uri="http://schemas.openxmlformats.org/drawingml/2006/diagram">
              <dgm:relIds xmlns:dgm="http://schemas.openxmlformats.org/drawingml/2006/diagram" xmlns:r="http://schemas.openxmlformats.org/officeDocument/2006/relationships" r:dm="rId3" r:lo="rId4" r:qs="rId5" r:cs="rId6"/>
            </a:graphicData>
          </a:graphic>
        </p:graphicFrame>
        <p:sp>
          <p:nvSpPr>
            <p:cNvPr id="19" name="CuadroTexto 7">
              <a:extLst>
                <a:ext uri="{FF2B5EF4-FFF2-40B4-BE49-F238E27FC236}">
                  <a16:creationId xmlns:a16="http://schemas.microsoft.com/office/drawing/2014/main" id="{7392045C-1684-4CBE-BB2A-D410897C0DFB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5538810" y="1779293"/>
              <a:ext cx="1221531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20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93,4%</a:t>
              </a:r>
            </a:p>
          </p:txBody>
        </p:sp>
        <p:sp>
          <p:nvSpPr>
            <p:cNvPr id="27" name="CuadroTexto 7">
              <a:extLst>
                <a:ext uri="{FF2B5EF4-FFF2-40B4-BE49-F238E27FC236}">
                  <a16:creationId xmlns:a16="http://schemas.microsoft.com/office/drawing/2014/main" id="{E0893D83-4EBC-4C19-9946-7875D2141C14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3929660" y="4929264"/>
              <a:ext cx="10167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20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93,7%</a:t>
              </a:r>
            </a:p>
          </p:txBody>
        </p:sp>
        <p:sp>
          <p:nvSpPr>
            <p:cNvPr id="28" name="CuadroTexto 7">
              <a:extLst>
                <a:ext uri="{FF2B5EF4-FFF2-40B4-BE49-F238E27FC236}">
                  <a16:creationId xmlns:a16="http://schemas.microsoft.com/office/drawing/2014/main" id="{B061C1FD-6660-4FDE-AA4F-9FF0A6E12E2C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7321871" y="4843602"/>
              <a:ext cx="1016746" cy="4001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  <a:cs typeface="ＭＳ Ｐゴシック" charset="0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Calibri" charset="0"/>
                  <a:ea typeface="ＭＳ Ｐゴシック" charset="0"/>
                </a:defRPr>
              </a:lvl9pPr>
            </a:lstStyle>
            <a:p>
              <a:pPr algn="ctr" eaLnBrk="1" hangingPunct="1"/>
              <a:r>
                <a:rPr lang="es-ES" sz="2000" dirty="0">
                  <a:solidFill>
                    <a:srgbClr val="002060"/>
                  </a:solidFill>
                  <a:latin typeface="Arial Rounded MT Bold" panose="020F0704030504030204" pitchFamily="34" charset="0"/>
                </a:rPr>
                <a:t>94,7%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250784980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Gráfico 11">
            <a:extLst>
              <a:ext uri="{FF2B5EF4-FFF2-40B4-BE49-F238E27FC236}">
                <a16:creationId xmlns:a16="http://schemas.microsoft.com/office/drawing/2014/main" id="{22F804A0-73D5-407A-ACFE-6CEFF5CECB6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60932725"/>
              </p:ext>
            </p:extLst>
          </p:nvPr>
        </p:nvGraphicFramePr>
        <p:xfrm>
          <a:off x="114310" y="717937"/>
          <a:ext cx="8915380" cy="475835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0" y="256105"/>
            <a:ext cx="8066203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Ejecución componente gestión de procesos</a:t>
            </a: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B1882038-361B-4F6C-BB76-3205F5B26501}"/>
              </a:ext>
            </a:extLst>
          </p:cNvPr>
          <p:cNvSpPr/>
          <p:nvPr/>
        </p:nvSpPr>
        <p:spPr>
          <a:xfrm>
            <a:off x="218364" y="5476297"/>
            <a:ext cx="3089150" cy="82867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4 Procesos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Igual o superior a 100%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D60B67C1-2EBF-468E-BB22-02ECF8E3A095}"/>
              </a:ext>
            </a:extLst>
          </p:cNvPr>
          <p:cNvSpPr/>
          <p:nvPr/>
        </p:nvSpPr>
        <p:spPr>
          <a:xfrm>
            <a:off x="4033101" y="5476296"/>
            <a:ext cx="2009775" cy="82867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6 Procesos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Entre 90-99%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8" name="Rectángulo: esquinas redondeadas 7">
            <a:extLst>
              <a:ext uri="{FF2B5EF4-FFF2-40B4-BE49-F238E27FC236}">
                <a16:creationId xmlns:a16="http://schemas.microsoft.com/office/drawing/2014/main" id="{D8F16BF6-0865-4F26-9646-95F736D60333}"/>
              </a:ext>
            </a:extLst>
          </p:cNvPr>
          <p:cNvSpPr/>
          <p:nvPr/>
        </p:nvSpPr>
        <p:spPr>
          <a:xfrm>
            <a:off x="6768463" y="5476296"/>
            <a:ext cx="2216715" cy="82867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7 Procesos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Menor al 89%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9" name="Rectángulo 8">
            <a:extLst>
              <a:ext uri="{FF2B5EF4-FFF2-40B4-BE49-F238E27FC236}">
                <a16:creationId xmlns:a16="http://schemas.microsoft.com/office/drawing/2014/main" id="{E95970F2-F5F3-42CD-AA5C-852FFA19FFD1}"/>
              </a:ext>
            </a:extLst>
          </p:cNvPr>
          <p:cNvSpPr/>
          <p:nvPr/>
        </p:nvSpPr>
        <p:spPr>
          <a:xfrm>
            <a:off x="0" y="6384148"/>
            <a:ext cx="8273143" cy="4769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ES" sz="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Nota: No se relaciona el proceso “Gestión de infraestructura física” toda vez que los indicadores tienen periodicidad anual; el proceso “Planeación Estratégica” se encuentra en la etapa de formulación de indicadores de gestión; y, para el “Proceso de Gestión del conocimiento” la formulación de los indicadores se realizó en septiembre y su primera medición se realizará verá reflejada en el cuarto trimestre de 2019. </a:t>
            </a:r>
            <a:r>
              <a:rPr lang="es-CO" sz="8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Corte de la información: 30 de septiembre de 2019</a:t>
            </a:r>
          </a:p>
        </p:txBody>
      </p:sp>
      <p:sp>
        <p:nvSpPr>
          <p:cNvPr id="11" name="Rectángulo: esquinas redondeadas 1">
            <a:extLst>
              <a:ext uri="{FF2B5EF4-FFF2-40B4-BE49-F238E27FC236}">
                <a16:creationId xmlns:a16="http://schemas.microsoft.com/office/drawing/2014/main" id="{80C123A6-D581-472D-BCF0-9EB71B13F81A}"/>
              </a:ext>
            </a:extLst>
          </p:cNvPr>
          <p:cNvSpPr/>
          <p:nvPr/>
        </p:nvSpPr>
        <p:spPr>
          <a:xfrm>
            <a:off x="7147227" y="4405723"/>
            <a:ext cx="1837951" cy="8707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latin typeface="Arial Rounded MT Bold" panose="020F0704030504030204" pitchFamily="34" charset="0"/>
              </a:rPr>
              <a:t>Avance institucional </a:t>
            </a:r>
          </a:p>
          <a:p>
            <a:pPr algn="ctr"/>
            <a:r>
              <a:rPr lang="es-CO" dirty="0">
                <a:latin typeface="Arial Rounded MT Bold" panose="020F0704030504030204" pitchFamily="34" charset="0"/>
              </a:rPr>
              <a:t>93,7%</a:t>
            </a:r>
          </a:p>
        </p:txBody>
      </p:sp>
    </p:spTree>
    <p:extLst>
      <p:ext uri="{BB962C8B-B14F-4D97-AF65-F5344CB8AC3E}">
        <p14:creationId xmlns:p14="http://schemas.microsoft.com/office/powerpoint/2010/main" val="374438240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64CD75FF-B892-402F-999A-44D233F035E4}"/>
              </a:ext>
            </a:extLst>
          </p:cNvPr>
          <p:cNvSpPr/>
          <p:nvPr/>
        </p:nvSpPr>
        <p:spPr>
          <a:xfrm>
            <a:off x="127917" y="3426024"/>
            <a:ext cx="891546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Establece las directrices para la</a:t>
            </a:r>
          </a:p>
          <a:p>
            <a:pPr algn="ctr"/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Integración de </a:t>
            </a:r>
            <a:r>
              <a:rPr lang="es-CO" sz="3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12 planes institucionales</a:t>
            </a:r>
          </a:p>
          <a:p>
            <a:pPr algn="ctr"/>
            <a:r>
              <a:rPr lang="es-CO" sz="32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y estratégicos </a:t>
            </a:r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al Plan de Acción</a:t>
            </a:r>
          </a:p>
          <a:p>
            <a:pPr algn="ctr"/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institucional en el marco del Modelo</a:t>
            </a:r>
          </a:p>
          <a:p>
            <a:pPr algn="ctr"/>
            <a:r>
              <a:rPr lang="es-CO" sz="3200" dirty="0">
                <a:solidFill>
                  <a:schemeClr val="tx1">
                    <a:lumMod val="65000"/>
                    <a:lumOff val="35000"/>
                  </a:schemeClr>
                </a:solidFill>
                <a:latin typeface="Arial Rounded MT Bold" panose="020F0704030504030204" pitchFamily="34" charset="0"/>
              </a:rPr>
              <a:t>Integrado de Planeación y Gestión –MIPG</a:t>
            </a:r>
          </a:p>
        </p:txBody>
      </p:sp>
      <p:sp>
        <p:nvSpPr>
          <p:cNvPr id="5" name="Título 1"/>
          <p:cNvSpPr>
            <a:spLocks noGrp="1"/>
          </p:cNvSpPr>
          <p:nvPr>
            <p:ph type="title"/>
          </p:nvPr>
        </p:nvSpPr>
        <p:spPr>
          <a:xfrm>
            <a:off x="1745797" y="765863"/>
            <a:ext cx="5915025" cy="2323767"/>
          </a:xfrm>
        </p:spPr>
        <p:txBody>
          <a:bodyPr>
            <a:noAutofit/>
          </a:bodyPr>
          <a:lstStyle/>
          <a:p>
            <a:pPr lvl="0" algn="ctr">
              <a:lnSpc>
                <a:spcPct val="100000"/>
              </a:lnSpc>
              <a:defRPr/>
            </a:pPr>
            <a:r>
              <a:rPr lang="es-CO" sz="600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Decreto 612 de 2018- MIPG</a:t>
            </a:r>
          </a:p>
        </p:txBody>
      </p:sp>
    </p:spTree>
    <p:extLst>
      <p:ext uri="{BB962C8B-B14F-4D97-AF65-F5344CB8AC3E}">
        <p14:creationId xmlns:p14="http://schemas.microsoft.com/office/powerpoint/2010/main" val="351370799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E0D3C890-1497-4B2E-9DD5-B9B844E0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2086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  <a:endParaRPr lang="es-CO" sz="2850" b="1" dirty="0">
              <a:solidFill>
                <a:srgbClr val="003E65"/>
              </a:solidFill>
              <a:latin typeface="Arial Rounded MT Bold" panose="020F0704030504030204" pitchFamily="34" charset="0"/>
              <a:ea typeface="ＭＳ Ｐゴシック" charset="-128"/>
            </a:endParaRPr>
          </a:p>
        </p:txBody>
      </p:sp>
      <p:sp>
        <p:nvSpPr>
          <p:cNvPr id="5" name="Rectángulo: esquinas redondeadas 4">
            <a:extLst>
              <a:ext uri="{FF2B5EF4-FFF2-40B4-BE49-F238E27FC236}">
                <a16:creationId xmlns:a16="http://schemas.microsoft.com/office/drawing/2014/main" id="{0881E73A-D6D7-4F0E-9C6E-9B17AA60A10C}"/>
              </a:ext>
            </a:extLst>
          </p:cNvPr>
          <p:cNvSpPr/>
          <p:nvPr/>
        </p:nvSpPr>
        <p:spPr>
          <a:xfrm>
            <a:off x="202377" y="5429476"/>
            <a:ext cx="2936608" cy="828674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 Planes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Igual o superior al 100%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6" name="Rectángulo: esquinas redondeadas 5">
            <a:extLst>
              <a:ext uri="{FF2B5EF4-FFF2-40B4-BE49-F238E27FC236}">
                <a16:creationId xmlns:a16="http://schemas.microsoft.com/office/drawing/2014/main" id="{5BDC6217-7F17-41AD-9498-8F71E68CC325}"/>
              </a:ext>
            </a:extLst>
          </p:cNvPr>
          <p:cNvSpPr/>
          <p:nvPr/>
        </p:nvSpPr>
        <p:spPr>
          <a:xfrm>
            <a:off x="4155292" y="5429475"/>
            <a:ext cx="2009775" cy="82867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 Plan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Entre 90-99%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7" name="Rectángulo: esquinas redondeadas 6">
            <a:extLst>
              <a:ext uri="{FF2B5EF4-FFF2-40B4-BE49-F238E27FC236}">
                <a16:creationId xmlns:a16="http://schemas.microsoft.com/office/drawing/2014/main" id="{ED741D45-6CB0-440A-BE3E-5F89A7F1D58E}"/>
              </a:ext>
            </a:extLst>
          </p:cNvPr>
          <p:cNvSpPr/>
          <p:nvPr/>
        </p:nvSpPr>
        <p:spPr>
          <a:xfrm>
            <a:off x="6962298" y="5429476"/>
            <a:ext cx="2009775" cy="82867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2 Planes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Menor a 100%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8" name="Rectángulo 7">
            <a:extLst>
              <a:ext uri="{FF2B5EF4-FFF2-40B4-BE49-F238E27FC236}">
                <a16:creationId xmlns:a16="http://schemas.microsoft.com/office/drawing/2014/main" id="{90AA5523-342F-45BB-BE5A-C3FA5C0BBAA9}"/>
              </a:ext>
            </a:extLst>
          </p:cNvPr>
          <p:cNvSpPr/>
          <p:nvPr/>
        </p:nvSpPr>
        <p:spPr>
          <a:xfrm>
            <a:off x="52251" y="6471512"/>
            <a:ext cx="9039497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ES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Nota: Además de los planes definidos en el Decreto 612 de 2017, la entidad formuló acciones relacionadas con MIPG y Participación ciudadana.</a:t>
            </a:r>
            <a:endParaRPr lang="es-CO" sz="900" dirty="0">
              <a:solidFill>
                <a:schemeClr val="bg1"/>
              </a:solidFill>
              <a:latin typeface="Arial Rounded MT Bold" panose="020F0704030504030204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s-CO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Corte de la información: 30 de septiembre de 2019</a:t>
            </a: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925CBB95-B31B-485B-9DB1-D601C6FC5A19}"/>
              </a:ext>
            </a:extLst>
          </p:cNvPr>
          <p:cNvSpPr/>
          <p:nvPr/>
        </p:nvSpPr>
        <p:spPr>
          <a:xfrm>
            <a:off x="52251" y="1228240"/>
            <a:ext cx="1673992" cy="891626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s-CO" dirty="0">
                <a:latin typeface="Arial Rounded MT Bold" panose="020F0704030504030204" pitchFamily="34" charset="0"/>
              </a:rPr>
              <a:t>Avance institucional 94,7%</a:t>
            </a:r>
          </a:p>
        </p:txBody>
      </p:sp>
      <p:graphicFrame>
        <p:nvGraphicFramePr>
          <p:cNvPr id="10" name="Gráfico 9">
            <a:extLst>
              <a:ext uri="{FF2B5EF4-FFF2-40B4-BE49-F238E27FC236}">
                <a16:creationId xmlns:a16="http://schemas.microsoft.com/office/drawing/2014/main" id="{37D6C7A9-2BF3-4FFF-AEB2-EA0121FA914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23950979"/>
              </p:ext>
            </p:extLst>
          </p:nvPr>
        </p:nvGraphicFramePr>
        <p:xfrm>
          <a:off x="341193" y="859810"/>
          <a:ext cx="8625385" cy="443552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0209175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FDF59129-D749-4F74-945D-B6BBA213C46C}"/>
              </a:ext>
            </a:extLst>
          </p:cNvPr>
          <p:cNvSpPr txBox="1"/>
          <p:nvPr/>
        </p:nvSpPr>
        <p:spPr>
          <a:xfrm>
            <a:off x="1357223" y="1399252"/>
            <a:ext cx="6923009" cy="919401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Elaborar y/o actualizar instrumentos archivísticos de los objetivos del plan establecido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75%</a:t>
            </a:r>
          </a:p>
          <a:p>
            <a:pPr marL="257175" indent="-257175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visitas de seguimiento, control y evaluación a las Tablas de Retención Documental de la entidad.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96%</a:t>
            </a:r>
            <a:endParaRPr lang="es-CO" sz="1200" b="1" dirty="0">
              <a:solidFill>
                <a:srgbClr val="003E6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0" name="CuadroTexto 9">
            <a:extLst>
              <a:ext uri="{FF2B5EF4-FFF2-40B4-BE49-F238E27FC236}">
                <a16:creationId xmlns:a16="http://schemas.microsoft.com/office/drawing/2014/main" id="{7E0D5A30-59F4-48C6-B3D6-7811C00BC31F}"/>
              </a:ext>
            </a:extLst>
          </p:cNvPr>
          <p:cNvSpPr txBox="1"/>
          <p:nvPr/>
        </p:nvSpPr>
        <p:spPr>
          <a:xfrm>
            <a:off x="278652" y="3113728"/>
            <a:ext cx="6984345" cy="510778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Publicar el Plan Anual de Adquisiciones 2020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reportes consolidados de modificaciones.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E0C5A4F-3B3E-421E-961D-899D14F141F8}"/>
              </a:ext>
            </a:extLst>
          </p:cNvPr>
          <p:cNvSpPr txBox="1"/>
          <p:nvPr/>
        </p:nvSpPr>
        <p:spPr>
          <a:xfrm>
            <a:off x="1387339" y="4253274"/>
            <a:ext cx="6862776" cy="919401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Proveer las vacantes temporales y definitivas de la Entidad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Proveer las vacantes temporales y definitivas de la Entidad declaradas desiertas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Definir los ejes temáticos para el 100% de la convocatoria pública del Nivel Técnico - Distrito III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B9AC388-323A-40DE-8F16-12D575A8FF91}"/>
              </a:ext>
            </a:extLst>
          </p:cNvPr>
          <p:cNvSpPr txBox="1"/>
          <p:nvPr/>
        </p:nvSpPr>
        <p:spPr>
          <a:xfrm>
            <a:off x="136984" y="2771059"/>
            <a:ext cx="3003258" cy="338554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Plan Anual de Adquisiciones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9C2E155-0ADD-4FB4-B00B-E370CDC23448}"/>
              </a:ext>
            </a:extLst>
          </p:cNvPr>
          <p:cNvSpPr txBox="1"/>
          <p:nvPr/>
        </p:nvSpPr>
        <p:spPr>
          <a:xfrm>
            <a:off x="1357223" y="3889919"/>
            <a:ext cx="2784285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dirty="0"/>
              <a:t>Plan Anual de Vacantes</a:t>
            </a:r>
          </a:p>
        </p:txBody>
      </p:sp>
      <p:grpSp>
        <p:nvGrpSpPr>
          <p:cNvPr id="2" name="Grupo 1">
            <a:extLst>
              <a:ext uri="{FF2B5EF4-FFF2-40B4-BE49-F238E27FC236}">
                <a16:creationId xmlns:a16="http://schemas.microsoft.com/office/drawing/2014/main" id="{928DB284-A23A-47CB-9B86-055342365CA6}"/>
              </a:ext>
            </a:extLst>
          </p:cNvPr>
          <p:cNvGrpSpPr/>
          <p:nvPr/>
        </p:nvGrpSpPr>
        <p:grpSpPr>
          <a:xfrm>
            <a:off x="278652" y="3902585"/>
            <a:ext cx="1184914" cy="1165860"/>
            <a:chOff x="663360" y="4994837"/>
            <a:chExt cx="1143000" cy="1165860"/>
          </a:xfrm>
        </p:grpSpPr>
        <p:sp>
          <p:nvSpPr>
            <p:cNvPr id="19" name="Círculo: vacío 18">
              <a:extLst>
                <a:ext uri="{FF2B5EF4-FFF2-40B4-BE49-F238E27FC236}">
                  <a16:creationId xmlns:a16="http://schemas.microsoft.com/office/drawing/2014/main" id="{13EC5743-ACB3-45D0-BF56-6943B09A5B3B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5" name="CuadroTexto 24">
              <a:extLst>
                <a:ext uri="{FF2B5EF4-FFF2-40B4-BE49-F238E27FC236}">
                  <a16:creationId xmlns:a16="http://schemas.microsoft.com/office/drawing/2014/main" id="{B9172384-1CD4-42E9-A40B-734B8B92D8CF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sp>
        <p:nvSpPr>
          <p:cNvPr id="26" name="Título 1">
            <a:extLst>
              <a:ext uri="{FF2B5EF4-FFF2-40B4-BE49-F238E27FC236}">
                <a16:creationId xmlns:a16="http://schemas.microsoft.com/office/drawing/2014/main" id="{ADBA5C6A-203A-489B-9D23-EC8A0AE6C49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-8102" y="265811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</a:p>
        </p:txBody>
      </p:sp>
      <p:sp>
        <p:nvSpPr>
          <p:cNvPr id="6" name="Rectángulo 5">
            <a:extLst>
              <a:ext uri="{FF2B5EF4-FFF2-40B4-BE49-F238E27FC236}">
                <a16:creationId xmlns:a16="http://schemas.microsoft.com/office/drawing/2014/main" id="{29335FA1-F05D-4ACF-BADF-B66BD7A2F59A}"/>
              </a:ext>
            </a:extLst>
          </p:cNvPr>
          <p:cNvSpPr/>
          <p:nvPr/>
        </p:nvSpPr>
        <p:spPr>
          <a:xfrm>
            <a:off x="1302629" y="1052321"/>
            <a:ext cx="5168594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defRPr sz="1400" b="0" i="0" u="none" strike="noStrike" kern="1200" spc="0" baseline="0">
                <a:solidFill>
                  <a:prstClr val="white">
                    <a:lumMod val="50000"/>
                  </a:prstClr>
                </a:solidFill>
                <a:latin typeface="+mn-lt"/>
                <a:ea typeface="+mn-ea"/>
                <a:cs typeface="+mn-cs"/>
              </a:defRPr>
            </a:pPr>
            <a:r>
              <a:rPr lang="es-CO" sz="1600" b="1" dirty="0">
                <a:solidFill>
                  <a:srgbClr val="0070C0"/>
                </a:solidFill>
                <a:latin typeface="Arial Rounded MT Bold" panose="020F0704030504030204" pitchFamily="34" charset="0"/>
              </a:rPr>
              <a:t>Plan Institucional de Archivos de la Entidad PINAR</a:t>
            </a:r>
          </a:p>
        </p:txBody>
      </p:sp>
      <p:grpSp>
        <p:nvGrpSpPr>
          <p:cNvPr id="27" name="Grupo 26">
            <a:extLst>
              <a:ext uri="{FF2B5EF4-FFF2-40B4-BE49-F238E27FC236}">
                <a16:creationId xmlns:a16="http://schemas.microsoft.com/office/drawing/2014/main" id="{B92A88C0-7E31-444A-B9C9-30FD5C225487}"/>
              </a:ext>
            </a:extLst>
          </p:cNvPr>
          <p:cNvGrpSpPr/>
          <p:nvPr/>
        </p:nvGrpSpPr>
        <p:grpSpPr>
          <a:xfrm>
            <a:off x="7141428" y="2644004"/>
            <a:ext cx="1143000" cy="1165860"/>
            <a:chOff x="663360" y="4994837"/>
            <a:chExt cx="1143000" cy="1165860"/>
          </a:xfrm>
        </p:grpSpPr>
        <p:sp>
          <p:nvSpPr>
            <p:cNvPr id="28" name="Círculo: vacío 27">
              <a:extLst>
                <a:ext uri="{FF2B5EF4-FFF2-40B4-BE49-F238E27FC236}">
                  <a16:creationId xmlns:a16="http://schemas.microsoft.com/office/drawing/2014/main" id="{D44BF0FB-FBAC-4D46-8ACC-9A2D4946A909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9" name="CuadroTexto 28">
              <a:extLst>
                <a:ext uri="{FF2B5EF4-FFF2-40B4-BE49-F238E27FC236}">
                  <a16:creationId xmlns:a16="http://schemas.microsoft.com/office/drawing/2014/main" id="{269E1961-1C3A-47B3-B93F-D611CD336BD3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grpSp>
        <p:nvGrpSpPr>
          <p:cNvPr id="30" name="Grupo 29">
            <a:extLst>
              <a:ext uri="{FF2B5EF4-FFF2-40B4-BE49-F238E27FC236}">
                <a16:creationId xmlns:a16="http://schemas.microsoft.com/office/drawing/2014/main" id="{7566080E-6536-4AFE-A8B1-F09763D6B339}"/>
              </a:ext>
            </a:extLst>
          </p:cNvPr>
          <p:cNvGrpSpPr/>
          <p:nvPr/>
        </p:nvGrpSpPr>
        <p:grpSpPr>
          <a:xfrm>
            <a:off x="278652" y="1293974"/>
            <a:ext cx="1143000" cy="1165860"/>
            <a:chOff x="663360" y="4994837"/>
            <a:chExt cx="1143000" cy="1165860"/>
          </a:xfrm>
        </p:grpSpPr>
        <p:sp>
          <p:nvSpPr>
            <p:cNvPr id="31" name="Círculo: vacío 30">
              <a:extLst>
                <a:ext uri="{FF2B5EF4-FFF2-40B4-BE49-F238E27FC236}">
                  <a16:creationId xmlns:a16="http://schemas.microsoft.com/office/drawing/2014/main" id="{2602C223-956A-4C50-A15E-743539E51D59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2DEACAAF-0BDA-4E78-8A5B-DFFD2829B9A7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86%</a:t>
              </a:r>
            </a:p>
          </p:txBody>
        </p:sp>
      </p:grpSp>
      <p:sp>
        <p:nvSpPr>
          <p:cNvPr id="33" name="CuadroTexto 32">
            <a:extLst>
              <a:ext uri="{FF2B5EF4-FFF2-40B4-BE49-F238E27FC236}">
                <a16:creationId xmlns:a16="http://schemas.microsoft.com/office/drawing/2014/main" id="{4C989339-6827-46A9-B98E-B601227608F7}"/>
              </a:ext>
            </a:extLst>
          </p:cNvPr>
          <p:cNvSpPr txBox="1"/>
          <p:nvPr/>
        </p:nvSpPr>
        <p:spPr>
          <a:xfrm>
            <a:off x="278652" y="5668070"/>
            <a:ext cx="6862777" cy="306467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57175" indent="-257175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Levantar las necesidades de las dependencias de la Entidad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4" name="CuadroTexto 33">
            <a:extLst>
              <a:ext uri="{FF2B5EF4-FFF2-40B4-BE49-F238E27FC236}">
                <a16:creationId xmlns:a16="http://schemas.microsoft.com/office/drawing/2014/main" id="{1941D214-A3DA-4225-AA8C-70835079F73D}"/>
              </a:ext>
            </a:extLst>
          </p:cNvPr>
          <p:cNvSpPr txBox="1"/>
          <p:nvPr/>
        </p:nvSpPr>
        <p:spPr>
          <a:xfrm>
            <a:off x="278652" y="5331979"/>
            <a:ext cx="5854781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dirty="0"/>
              <a:t>Plan Anual de Previsión de Recursos Humanos</a:t>
            </a:r>
          </a:p>
        </p:txBody>
      </p:sp>
      <p:grpSp>
        <p:nvGrpSpPr>
          <p:cNvPr id="35" name="Grupo 34">
            <a:extLst>
              <a:ext uri="{FF2B5EF4-FFF2-40B4-BE49-F238E27FC236}">
                <a16:creationId xmlns:a16="http://schemas.microsoft.com/office/drawing/2014/main" id="{4989D8D0-85AD-4F78-B296-996C5A0F2298}"/>
              </a:ext>
            </a:extLst>
          </p:cNvPr>
          <p:cNvGrpSpPr/>
          <p:nvPr/>
        </p:nvGrpSpPr>
        <p:grpSpPr>
          <a:xfrm>
            <a:off x="7107115" y="5085140"/>
            <a:ext cx="1143000" cy="1165860"/>
            <a:chOff x="663360" y="4994837"/>
            <a:chExt cx="1143000" cy="1165860"/>
          </a:xfrm>
        </p:grpSpPr>
        <p:sp>
          <p:nvSpPr>
            <p:cNvPr id="36" name="Círculo: vacío 35">
              <a:extLst>
                <a:ext uri="{FF2B5EF4-FFF2-40B4-BE49-F238E27FC236}">
                  <a16:creationId xmlns:a16="http://schemas.microsoft.com/office/drawing/2014/main" id="{A18D1531-F498-4A37-BFF7-F749E3BA6CEB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7" name="CuadroTexto 36">
              <a:extLst>
                <a:ext uri="{FF2B5EF4-FFF2-40B4-BE49-F238E27FC236}">
                  <a16:creationId xmlns:a16="http://schemas.microsoft.com/office/drawing/2014/main" id="{C432DCF7-0FE5-4E23-8A51-324A66641B26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056686619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CuadroTexto 9">
            <a:extLst>
              <a:ext uri="{FF2B5EF4-FFF2-40B4-BE49-F238E27FC236}">
                <a16:creationId xmlns:a16="http://schemas.microsoft.com/office/drawing/2014/main" id="{7E0D5A30-59F4-48C6-B3D6-7811C00BC31F}"/>
              </a:ext>
            </a:extLst>
          </p:cNvPr>
          <p:cNvSpPr txBox="1"/>
          <p:nvPr/>
        </p:nvSpPr>
        <p:spPr>
          <a:xfrm>
            <a:off x="152400" y="1363777"/>
            <a:ext cx="7847083" cy="306467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Planear, ejecutar y hacer seguimiento al plan estratégico</a:t>
            </a: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 </a:t>
            </a:r>
            <a:r>
              <a:rPr lang="es-CO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11" name="CuadroTexto 10">
            <a:extLst>
              <a:ext uri="{FF2B5EF4-FFF2-40B4-BE49-F238E27FC236}">
                <a16:creationId xmlns:a16="http://schemas.microsoft.com/office/drawing/2014/main" id="{DE0C5A4F-3B3E-421E-961D-899D14F141F8}"/>
              </a:ext>
            </a:extLst>
          </p:cNvPr>
          <p:cNvSpPr txBox="1"/>
          <p:nvPr/>
        </p:nvSpPr>
        <p:spPr>
          <a:xfrm>
            <a:off x="1221729" y="2454798"/>
            <a:ext cx="7873430" cy="919401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Planear, ejecutar y hacer seguimiento al PIC.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Planear, ejecutar y hacer seguimiento al plan anual de seguridad y salud en el trabajo.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109%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Alcanzar la implementación SGSST.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101%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Implementar las acciones de mejora producto de la auditoria interna.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21" name="CuadroTexto 20">
            <a:extLst>
              <a:ext uri="{FF2B5EF4-FFF2-40B4-BE49-F238E27FC236}">
                <a16:creationId xmlns:a16="http://schemas.microsoft.com/office/drawing/2014/main" id="{8B9AC388-323A-40DE-8F16-12D575A8FF91}"/>
              </a:ext>
            </a:extLst>
          </p:cNvPr>
          <p:cNvSpPr txBox="1"/>
          <p:nvPr/>
        </p:nvSpPr>
        <p:spPr>
          <a:xfrm>
            <a:off x="152400" y="1024408"/>
            <a:ext cx="415444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dirty="0"/>
              <a:t>Plan Estratégico de Talento Humano</a:t>
            </a:r>
          </a:p>
        </p:txBody>
      </p:sp>
      <p:sp>
        <p:nvSpPr>
          <p:cNvPr id="22" name="CuadroTexto 21">
            <a:extLst>
              <a:ext uri="{FF2B5EF4-FFF2-40B4-BE49-F238E27FC236}">
                <a16:creationId xmlns:a16="http://schemas.microsoft.com/office/drawing/2014/main" id="{A9C2E155-0ADD-4FB4-B00B-E370CDC23448}"/>
              </a:ext>
            </a:extLst>
          </p:cNvPr>
          <p:cNvSpPr txBox="1"/>
          <p:nvPr/>
        </p:nvSpPr>
        <p:spPr>
          <a:xfrm>
            <a:off x="1221729" y="2124212"/>
            <a:ext cx="6781949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sz="1400" dirty="0"/>
              <a:t>Plan Institucional de Capacitación y </a:t>
            </a:r>
            <a:r>
              <a:rPr lang="es-ES" sz="1400" dirty="0"/>
              <a:t>Plan de Seguridad y Salud en el Trabajo</a:t>
            </a:r>
            <a:endParaRPr lang="es-CO" sz="1400" dirty="0"/>
          </a:p>
        </p:txBody>
      </p:sp>
      <p:sp>
        <p:nvSpPr>
          <p:cNvPr id="26" name="Título 1">
            <a:extLst>
              <a:ext uri="{FF2B5EF4-FFF2-40B4-BE49-F238E27FC236}">
                <a16:creationId xmlns:a16="http://schemas.microsoft.com/office/drawing/2014/main" id="{E6DFC699-1E78-4C11-A40E-4EE5D7268D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57735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</a:p>
        </p:txBody>
      </p:sp>
      <p:grpSp>
        <p:nvGrpSpPr>
          <p:cNvPr id="30" name="Grupo 29">
            <a:extLst>
              <a:ext uri="{FF2B5EF4-FFF2-40B4-BE49-F238E27FC236}">
                <a16:creationId xmlns:a16="http://schemas.microsoft.com/office/drawing/2014/main" id="{8FE19BEA-0249-43DF-8FB5-27F57296AADC}"/>
              </a:ext>
            </a:extLst>
          </p:cNvPr>
          <p:cNvGrpSpPr/>
          <p:nvPr/>
        </p:nvGrpSpPr>
        <p:grpSpPr>
          <a:xfrm>
            <a:off x="156595" y="2385452"/>
            <a:ext cx="1143000" cy="1165860"/>
            <a:chOff x="663360" y="4994837"/>
            <a:chExt cx="1143000" cy="1165860"/>
          </a:xfrm>
        </p:grpSpPr>
        <p:sp>
          <p:nvSpPr>
            <p:cNvPr id="31" name="Círculo: vacío 30">
              <a:extLst>
                <a:ext uri="{FF2B5EF4-FFF2-40B4-BE49-F238E27FC236}">
                  <a16:creationId xmlns:a16="http://schemas.microsoft.com/office/drawing/2014/main" id="{128AEC8F-0699-4711-B4A6-1B89D13D992E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2" name="CuadroTexto 31">
              <a:extLst>
                <a:ext uri="{FF2B5EF4-FFF2-40B4-BE49-F238E27FC236}">
                  <a16:creationId xmlns:a16="http://schemas.microsoft.com/office/drawing/2014/main" id="{45380046-2E8C-4D7E-92A8-594F42949076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103%</a:t>
              </a:r>
            </a:p>
          </p:txBody>
        </p:sp>
      </p:grpSp>
      <p:grpSp>
        <p:nvGrpSpPr>
          <p:cNvPr id="33" name="Grupo 32">
            <a:extLst>
              <a:ext uri="{FF2B5EF4-FFF2-40B4-BE49-F238E27FC236}">
                <a16:creationId xmlns:a16="http://schemas.microsoft.com/office/drawing/2014/main" id="{E65BB5BF-C758-4616-BA44-B230B5DB158D}"/>
              </a:ext>
            </a:extLst>
          </p:cNvPr>
          <p:cNvGrpSpPr/>
          <p:nvPr/>
        </p:nvGrpSpPr>
        <p:grpSpPr>
          <a:xfrm>
            <a:off x="7947964" y="902216"/>
            <a:ext cx="1143000" cy="1165860"/>
            <a:chOff x="663360" y="4994837"/>
            <a:chExt cx="1143000" cy="1165860"/>
          </a:xfrm>
        </p:grpSpPr>
        <p:sp>
          <p:nvSpPr>
            <p:cNvPr id="34" name="Círculo: vacío 33">
              <a:extLst>
                <a:ext uri="{FF2B5EF4-FFF2-40B4-BE49-F238E27FC236}">
                  <a16:creationId xmlns:a16="http://schemas.microsoft.com/office/drawing/2014/main" id="{35017BFD-61FB-4AC6-A510-43508DAECBEC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35" name="CuadroTexto 34">
              <a:extLst>
                <a:ext uri="{FF2B5EF4-FFF2-40B4-BE49-F238E27FC236}">
                  <a16:creationId xmlns:a16="http://schemas.microsoft.com/office/drawing/2014/main" id="{DB2E293D-5973-4901-9799-D67FAB1A050F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sp>
        <p:nvSpPr>
          <p:cNvPr id="36" name="CuadroTexto 35">
            <a:extLst>
              <a:ext uri="{FF2B5EF4-FFF2-40B4-BE49-F238E27FC236}">
                <a16:creationId xmlns:a16="http://schemas.microsoft.com/office/drawing/2014/main" id="{79A3F6CB-5D16-4079-9451-7E6A02DA27F0}"/>
              </a:ext>
            </a:extLst>
          </p:cNvPr>
          <p:cNvSpPr txBox="1"/>
          <p:nvPr/>
        </p:nvSpPr>
        <p:spPr>
          <a:xfrm>
            <a:off x="152400" y="4156384"/>
            <a:ext cx="7873430" cy="2145268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Elaborar el documento de análisis de usuarios y necesidades para los trámites y OPA actuales.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87%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audiencia de rendición de cuentas de la Entidad del 2018.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87%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Emitir reportes trimestrales de seguimiento sobre la implementación de la iniciativa "Integración en acción”.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80%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Recibir la aprobación de los indicadores del Observatorio ciudadano.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reportes ejecutivos o presentaciones frente a la Ley 1712 de 2014.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 informes de avance de la implementación de la estrategia comunicativa del Servicio Integral de Atención a la ciudadanía.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seguimiento a las acciones de mitigación de riesgos de corrupción.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 100%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4673446C-F636-4787-893A-151200A62EF5}"/>
              </a:ext>
            </a:extLst>
          </p:cNvPr>
          <p:cNvSpPr txBox="1"/>
          <p:nvPr/>
        </p:nvSpPr>
        <p:spPr>
          <a:xfrm>
            <a:off x="152400" y="3817830"/>
            <a:ext cx="539157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 algn="ctr"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pPr algn="l"/>
            <a:r>
              <a:rPr lang="es-CO" dirty="0"/>
              <a:t>Plan anticorrupción y atención al Ciudadano</a:t>
            </a:r>
          </a:p>
        </p:txBody>
      </p:sp>
      <p:grpSp>
        <p:nvGrpSpPr>
          <p:cNvPr id="38" name="Grupo 37">
            <a:extLst>
              <a:ext uri="{FF2B5EF4-FFF2-40B4-BE49-F238E27FC236}">
                <a16:creationId xmlns:a16="http://schemas.microsoft.com/office/drawing/2014/main" id="{C3472BD0-912A-490E-BFF9-37458D49D322}"/>
              </a:ext>
            </a:extLst>
          </p:cNvPr>
          <p:cNvGrpSpPr/>
          <p:nvPr/>
        </p:nvGrpSpPr>
        <p:grpSpPr>
          <a:xfrm>
            <a:off x="7952159" y="4630048"/>
            <a:ext cx="1143000" cy="1165860"/>
            <a:chOff x="663360" y="4994837"/>
            <a:chExt cx="1143000" cy="1165860"/>
          </a:xfrm>
        </p:grpSpPr>
        <p:sp>
          <p:nvSpPr>
            <p:cNvPr id="39" name="Círculo: vacío 38">
              <a:extLst>
                <a:ext uri="{FF2B5EF4-FFF2-40B4-BE49-F238E27FC236}">
                  <a16:creationId xmlns:a16="http://schemas.microsoft.com/office/drawing/2014/main" id="{15C80BB4-8848-4E50-9C1F-8A0C73EE73D9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0" name="CuadroTexto 39">
              <a:extLst>
                <a:ext uri="{FF2B5EF4-FFF2-40B4-BE49-F238E27FC236}">
                  <a16:creationId xmlns:a16="http://schemas.microsoft.com/office/drawing/2014/main" id="{707AFB3E-4B59-4EB2-B37C-18586F1652FD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93%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3205784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E0D3C890-1497-4B2E-9DD5-B9B844E0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2086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</a:p>
        </p:txBody>
      </p:sp>
      <p:sp>
        <p:nvSpPr>
          <p:cNvPr id="36" name="CuadroTexto 35">
            <a:extLst>
              <a:ext uri="{FF2B5EF4-FFF2-40B4-BE49-F238E27FC236}">
                <a16:creationId xmlns:a16="http://schemas.microsoft.com/office/drawing/2014/main" id="{D78F17E5-9D2A-48FC-8BFD-C4B6BE5FD66C}"/>
              </a:ext>
            </a:extLst>
          </p:cNvPr>
          <p:cNvSpPr txBox="1"/>
          <p:nvPr/>
        </p:nvSpPr>
        <p:spPr>
          <a:xfrm>
            <a:off x="600714" y="1442814"/>
            <a:ext cx="7063854" cy="715089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el Plan de tratamiento de riesgos de Seguridad y privacidad de la Información 2019.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informes de seguimiento.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FFE4E8A-9C90-4F7D-99DB-267D63A7ACDB}"/>
              </a:ext>
            </a:extLst>
          </p:cNvPr>
          <p:cNvSpPr txBox="1"/>
          <p:nvPr/>
        </p:nvSpPr>
        <p:spPr>
          <a:xfrm>
            <a:off x="1755950" y="2790835"/>
            <a:ext cx="7063854" cy="510778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el Plan de Seguridad y privacidad de la Información 2019 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informes de seguimiento.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8" name="CuadroTexto 37">
            <a:extLst>
              <a:ext uri="{FF2B5EF4-FFF2-40B4-BE49-F238E27FC236}">
                <a16:creationId xmlns:a16="http://schemas.microsoft.com/office/drawing/2014/main" id="{65BF6FAF-F8EC-4456-AB58-B87FC8BCAFEC}"/>
              </a:ext>
            </a:extLst>
          </p:cNvPr>
          <p:cNvSpPr txBox="1"/>
          <p:nvPr/>
        </p:nvSpPr>
        <p:spPr>
          <a:xfrm>
            <a:off x="600713" y="907620"/>
            <a:ext cx="7314639" cy="584775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Plan de tratamiento de riesgos de seguridad y privacidad de la información</a:t>
            </a: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549DCB5-1073-4887-8ACB-0BEF919A28F2}"/>
              </a:ext>
            </a:extLst>
          </p:cNvPr>
          <p:cNvSpPr txBox="1"/>
          <p:nvPr/>
        </p:nvSpPr>
        <p:spPr>
          <a:xfrm>
            <a:off x="1849801" y="2439679"/>
            <a:ext cx="6539962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Plan de Seguridad y privacidad de la Información</a:t>
            </a:r>
          </a:p>
        </p:txBody>
      </p:sp>
      <p:grpSp>
        <p:nvGrpSpPr>
          <p:cNvPr id="40" name="Grupo 39">
            <a:extLst>
              <a:ext uri="{FF2B5EF4-FFF2-40B4-BE49-F238E27FC236}">
                <a16:creationId xmlns:a16="http://schemas.microsoft.com/office/drawing/2014/main" id="{2C67F504-D741-4638-A036-66AA94A3D0A9}"/>
              </a:ext>
            </a:extLst>
          </p:cNvPr>
          <p:cNvGrpSpPr/>
          <p:nvPr/>
        </p:nvGrpSpPr>
        <p:grpSpPr>
          <a:xfrm>
            <a:off x="7610138" y="1178521"/>
            <a:ext cx="1143000" cy="1165860"/>
            <a:chOff x="663360" y="4994837"/>
            <a:chExt cx="1143000" cy="1165860"/>
          </a:xfrm>
        </p:grpSpPr>
        <p:sp>
          <p:nvSpPr>
            <p:cNvPr id="41" name="Círculo: vacío 40">
              <a:extLst>
                <a:ext uri="{FF2B5EF4-FFF2-40B4-BE49-F238E27FC236}">
                  <a16:creationId xmlns:a16="http://schemas.microsoft.com/office/drawing/2014/main" id="{70B0AAF6-8DCC-4919-B7F5-F72AB126910B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2" name="CuadroTexto 41">
              <a:extLst>
                <a:ext uri="{FF2B5EF4-FFF2-40B4-BE49-F238E27FC236}">
                  <a16:creationId xmlns:a16="http://schemas.microsoft.com/office/drawing/2014/main" id="{56B089B3-F795-41A9-B878-46EF670ACAD2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grpSp>
        <p:nvGrpSpPr>
          <p:cNvPr id="43" name="Grupo 42">
            <a:extLst>
              <a:ext uri="{FF2B5EF4-FFF2-40B4-BE49-F238E27FC236}">
                <a16:creationId xmlns:a16="http://schemas.microsoft.com/office/drawing/2014/main" id="{A6130826-335D-4DB3-B706-75F0074FD107}"/>
              </a:ext>
            </a:extLst>
          </p:cNvPr>
          <p:cNvGrpSpPr/>
          <p:nvPr/>
        </p:nvGrpSpPr>
        <p:grpSpPr>
          <a:xfrm>
            <a:off x="648380" y="2487183"/>
            <a:ext cx="1143000" cy="1165860"/>
            <a:chOff x="663360" y="4994837"/>
            <a:chExt cx="1143000" cy="1165860"/>
          </a:xfrm>
        </p:grpSpPr>
        <p:sp>
          <p:nvSpPr>
            <p:cNvPr id="44" name="Círculo: vacío 43">
              <a:extLst>
                <a:ext uri="{FF2B5EF4-FFF2-40B4-BE49-F238E27FC236}">
                  <a16:creationId xmlns:a16="http://schemas.microsoft.com/office/drawing/2014/main" id="{7C3F988A-83C7-426C-A5B6-E81FA14AE081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BB8012B4-0B24-4B54-B332-5C9292EDDEA2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932E074-2251-4911-8AC9-D7D2E2382FF8}"/>
              </a:ext>
            </a:extLst>
          </p:cNvPr>
          <p:cNvSpPr txBox="1"/>
          <p:nvPr/>
        </p:nvSpPr>
        <p:spPr>
          <a:xfrm>
            <a:off x="704880" y="4268874"/>
            <a:ext cx="7016150" cy="510778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Garantizar que los servidores de planta participen en el Plan de Incentivos de la Entidad.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14" name="CuadroTexto 13">
            <a:extLst>
              <a:ext uri="{FF2B5EF4-FFF2-40B4-BE49-F238E27FC236}">
                <a16:creationId xmlns:a16="http://schemas.microsoft.com/office/drawing/2014/main" id="{31535A9E-15EB-4927-B617-1F2AF78D89C6}"/>
              </a:ext>
            </a:extLst>
          </p:cNvPr>
          <p:cNvSpPr txBox="1"/>
          <p:nvPr/>
        </p:nvSpPr>
        <p:spPr>
          <a:xfrm>
            <a:off x="1755950" y="5588092"/>
            <a:ext cx="7063854" cy="510778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Actualizar el documento de PETIC 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informes de seguimiento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  <a:endParaRPr lang="es-CO" sz="1200" b="1" dirty="0">
              <a:solidFill>
                <a:srgbClr val="003E6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FB47A61-6382-4A36-8EEF-C4069C9191DE}"/>
              </a:ext>
            </a:extLst>
          </p:cNvPr>
          <p:cNvSpPr txBox="1"/>
          <p:nvPr/>
        </p:nvSpPr>
        <p:spPr>
          <a:xfrm>
            <a:off x="600713" y="3733680"/>
            <a:ext cx="731463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Plan de Incentivos Institucionales</a:t>
            </a:r>
          </a:p>
        </p:txBody>
      </p:sp>
      <p:sp>
        <p:nvSpPr>
          <p:cNvPr id="16" name="CuadroTexto 15">
            <a:extLst>
              <a:ext uri="{FF2B5EF4-FFF2-40B4-BE49-F238E27FC236}">
                <a16:creationId xmlns:a16="http://schemas.microsoft.com/office/drawing/2014/main" id="{1480CBED-049F-4E22-9F8C-FD321831708A}"/>
              </a:ext>
            </a:extLst>
          </p:cNvPr>
          <p:cNvSpPr txBox="1"/>
          <p:nvPr/>
        </p:nvSpPr>
        <p:spPr>
          <a:xfrm>
            <a:off x="1791380" y="5269023"/>
            <a:ext cx="6992993" cy="30777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ES" sz="1400" dirty="0"/>
              <a:t>Plan Estratégico de Tecnologías de la Información y las Comunicaciones - PETI</a:t>
            </a:r>
            <a:endParaRPr lang="es-CO" sz="1400" dirty="0"/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167668F-251C-49C4-8789-2CE77E07429B}"/>
              </a:ext>
            </a:extLst>
          </p:cNvPr>
          <p:cNvGrpSpPr/>
          <p:nvPr/>
        </p:nvGrpSpPr>
        <p:grpSpPr>
          <a:xfrm>
            <a:off x="7676804" y="3941333"/>
            <a:ext cx="1143000" cy="1165860"/>
            <a:chOff x="663360" y="4994837"/>
            <a:chExt cx="1143000" cy="1165860"/>
          </a:xfrm>
        </p:grpSpPr>
        <p:sp>
          <p:nvSpPr>
            <p:cNvPr id="18" name="Círculo: vacío 17">
              <a:extLst>
                <a:ext uri="{FF2B5EF4-FFF2-40B4-BE49-F238E27FC236}">
                  <a16:creationId xmlns:a16="http://schemas.microsoft.com/office/drawing/2014/main" id="{403CCCC5-5BC6-4132-8774-0A555B5A4953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CD22CF29-5897-4CF4-A6B3-E09161477553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  <p:grpSp>
        <p:nvGrpSpPr>
          <p:cNvPr id="20" name="Grupo 19">
            <a:extLst>
              <a:ext uri="{FF2B5EF4-FFF2-40B4-BE49-F238E27FC236}">
                <a16:creationId xmlns:a16="http://schemas.microsoft.com/office/drawing/2014/main" id="{0A91AD8D-E759-4F0F-B490-ED71C526DA8D}"/>
              </a:ext>
            </a:extLst>
          </p:cNvPr>
          <p:cNvGrpSpPr/>
          <p:nvPr/>
        </p:nvGrpSpPr>
        <p:grpSpPr>
          <a:xfrm>
            <a:off x="704880" y="5203220"/>
            <a:ext cx="1143000" cy="1165860"/>
            <a:chOff x="663360" y="4994837"/>
            <a:chExt cx="1143000" cy="1165860"/>
          </a:xfrm>
        </p:grpSpPr>
        <p:sp>
          <p:nvSpPr>
            <p:cNvPr id="21" name="Círculo: vacío 20">
              <a:extLst>
                <a:ext uri="{FF2B5EF4-FFF2-40B4-BE49-F238E27FC236}">
                  <a16:creationId xmlns:a16="http://schemas.microsoft.com/office/drawing/2014/main" id="{E4F2DD26-E4DC-4950-8804-E149FA7F74C2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22" name="CuadroTexto 21">
              <a:extLst>
                <a:ext uri="{FF2B5EF4-FFF2-40B4-BE49-F238E27FC236}">
                  <a16:creationId xmlns:a16="http://schemas.microsoft.com/office/drawing/2014/main" id="{42A36386-16F9-4C2D-8F7B-8D74BEF3646E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107316320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E0D3C890-1497-4B2E-9DD5-B9B844E0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0" y="282086"/>
            <a:ext cx="7721030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Gestión -Decreto 612 de 2018- MIPG</a:t>
            </a:r>
          </a:p>
        </p:txBody>
      </p:sp>
      <p:sp>
        <p:nvSpPr>
          <p:cNvPr id="37" name="CuadroTexto 36">
            <a:extLst>
              <a:ext uri="{FF2B5EF4-FFF2-40B4-BE49-F238E27FC236}">
                <a16:creationId xmlns:a16="http://schemas.microsoft.com/office/drawing/2014/main" id="{3FFE4E8A-9C90-4F7D-99DB-267D63A7ACDB}"/>
              </a:ext>
            </a:extLst>
          </p:cNvPr>
          <p:cNvSpPr txBox="1"/>
          <p:nvPr/>
        </p:nvSpPr>
        <p:spPr>
          <a:xfrm>
            <a:off x="1620148" y="1449013"/>
            <a:ext cx="7063854" cy="715089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Formular una (1) estrategia de participación ciudadana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dos (2) seguimientos a la implementación de la estrategia de participación ciudadana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0%</a:t>
            </a:r>
            <a:endParaRPr lang="es-CO" sz="1200" b="1" dirty="0">
              <a:solidFill>
                <a:srgbClr val="003E65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9" name="CuadroTexto 38">
            <a:extLst>
              <a:ext uri="{FF2B5EF4-FFF2-40B4-BE49-F238E27FC236}">
                <a16:creationId xmlns:a16="http://schemas.microsoft.com/office/drawing/2014/main" id="{2549DCB5-1073-4887-8ACB-0BEF919A28F2}"/>
              </a:ext>
            </a:extLst>
          </p:cNvPr>
          <p:cNvSpPr txBox="1"/>
          <p:nvPr/>
        </p:nvSpPr>
        <p:spPr>
          <a:xfrm>
            <a:off x="1713999" y="1097857"/>
            <a:ext cx="6539962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Tema: Participación Ciudadana</a:t>
            </a:r>
          </a:p>
        </p:txBody>
      </p:sp>
      <p:grpSp>
        <p:nvGrpSpPr>
          <p:cNvPr id="43" name="Grupo 42">
            <a:extLst>
              <a:ext uri="{FF2B5EF4-FFF2-40B4-BE49-F238E27FC236}">
                <a16:creationId xmlns:a16="http://schemas.microsoft.com/office/drawing/2014/main" id="{A6130826-335D-4DB3-B706-75F0074FD107}"/>
              </a:ext>
            </a:extLst>
          </p:cNvPr>
          <p:cNvGrpSpPr/>
          <p:nvPr/>
        </p:nvGrpSpPr>
        <p:grpSpPr>
          <a:xfrm>
            <a:off x="560113" y="1019316"/>
            <a:ext cx="1143000" cy="1165860"/>
            <a:chOff x="663360" y="4994837"/>
            <a:chExt cx="1143000" cy="1165860"/>
          </a:xfrm>
        </p:grpSpPr>
        <p:sp>
          <p:nvSpPr>
            <p:cNvPr id="44" name="Círculo: vacío 43">
              <a:extLst>
                <a:ext uri="{FF2B5EF4-FFF2-40B4-BE49-F238E27FC236}">
                  <a16:creationId xmlns:a16="http://schemas.microsoft.com/office/drawing/2014/main" id="{7C3F988A-83C7-426C-A5B6-E81FA14AE081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45" name="CuadroTexto 44">
              <a:extLst>
                <a:ext uri="{FF2B5EF4-FFF2-40B4-BE49-F238E27FC236}">
                  <a16:creationId xmlns:a16="http://schemas.microsoft.com/office/drawing/2014/main" id="{BB8012B4-0B24-4B54-B332-5C9292EDDEA2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50%</a:t>
              </a:r>
            </a:p>
          </p:txBody>
        </p:sp>
      </p:grpSp>
      <p:sp>
        <p:nvSpPr>
          <p:cNvPr id="13" name="CuadroTexto 12">
            <a:extLst>
              <a:ext uri="{FF2B5EF4-FFF2-40B4-BE49-F238E27FC236}">
                <a16:creationId xmlns:a16="http://schemas.microsoft.com/office/drawing/2014/main" id="{5932E074-2251-4911-8AC9-D7D2E2382FF8}"/>
              </a:ext>
            </a:extLst>
          </p:cNvPr>
          <p:cNvSpPr txBox="1"/>
          <p:nvPr/>
        </p:nvSpPr>
        <p:spPr>
          <a:xfrm>
            <a:off x="569078" y="3296319"/>
            <a:ext cx="7016150" cy="919401"/>
          </a:xfrm>
          <a:prstGeom prst="round2DiagRect">
            <a:avLst/>
          </a:prstGeom>
          <a:ln>
            <a:prstDash val="sysDash"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Formular un (1) plan que incluya actividades para la  de las políticas de gestión y desempeño del Modelo Integrado de Planeación y Gestión - MIPG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s-CO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Realizar dos (2) seguimientos a la adecuación  del Modelo Integrado de Planeación y Gestión - MIPG en la Secretaría Distrital de Integración Social</a:t>
            </a:r>
            <a:r>
              <a:rPr lang="es-ES" sz="12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. </a:t>
            </a:r>
            <a:r>
              <a:rPr lang="es-ES" sz="1200" b="1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15" name="CuadroTexto 14">
            <a:extLst>
              <a:ext uri="{FF2B5EF4-FFF2-40B4-BE49-F238E27FC236}">
                <a16:creationId xmlns:a16="http://schemas.microsoft.com/office/drawing/2014/main" id="{7FB47A61-6382-4A36-8EEF-C4069C9191DE}"/>
              </a:ext>
            </a:extLst>
          </p:cNvPr>
          <p:cNvSpPr txBox="1"/>
          <p:nvPr/>
        </p:nvSpPr>
        <p:spPr>
          <a:xfrm>
            <a:off x="464911" y="2761125"/>
            <a:ext cx="7314639" cy="338554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en-US"/>
            </a:defPPr>
            <a:lvl1pPr>
              <a:defRPr sz="1600" b="1" i="0" u="none" strike="noStrike" spc="0" baseline="0">
                <a:solidFill>
                  <a:srgbClr val="0070C0"/>
                </a:solidFill>
                <a:latin typeface="Arial Rounded MT Bold" panose="020F0704030504030204" pitchFamily="34" charset="0"/>
              </a:defRPr>
            </a:lvl1pPr>
          </a:lstStyle>
          <a:p>
            <a:r>
              <a:rPr lang="es-CO" dirty="0"/>
              <a:t>Modelo Integrado de Planeación y Gestión - MIPG</a:t>
            </a:r>
          </a:p>
        </p:txBody>
      </p:sp>
      <p:grpSp>
        <p:nvGrpSpPr>
          <p:cNvPr id="17" name="Grupo 16">
            <a:extLst>
              <a:ext uri="{FF2B5EF4-FFF2-40B4-BE49-F238E27FC236}">
                <a16:creationId xmlns:a16="http://schemas.microsoft.com/office/drawing/2014/main" id="{1167668F-251C-49C4-8789-2CE77E07429B}"/>
              </a:ext>
            </a:extLst>
          </p:cNvPr>
          <p:cNvGrpSpPr/>
          <p:nvPr/>
        </p:nvGrpSpPr>
        <p:grpSpPr>
          <a:xfrm>
            <a:off x="7474336" y="3126774"/>
            <a:ext cx="1143000" cy="1165860"/>
            <a:chOff x="663360" y="4994837"/>
            <a:chExt cx="1143000" cy="1165860"/>
          </a:xfrm>
        </p:grpSpPr>
        <p:sp>
          <p:nvSpPr>
            <p:cNvPr id="18" name="Círculo: vacío 17">
              <a:extLst>
                <a:ext uri="{FF2B5EF4-FFF2-40B4-BE49-F238E27FC236}">
                  <a16:creationId xmlns:a16="http://schemas.microsoft.com/office/drawing/2014/main" id="{403CCCC5-5BC6-4132-8774-0A555B5A4953}"/>
                </a:ext>
              </a:extLst>
            </p:cNvPr>
            <p:cNvSpPr/>
            <p:nvPr/>
          </p:nvSpPr>
          <p:spPr>
            <a:xfrm>
              <a:off x="663360" y="4994837"/>
              <a:ext cx="1143000" cy="1165860"/>
            </a:xfrm>
            <a:prstGeom prst="donut">
              <a:avLst>
                <a:gd name="adj" fmla="val 11207"/>
              </a:avLst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s-CO" sz="1350" dirty="0">
                <a:solidFill>
                  <a:schemeClr val="tx1"/>
                </a:solidFill>
                <a:latin typeface="Arial Rounded MT Bold" panose="020F0704030504030204" pitchFamily="34" charset="0"/>
              </a:endParaRPr>
            </a:p>
          </p:txBody>
        </p:sp>
        <p:sp>
          <p:nvSpPr>
            <p:cNvPr id="19" name="CuadroTexto 18">
              <a:extLst>
                <a:ext uri="{FF2B5EF4-FFF2-40B4-BE49-F238E27FC236}">
                  <a16:creationId xmlns:a16="http://schemas.microsoft.com/office/drawing/2014/main" id="{CD22CF29-5897-4CF4-A6B3-E09161477553}"/>
                </a:ext>
              </a:extLst>
            </p:cNvPr>
            <p:cNvSpPr txBox="1"/>
            <p:nvPr/>
          </p:nvSpPr>
          <p:spPr>
            <a:xfrm>
              <a:off x="663360" y="5381559"/>
              <a:ext cx="1138805" cy="39241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CO" sz="1950" b="1" dirty="0">
                  <a:solidFill>
                    <a:schemeClr val="accent4">
                      <a:lumMod val="75000"/>
                    </a:schemeClr>
                  </a:solidFill>
                  <a:latin typeface="Arial Rounded MT Bold" panose="020F0704030504030204" pitchFamily="34" charset="0"/>
                </a:rPr>
                <a:t>100%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610370324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ángulo 3">
            <a:extLst>
              <a:ext uri="{FF2B5EF4-FFF2-40B4-BE49-F238E27FC236}">
                <a16:creationId xmlns:a16="http://schemas.microsoft.com/office/drawing/2014/main" id="{123F320F-ED78-4091-A39F-FC531C2E2A4D}"/>
              </a:ext>
            </a:extLst>
          </p:cNvPr>
          <p:cNvSpPr/>
          <p:nvPr/>
        </p:nvSpPr>
        <p:spPr>
          <a:xfrm>
            <a:off x="0" y="3463082"/>
            <a:ext cx="9143999" cy="23974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CO" sz="28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La identificación de riesgos por parte de los </a:t>
            </a:r>
            <a:r>
              <a:rPr lang="es-CO" sz="28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20 procesos institucionales</a:t>
            </a:r>
            <a:r>
              <a:rPr lang="es-CO" sz="28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 permite definir actividades de control que mitiguen su materialización con el fin de contribuir al cumplimiento de la misión y objetivos estratégicos de la entidad. 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B44CCE4E-756C-4273-998B-D3B7CB3BF6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57890"/>
            <a:ext cx="8632824" cy="400110"/>
          </a:xfrm>
          <a:prstGeom prst="rect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defPPr>
              <a:defRPr lang="es-ES"/>
            </a:defPPr>
            <a:lvl1pPr algn="r" defTabSz="9144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pPr algn="l"/>
            <a:r>
              <a:rPr lang="es-CO" sz="1000" b="0" dirty="0">
                <a:solidFill>
                  <a:schemeClr val="bg1"/>
                </a:solidFill>
              </a:rPr>
              <a:t>Normatividad asociada: Modelo Integrado de Planeación y Gestión (Decreto 1499/2017) y Guía para la administración del riesgo y el diseño de controles en entidades públicas </a:t>
            </a:r>
            <a:r>
              <a:rPr lang="es-CO" sz="900" b="0" dirty="0">
                <a:solidFill>
                  <a:schemeClr val="bg1"/>
                </a:solidFill>
              </a:rPr>
              <a:t>(DAFP-octubre 2018)</a:t>
            </a:r>
            <a:endParaRPr lang="es-CO" sz="1000" b="0" dirty="0">
              <a:solidFill>
                <a:schemeClr val="bg1"/>
              </a:solidFill>
            </a:endParaRPr>
          </a:p>
        </p:txBody>
      </p:sp>
      <p:sp>
        <p:nvSpPr>
          <p:cNvPr id="6" name="Título 1"/>
          <p:cNvSpPr txBox="1">
            <a:spLocks/>
          </p:cNvSpPr>
          <p:nvPr/>
        </p:nvSpPr>
        <p:spPr>
          <a:xfrm>
            <a:off x="1119117" y="929297"/>
            <a:ext cx="6755642" cy="2323767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lnSpc>
                <a:spcPct val="100000"/>
              </a:lnSpc>
              <a:defRPr/>
            </a:pPr>
            <a:r>
              <a:rPr lang="es-CO" sz="540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Mapas de riesgo por proceso</a:t>
            </a:r>
          </a:p>
        </p:txBody>
      </p:sp>
    </p:spTree>
    <p:extLst>
      <p:ext uri="{BB962C8B-B14F-4D97-AF65-F5344CB8AC3E}">
        <p14:creationId xmlns:p14="http://schemas.microsoft.com/office/powerpoint/2010/main" val="336039853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Título 1">
            <a:extLst>
              <a:ext uri="{FF2B5EF4-FFF2-40B4-BE49-F238E27FC236}">
                <a16:creationId xmlns:a16="http://schemas.microsoft.com/office/drawing/2014/main" id="{E0D3C890-1497-4B2E-9DD5-B9B844E0B06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07577" y="201403"/>
            <a:ext cx="8925728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3200" b="1" dirty="0">
                <a:solidFill>
                  <a:srgbClr val="003E65"/>
                </a:solidFill>
                <a:latin typeface="Arial Rounded MT Bold" panose="020F0704030504030204" pitchFamily="34" charset="0"/>
                <a:ea typeface="ＭＳ Ｐゴシック" charset="-128"/>
              </a:rPr>
              <a:t>Avance construcción mapas de riesgo</a:t>
            </a:r>
            <a:endParaRPr lang="es-CO" sz="2850" b="1" dirty="0">
              <a:solidFill>
                <a:srgbClr val="003E65"/>
              </a:solidFill>
              <a:highlight>
                <a:srgbClr val="FFFF00"/>
              </a:highlight>
              <a:latin typeface="Arial Rounded MT Bold" panose="020F0704030504030204" pitchFamily="34" charset="0"/>
              <a:ea typeface="ＭＳ Ｐゴシック" charset="-128"/>
            </a:endParaRPr>
          </a:p>
        </p:txBody>
      </p:sp>
      <p:sp>
        <p:nvSpPr>
          <p:cNvPr id="9" name="CuadroTexto 8">
            <a:extLst>
              <a:ext uri="{FF2B5EF4-FFF2-40B4-BE49-F238E27FC236}">
                <a16:creationId xmlns:a16="http://schemas.microsoft.com/office/drawing/2014/main" id="{CDEFA1E6-3142-4C2C-B591-CE3B657E91C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0" y="6457890"/>
            <a:ext cx="8632824" cy="400110"/>
          </a:xfrm>
          <a:prstGeom prst="rect">
            <a:avLst/>
          </a:prstGeom>
          <a:noFill/>
          <a:ln w="9525" cap="flat" cmpd="sng" algn="ctr">
            <a:solidFill>
              <a:schemeClr val="accent1">
                <a:lumMod val="75000"/>
              </a:schemeClr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1"/>
          </a:fontRef>
        </p:style>
        <p:txBody>
          <a:bodyPr wrap="square">
            <a:spAutoFit/>
          </a:bodyPr>
          <a:lstStyle>
            <a:defPPr>
              <a:defRPr lang="es-ES"/>
            </a:defPPr>
            <a:lvl1pPr algn="r" defTabSz="914400" eaLnBrk="1" fontAlgn="auto" hangingPunct="1">
              <a:spcAft>
                <a:spcPts val="0"/>
              </a:spcAft>
              <a:buFont typeface="Arial" panose="020B0604020202020204" pitchFamily="34" charset="0"/>
              <a:buNone/>
              <a:defRPr sz="2400" b="1">
                <a:solidFill>
                  <a:schemeClr val="accent1">
                    <a:lumMod val="75000"/>
                  </a:schemeClr>
                </a:solidFill>
                <a:latin typeface="Arial Rounded MT Bold" panose="020F07040305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/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/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/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/>
            </a:lvl5pPr>
            <a:lvl6pPr marL="25146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6pPr>
            <a:lvl7pPr marL="29718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7pPr>
            <a:lvl8pPr marL="34290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8pPr>
            <a:lvl9pPr marL="3886200" indent="-228600" defTabSz="4572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/>
            </a:lvl9pPr>
          </a:lstStyle>
          <a:p>
            <a:pPr algn="l"/>
            <a:r>
              <a:rPr lang="es-CO" sz="1000" b="0" dirty="0">
                <a:solidFill>
                  <a:schemeClr val="bg1"/>
                </a:solidFill>
              </a:rPr>
              <a:t>Normatividad asociada: Modelo Integrado de Planeación y Gestión (Decreto 1499/2017) y Guía para la administración del riesgo y el diseño de controles en entidades públicas </a:t>
            </a:r>
            <a:r>
              <a:rPr lang="es-CO" sz="900" b="0" dirty="0">
                <a:solidFill>
                  <a:schemeClr val="bg1"/>
                </a:solidFill>
              </a:rPr>
              <a:t>(DAFP-octubre 2018)</a:t>
            </a:r>
            <a:endParaRPr lang="es-CO" sz="1000" b="0" dirty="0">
              <a:solidFill>
                <a:schemeClr val="bg1"/>
              </a:solidFill>
            </a:endParaRPr>
          </a:p>
        </p:txBody>
      </p:sp>
      <p:graphicFrame>
        <p:nvGraphicFramePr>
          <p:cNvPr id="10" name="Diagrama 9">
            <a:extLst>
              <a:ext uri="{FF2B5EF4-FFF2-40B4-BE49-F238E27FC236}">
                <a16:creationId xmlns:a16="http://schemas.microsoft.com/office/drawing/2014/main" id="{66A16497-2953-4141-8B03-10BFAB98C1A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597740621"/>
              </p:ext>
            </p:extLst>
          </p:nvPr>
        </p:nvGraphicFramePr>
        <p:xfrm>
          <a:off x="0" y="815787"/>
          <a:ext cx="9033305" cy="5503125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126700566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6FD04773-208E-4214-A786-E713068BBD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800" y="2294965"/>
            <a:ext cx="7772400" cy="937092"/>
          </a:xfrm>
        </p:spPr>
        <p:txBody>
          <a:bodyPr/>
          <a:lstStyle/>
          <a:p>
            <a:r>
              <a:rPr lang="es-CO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</a:rPr>
              <a:t>GRACIAS</a:t>
            </a:r>
          </a:p>
        </p:txBody>
      </p:sp>
    </p:spTree>
    <p:extLst>
      <p:ext uri="{BB962C8B-B14F-4D97-AF65-F5344CB8AC3E}">
        <p14:creationId xmlns:p14="http://schemas.microsoft.com/office/powerpoint/2010/main" val="6724111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ángulo 6"/>
          <p:cNvSpPr/>
          <p:nvPr/>
        </p:nvSpPr>
        <p:spPr>
          <a:xfrm>
            <a:off x="122829" y="2579276"/>
            <a:ext cx="8874034" cy="300909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CO" sz="36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El seguimiento a la inversión hace referencia al cumplimiento de los objetivos específicos establecidos en cada uno de los </a:t>
            </a:r>
            <a:r>
              <a:rPr lang="es-CO" sz="36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14 proyectos de inversión </a:t>
            </a:r>
            <a:r>
              <a:rPr lang="es-CO" sz="3600" dirty="0">
                <a:solidFill>
                  <a:schemeClr val="bg1">
                    <a:lumMod val="50000"/>
                  </a:schemeClr>
                </a:solidFill>
                <a:latin typeface="Arial Rounded MT Bold" panose="020F0704030504030204" pitchFamily="34" charset="0"/>
              </a:rPr>
              <a:t>que tiene la Secretaría</a:t>
            </a:r>
          </a:p>
        </p:txBody>
      </p:sp>
      <p:sp>
        <p:nvSpPr>
          <p:cNvPr id="8" name="Rectángulo 7"/>
          <p:cNvSpPr/>
          <p:nvPr/>
        </p:nvSpPr>
        <p:spPr>
          <a:xfrm>
            <a:off x="-1" y="6456277"/>
            <a:ext cx="8215953" cy="3886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O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Nota aclaratoria: El cálculo de los objetivos específicos usa como fuente de datos la hoja 6 SPI de actividades y tareas. Las metas incluidas SEGPLAN con fuente SIRBE se describen en la hoja resumen ejecutivo.</a:t>
            </a:r>
          </a:p>
        </p:txBody>
      </p:sp>
      <p:sp>
        <p:nvSpPr>
          <p:cNvPr id="5" name="Rectángulo 4"/>
          <p:cNvSpPr/>
          <p:nvPr/>
        </p:nvSpPr>
        <p:spPr>
          <a:xfrm>
            <a:off x="-1" y="709748"/>
            <a:ext cx="8874034" cy="10016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s-CO" sz="600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Inversión</a:t>
            </a:r>
            <a:endParaRPr lang="es-CO" sz="6000" dirty="0">
              <a:solidFill>
                <a:schemeClr val="bg2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60041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3" name="Gráfico 12">
            <a:extLst>
              <a:ext uri="{FF2B5EF4-FFF2-40B4-BE49-F238E27FC236}">
                <a16:creationId xmlns:a16="http://schemas.microsoft.com/office/drawing/2014/main" id="{FFB6BFCC-E5B5-40B5-A5A2-5C3F4F4A2B6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4457819"/>
              </p:ext>
            </p:extLst>
          </p:nvPr>
        </p:nvGraphicFramePr>
        <p:xfrm>
          <a:off x="83079" y="883832"/>
          <a:ext cx="8977842" cy="458828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" name="Título 1"/>
          <p:cNvSpPr>
            <a:spLocks noGrp="1"/>
          </p:cNvSpPr>
          <p:nvPr>
            <p:ph type="title"/>
          </p:nvPr>
        </p:nvSpPr>
        <p:spPr>
          <a:xfrm>
            <a:off x="109058" y="176920"/>
            <a:ext cx="5915025" cy="461832"/>
          </a:xfrm>
        </p:spPr>
        <p:txBody>
          <a:bodyPr>
            <a:noAutofit/>
          </a:bodyPr>
          <a:lstStyle/>
          <a:p>
            <a:pPr lvl="0">
              <a:lnSpc>
                <a:spcPct val="100000"/>
              </a:lnSpc>
              <a:defRPr/>
            </a:pPr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Inversión</a:t>
            </a:r>
          </a:p>
        </p:txBody>
      </p:sp>
      <p:sp>
        <p:nvSpPr>
          <p:cNvPr id="3" name="Rectángulo: esquinas redondeadas 2">
            <a:extLst>
              <a:ext uri="{FF2B5EF4-FFF2-40B4-BE49-F238E27FC236}">
                <a16:creationId xmlns:a16="http://schemas.microsoft.com/office/drawing/2014/main" id="{40049907-7A47-4C70-B463-EC05B91325C6}"/>
              </a:ext>
            </a:extLst>
          </p:cNvPr>
          <p:cNvSpPr/>
          <p:nvPr/>
        </p:nvSpPr>
        <p:spPr>
          <a:xfrm>
            <a:off x="1158874" y="5481806"/>
            <a:ext cx="2009775" cy="828675"/>
          </a:xfrm>
          <a:prstGeom prst="round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 Proyectos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Igual al 100%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9" name="Rectángulo: esquinas redondeadas 8">
            <a:extLst>
              <a:ext uri="{FF2B5EF4-FFF2-40B4-BE49-F238E27FC236}">
                <a16:creationId xmlns:a16="http://schemas.microsoft.com/office/drawing/2014/main" id="{66058649-C3B6-4D60-B567-76FEC44C3902}"/>
              </a:ext>
            </a:extLst>
          </p:cNvPr>
          <p:cNvSpPr/>
          <p:nvPr/>
        </p:nvSpPr>
        <p:spPr>
          <a:xfrm>
            <a:off x="3684896" y="5472113"/>
            <a:ext cx="2253461" cy="828675"/>
          </a:xfrm>
          <a:prstGeom prst="roundRect">
            <a:avLst/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11 Proyectos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Entre 90-99%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10" name="Rectángulo: esquinas redondeadas 9">
            <a:extLst>
              <a:ext uri="{FF2B5EF4-FFF2-40B4-BE49-F238E27FC236}">
                <a16:creationId xmlns:a16="http://schemas.microsoft.com/office/drawing/2014/main" id="{5DC987B2-0EA5-4B54-A97B-62B974039509}"/>
              </a:ext>
            </a:extLst>
          </p:cNvPr>
          <p:cNvSpPr/>
          <p:nvPr/>
        </p:nvSpPr>
        <p:spPr>
          <a:xfrm>
            <a:off x="6638446" y="5437688"/>
            <a:ext cx="2009775" cy="828675"/>
          </a:xfrm>
          <a:prstGeom prst="roundRect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2400" dirty="0">
                <a:solidFill>
                  <a:srgbClr val="003E65"/>
                </a:solidFill>
                <a:latin typeface="Arial Rounded MT Bold" panose="020F0704030504030204" pitchFamily="34" charset="0"/>
              </a:rPr>
              <a:t>2 Proyectos</a:t>
            </a:r>
          </a:p>
          <a:p>
            <a:pPr algn="ctr"/>
            <a:r>
              <a:rPr lang="es-ES" dirty="0">
                <a:latin typeface="Arial Rounded MT Bold" panose="020F0704030504030204" pitchFamily="34" charset="0"/>
              </a:rPr>
              <a:t>Menor al 89%</a:t>
            </a:r>
            <a:endParaRPr lang="es-CO" dirty="0">
              <a:latin typeface="Arial Rounded MT Bold" panose="020F0704030504030204" pitchFamily="34" charset="0"/>
            </a:endParaRPr>
          </a:p>
        </p:txBody>
      </p:sp>
      <p:sp>
        <p:nvSpPr>
          <p:cNvPr id="11" name="Rectángulo 10">
            <a:extLst>
              <a:ext uri="{FF2B5EF4-FFF2-40B4-BE49-F238E27FC236}">
                <a16:creationId xmlns:a16="http://schemas.microsoft.com/office/drawing/2014/main" id="{91AEB8D7-572F-42AC-ADA0-07CF1D1DE372}"/>
              </a:ext>
            </a:extLst>
          </p:cNvPr>
          <p:cNvSpPr/>
          <p:nvPr/>
        </p:nvSpPr>
        <p:spPr>
          <a:xfrm>
            <a:off x="0" y="6513504"/>
            <a:ext cx="9039497" cy="2405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s-CO" sz="900" dirty="0">
                <a:solidFill>
                  <a:schemeClr val="bg1"/>
                </a:solidFill>
                <a:latin typeface="Arial Rounded MT Bold" panose="020F0704030504030204" pitchFamily="34" charset="0"/>
              </a:rPr>
              <a:t>Corte de la información: 30 de septiembre de 2019</a:t>
            </a:r>
          </a:p>
        </p:txBody>
      </p:sp>
      <p:sp>
        <p:nvSpPr>
          <p:cNvPr id="12" name="Rectángulo: esquinas redondeadas 11">
            <a:extLst>
              <a:ext uri="{FF2B5EF4-FFF2-40B4-BE49-F238E27FC236}">
                <a16:creationId xmlns:a16="http://schemas.microsoft.com/office/drawing/2014/main" id="{7B99A7BA-933A-4F46-A903-C6209D248027}"/>
              </a:ext>
            </a:extLst>
          </p:cNvPr>
          <p:cNvSpPr/>
          <p:nvPr/>
        </p:nvSpPr>
        <p:spPr>
          <a:xfrm>
            <a:off x="95410" y="774648"/>
            <a:ext cx="2584911" cy="660050"/>
          </a:xfrm>
          <a:prstGeom prst="round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lvl1pPr marL="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dk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/>
            <a:r>
              <a:rPr lang="es-CO" sz="1800" dirty="0">
                <a:solidFill>
                  <a:schemeClr val="dk1"/>
                </a:solidFill>
                <a:latin typeface="Arial Rounded MT Bold" panose="020F0704030504030204" pitchFamily="34" charset="0"/>
              </a:rPr>
              <a:t>Avance institucional </a:t>
            </a:r>
            <a:r>
              <a:rPr lang="es-CO" sz="2000" b="1" dirty="0">
                <a:solidFill>
                  <a:schemeClr val="dk1"/>
                </a:solidFill>
                <a:latin typeface="Arial Rounded MT Bold" panose="020F0704030504030204" pitchFamily="34" charset="0"/>
              </a:rPr>
              <a:t>93,4%</a:t>
            </a:r>
          </a:p>
        </p:txBody>
      </p:sp>
    </p:spTree>
    <p:extLst>
      <p:ext uri="{BB962C8B-B14F-4D97-AF65-F5344CB8AC3E}">
        <p14:creationId xmlns:p14="http://schemas.microsoft.com/office/powerpoint/2010/main" val="12957849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533538" y="3314711"/>
            <a:ext cx="3200728" cy="1574622"/>
            <a:chOff x="9052470" y="3982719"/>
            <a:chExt cx="2930751" cy="1868687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052470" y="3982719"/>
              <a:ext cx="2930751" cy="4748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 Objetivo 2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052484" y="4598660"/>
              <a:ext cx="2929293" cy="1252746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dirty="0"/>
                <a:t>Coordinar y armonizar las estrategias de los sectores que participan en el Programa transectorial de prevención.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624650" y="948916"/>
            <a:ext cx="3199150" cy="1298715"/>
            <a:chOff x="8819048" y="3940288"/>
            <a:chExt cx="2929305" cy="1541252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19048" y="3940288"/>
              <a:ext cx="2929293" cy="474831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000" b="1" dirty="0">
                  <a:latin typeface="Arial Rounded MT Bold" panose="020F0704030504030204" pitchFamily="34" charset="0"/>
                </a:rPr>
                <a:t>   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0" y="4511673"/>
              <a:ext cx="2929293" cy="969867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ctr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dirty="0">
                  <a:solidFill>
                    <a:schemeClr val="bg1"/>
                  </a:solidFill>
                </a:rPr>
                <a:t>Formar servidores públicos de la SDIS en derechos sexuales y derechos reproductivos.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289342" y="2652992"/>
            <a:ext cx="348824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 </a:t>
            </a:r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Prevención y atención integral de la paternidad y la maternidad temprana</a:t>
            </a:r>
            <a:endParaRPr lang="es-CO" sz="2000" dirty="0"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409734" y="3908338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99%</a:t>
            </a:r>
          </a:p>
        </p:txBody>
      </p:sp>
      <p:pic>
        <p:nvPicPr>
          <p:cNvPr id="9" name="Imagen 8">
            <a:extLst>
              <a:ext uri="{FF2B5EF4-FFF2-40B4-BE49-F238E27FC236}">
                <a16:creationId xmlns:a16="http://schemas.microsoft.com/office/drawing/2014/main" id="{26D64802-7DBD-4FF9-8733-71E32F2FC7E9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1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15150" y="1728416"/>
            <a:ext cx="836624" cy="742971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34203D05-D253-4C65-A598-AE55F365356F}"/>
              </a:ext>
            </a:extLst>
          </p:cNvPr>
          <p:cNvSpPr/>
          <p:nvPr/>
        </p:nvSpPr>
        <p:spPr>
          <a:xfrm>
            <a:off x="7903104" y="1608175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FFA13895-E507-4D62-ACB1-92508223241B}"/>
              </a:ext>
            </a:extLst>
          </p:cNvPr>
          <p:cNvSpPr/>
          <p:nvPr/>
        </p:nvSpPr>
        <p:spPr>
          <a:xfrm>
            <a:off x="7855809" y="4162254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</p:spTree>
    <p:extLst>
      <p:ext uri="{BB962C8B-B14F-4D97-AF65-F5344CB8AC3E}">
        <p14:creationId xmlns:p14="http://schemas.microsoft.com/office/powerpoint/2010/main" val="13803387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689609" y="2852985"/>
            <a:ext cx="2976699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 </a:t>
            </a:r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Desarrollo integral desde la gestación hasta la adolescencia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470311" y="4327091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96%</a:t>
            </a:r>
          </a:p>
        </p:txBody>
      </p:sp>
      <p:sp>
        <p:nvSpPr>
          <p:cNvPr id="41" name="Freeform 154">
            <a:extLst>
              <a:ext uri="{FF2B5EF4-FFF2-40B4-BE49-F238E27FC236}">
                <a16:creationId xmlns:a16="http://schemas.microsoft.com/office/drawing/2014/main" id="{62E6CC54-6483-4192-92BC-632A6CF20ACF}"/>
              </a:ext>
            </a:extLst>
          </p:cNvPr>
          <p:cNvSpPr>
            <a:spLocks/>
          </p:cNvSpPr>
          <p:nvPr/>
        </p:nvSpPr>
        <p:spPr bwMode="auto">
          <a:xfrm>
            <a:off x="5288444" y="3891991"/>
            <a:ext cx="523036" cy="210278"/>
          </a:xfrm>
          <a:custGeom>
            <a:avLst/>
            <a:gdLst>
              <a:gd name="T0" fmla="*/ 1444 w 1444"/>
              <a:gd name="T1" fmla="*/ 239 h 479"/>
              <a:gd name="T2" fmla="*/ 1444 w 1444"/>
              <a:gd name="T3" fmla="*/ 252 h 479"/>
              <a:gd name="T4" fmla="*/ 1436 w 1444"/>
              <a:gd name="T5" fmla="*/ 276 h 479"/>
              <a:gd name="T6" fmla="*/ 1412 w 1444"/>
              <a:gd name="T7" fmla="*/ 311 h 479"/>
              <a:gd name="T8" fmla="*/ 1357 w 1444"/>
              <a:gd name="T9" fmla="*/ 354 h 479"/>
              <a:gd name="T10" fmla="*/ 1279 w 1444"/>
              <a:gd name="T11" fmla="*/ 391 h 479"/>
              <a:gd name="T12" fmla="*/ 1182 w 1444"/>
              <a:gd name="T13" fmla="*/ 424 h 479"/>
              <a:gd name="T14" fmla="*/ 1066 w 1444"/>
              <a:gd name="T15" fmla="*/ 450 h 479"/>
              <a:gd name="T16" fmla="*/ 937 w 1444"/>
              <a:gd name="T17" fmla="*/ 467 h 479"/>
              <a:gd name="T18" fmla="*/ 796 w 1444"/>
              <a:gd name="T19" fmla="*/ 477 h 479"/>
              <a:gd name="T20" fmla="*/ 722 w 1444"/>
              <a:gd name="T21" fmla="*/ 479 h 479"/>
              <a:gd name="T22" fmla="*/ 647 w 1444"/>
              <a:gd name="T23" fmla="*/ 477 h 479"/>
              <a:gd name="T24" fmla="*/ 506 w 1444"/>
              <a:gd name="T25" fmla="*/ 467 h 479"/>
              <a:gd name="T26" fmla="*/ 377 w 1444"/>
              <a:gd name="T27" fmla="*/ 450 h 479"/>
              <a:gd name="T28" fmla="*/ 262 w 1444"/>
              <a:gd name="T29" fmla="*/ 424 h 479"/>
              <a:gd name="T30" fmla="*/ 164 w 1444"/>
              <a:gd name="T31" fmla="*/ 391 h 479"/>
              <a:gd name="T32" fmla="*/ 86 w 1444"/>
              <a:gd name="T33" fmla="*/ 354 h 479"/>
              <a:gd name="T34" fmla="*/ 31 w 1444"/>
              <a:gd name="T35" fmla="*/ 311 h 479"/>
              <a:gd name="T36" fmla="*/ 8 w 1444"/>
              <a:gd name="T37" fmla="*/ 276 h 479"/>
              <a:gd name="T38" fmla="*/ 0 w 1444"/>
              <a:gd name="T39" fmla="*/ 252 h 479"/>
              <a:gd name="T40" fmla="*/ 0 w 1444"/>
              <a:gd name="T41" fmla="*/ 239 h 479"/>
              <a:gd name="T42" fmla="*/ 0 w 1444"/>
              <a:gd name="T43" fmla="*/ 227 h 479"/>
              <a:gd name="T44" fmla="*/ 8 w 1444"/>
              <a:gd name="T45" fmla="*/ 203 h 479"/>
              <a:gd name="T46" fmla="*/ 31 w 1444"/>
              <a:gd name="T47" fmla="*/ 168 h 479"/>
              <a:gd name="T48" fmla="*/ 86 w 1444"/>
              <a:gd name="T49" fmla="*/ 125 h 479"/>
              <a:gd name="T50" fmla="*/ 164 w 1444"/>
              <a:gd name="T51" fmla="*/ 86 h 479"/>
              <a:gd name="T52" fmla="*/ 262 w 1444"/>
              <a:gd name="T53" fmla="*/ 54 h 479"/>
              <a:gd name="T54" fmla="*/ 377 w 1444"/>
              <a:gd name="T55" fmla="*/ 29 h 479"/>
              <a:gd name="T56" fmla="*/ 506 w 1444"/>
              <a:gd name="T57" fmla="*/ 10 h 479"/>
              <a:gd name="T58" fmla="*/ 647 w 1444"/>
              <a:gd name="T59" fmla="*/ 0 h 479"/>
              <a:gd name="T60" fmla="*/ 722 w 1444"/>
              <a:gd name="T61" fmla="*/ 0 h 479"/>
              <a:gd name="T62" fmla="*/ 796 w 1444"/>
              <a:gd name="T63" fmla="*/ 0 h 479"/>
              <a:gd name="T64" fmla="*/ 937 w 1444"/>
              <a:gd name="T65" fmla="*/ 10 h 479"/>
              <a:gd name="T66" fmla="*/ 1066 w 1444"/>
              <a:gd name="T67" fmla="*/ 29 h 479"/>
              <a:gd name="T68" fmla="*/ 1182 w 1444"/>
              <a:gd name="T69" fmla="*/ 54 h 479"/>
              <a:gd name="T70" fmla="*/ 1279 w 1444"/>
              <a:gd name="T71" fmla="*/ 86 h 479"/>
              <a:gd name="T72" fmla="*/ 1357 w 1444"/>
              <a:gd name="T73" fmla="*/ 125 h 479"/>
              <a:gd name="T74" fmla="*/ 1412 w 1444"/>
              <a:gd name="T75" fmla="*/ 168 h 479"/>
              <a:gd name="T76" fmla="*/ 1436 w 1444"/>
              <a:gd name="T77" fmla="*/ 203 h 479"/>
              <a:gd name="T78" fmla="*/ 1444 w 1444"/>
              <a:gd name="T79" fmla="*/ 227 h 479"/>
              <a:gd name="T80" fmla="*/ 1444 w 1444"/>
              <a:gd name="T81" fmla="*/ 239 h 479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  <a:cxn ang="0">
                <a:pos x="T16" y="T17"/>
              </a:cxn>
              <a:cxn ang="0">
                <a:pos x="T18" y="T19"/>
              </a:cxn>
              <a:cxn ang="0">
                <a:pos x="T20" y="T21"/>
              </a:cxn>
              <a:cxn ang="0">
                <a:pos x="T22" y="T23"/>
              </a:cxn>
              <a:cxn ang="0">
                <a:pos x="T24" y="T25"/>
              </a:cxn>
              <a:cxn ang="0">
                <a:pos x="T26" y="T27"/>
              </a:cxn>
              <a:cxn ang="0">
                <a:pos x="T28" y="T29"/>
              </a:cxn>
              <a:cxn ang="0">
                <a:pos x="T30" y="T31"/>
              </a:cxn>
              <a:cxn ang="0">
                <a:pos x="T32" y="T33"/>
              </a:cxn>
              <a:cxn ang="0">
                <a:pos x="T34" y="T35"/>
              </a:cxn>
              <a:cxn ang="0">
                <a:pos x="T36" y="T37"/>
              </a:cxn>
              <a:cxn ang="0">
                <a:pos x="T38" y="T39"/>
              </a:cxn>
              <a:cxn ang="0">
                <a:pos x="T40" y="T41"/>
              </a:cxn>
              <a:cxn ang="0">
                <a:pos x="T42" y="T43"/>
              </a:cxn>
              <a:cxn ang="0">
                <a:pos x="T44" y="T45"/>
              </a:cxn>
              <a:cxn ang="0">
                <a:pos x="T46" y="T47"/>
              </a:cxn>
              <a:cxn ang="0">
                <a:pos x="T48" y="T49"/>
              </a:cxn>
              <a:cxn ang="0">
                <a:pos x="T50" y="T51"/>
              </a:cxn>
              <a:cxn ang="0">
                <a:pos x="T52" y="T53"/>
              </a:cxn>
              <a:cxn ang="0">
                <a:pos x="T54" y="T55"/>
              </a:cxn>
              <a:cxn ang="0">
                <a:pos x="T56" y="T57"/>
              </a:cxn>
              <a:cxn ang="0">
                <a:pos x="T58" y="T59"/>
              </a:cxn>
              <a:cxn ang="0">
                <a:pos x="T60" y="T61"/>
              </a:cxn>
              <a:cxn ang="0">
                <a:pos x="T62" y="T63"/>
              </a:cxn>
              <a:cxn ang="0">
                <a:pos x="T64" y="T65"/>
              </a:cxn>
              <a:cxn ang="0">
                <a:pos x="T66" y="T67"/>
              </a:cxn>
              <a:cxn ang="0">
                <a:pos x="T68" y="T69"/>
              </a:cxn>
              <a:cxn ang="0">
                <a:pos x="T70" y="T71"/>
              </a:cxn>
              <a:cxn ang="0">
                <a:pos x="T72" y="T73"/>
              </a:cxn>
              <a:cxn ang="0">
                <a:pos x="T74" y="T75"/>
              </a:cxn>
              <a:cxn ang="0">
                <a:pos x="T76" y="T77"/>
              </a:cxn>
              <a:cxn ang="0">
                <a:pos x="T78" y="T79"/>
              </a:cxn>
              <a:cxn ang="0">
                <a:pos x="T80" y="T81"/>
              </a:cxn>
            </a:cxnLst>
            <a:rect l="0" t="0" r="r" b="b"/>
            <a:pathLst>
              <a:path w="1444" h="479">
                <a:moveTo>
                  <a:pt x="1444" y="239"/>
                </a:moveTo>
                <a:lnTo>
                  <a:pt x="1444" y="252"/>
                </a:lnTo>
                <a:lnTo>
                  <a:pt x="1436" y="276"/>
                </a:lnTo>
                <a:lnTo>
                  <a:pt x="1412" y="311"/>
                </a:lnTo>
                <a:lnTo>
                  <a:pt x="1357" y="354"/>
                </a:lnTo>
                <a:lnTo>
                  <a:pt x="1279" y="391"/>
                </a:lnTo>
                <a:lnTo>
                  <a:pt x="1182" y="424"/>
                </a:lnTo>
                <a:lnTo>
                  <a:pt x="1066" y="450"/>
                </a:lnTo>
                <a:lnTo>
                  <a:pt x="937" y="467"/>
                </a:lnTo>
                <a:lnTo>
                  <a:pt x="796" y="477"/>
                </a:lnTo>
                <a:lnTo>
                  <a:pt x="722" y="479"/>
                </a:lnTo>
                <a:lnTo>
                  <a:pt x="647" y="477"/>
                </a:lnTo>
                <a:lnTo>
                  <a:pt x="506" y="467"/>
                </a:lnTo>
                <a:lnTo>
                  <a:pt x="377" y="450"/>
                </a:lnTo>
                <a:lnTo>
                  <a:pt x="262" y="424"/>
                </a:lnTo>
                <a:lnTo>
                  <a:pt x="164" y="391"/>
                </a:lnTo>
                <a:lnTo>
                  <a:pt x="86" y="354"/>
                </a:lnTo>
                <a:lnTo>
                  <a:pt x="31" y="311"/>
                </a:lnTo>
                <a:lnTo>
                  <a:pt x="8" y="276"/>
                </a:lnTo>
                <a:lnTo>
                  <a:pt x="0" y="252"/>
                </a:lnTo>
                <a:lnTo>
                  <a:pt x="0" y="239"/>
                </a:lnTo>
                <a:lnTo>
                  <a:pt x="0" y="227"/>
                </a:lnTo>
                <a:lnTo>
                  <a:pt x="8" y="203"/>
                </a:lnTo>
                <a:lnTo>
                  <a:pt x="31" y="168"/>
                </a:lnTo>
                <a:lnTo>
                  <a:pt x="86" y="125"/>
                </a:lnTo>
                <a:lnTo>
                  <a:pt x="164" y="86"/>
                </a:lnTo>
                <a:lnTo>
                  <a:pt x="262" y="54"/>
                </a:lnTo>
                <a:lnTo>
                  <a:pt x="377" y="29"/>
                </a:lnTo>
                <a:lnTo>
                  <a:pt x="506" y="10"/>
                </a:lnTo>
                <a:lnTo>
                  <a:pt x="647" y="0"/>
                </a:lnTo>
                <a:lnTo>
                  <a:pt x="722" y="0"/>
                </a:lnTo>
                <a:lnTo>
                  <a:pt x="796" y="0"/>
                </a:lnTo>
                <a:lnTo>
                  <a:pt x="937" y="10"/>
                </a:lnTo>
                <a:lnTo>
                  <a:pt x="1066" y="29"/>
                </a:lnTo>
                <a:lnTo>
                  <a:pt x="1182" y="54"/>
                </a:lnTo>
                <a:lnTo>
                  <a:pt x="1279" y="86"/>
                </a:lnTo>
                <a:lnTo>
                  <a:pt x="1357" y="125"/>
                </a:lnTo>
                <a:lnTo>
                  <a:pt x="1412" y="168"/>
                </a:lnTo>
                <a:lnTo>
                  <a:pt x="1436" y="203"/>
                </a:lnTo>
                <a:lnTo>
                  <a:pt x="1444" y="227"/>
                </a:lnTo>
                <a:lnTo>
                  <a:pt x="1444" y="239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8580" tIns="34290" rIns="68580" bIns="34290" numCol="1" anchor="t" anchorCtr="0" compatLnSpc="1">
            <a:prstTxWarp prst="textNoShape">
              <a:avLst/>
            </a:prstTxWarp>
          </a:bodyPr>
          <a:lstStyle/>
          <a:p>
            <a:endParaRPr lang="en-US" sz="1350" dirty="0">
              <a:latin typeface="Arial Rounded MT Bold" panose="020F0704030504030204" pitchFamily="34" charset="0"/>
            </a:endParaRPr>
          </a:p>
        </p:txBody>
      </p:sp>
      <p:grpSp>
        <p:nvGrpSpPr>
          <p:cNvPr id="62" name="Group 88">
            <a:extLst>
              <a:ext uri="{FF2B5EF4-FFF2-40B4-BE49-F238E27FC236}">
                <a16:creationId xmlns:a16="http://schemas.microsoft.com/office/drawing/2014/main" id="{F87EB17F-80FB-4D9A-B17B-C347E22AB424}"/>
              </a:ext>
            </a:extLst>
          </p:cNvPr>
          <p:cNvGrpSpPr/>
          <p:nvPr/>
        </p:nvGrpSpPr>
        <p:grpSpPr>
          <a:xfrm>
            <a:off x="4759538" y="4792061"/>
            <a:ext cx="2689361" cy="1292660"/>
            <a:chOff x="385313" y="2059335"/>
            <a:chExt cx="2937088" cy="1584640"/>
          </a:xfrm>
          <a:solidFill>
            <a:srgbClr val="00B0F0"/>
          </a:solidFill>
        </p:grpSpPr>
        <p:sp>
          <p:nvSpPr>
            <p:cNvPr id="63" name="TextBox 89">
              <a:extLst>
                <a:ext uri="{FF2B5EF4-FFF2-40B4-BE49-F238E27FC236}">
                  <a16:creationId xmlns:a16="http://schemas.microsoft.com/office/drawing/2014/main" id="{28758159-538E-472C-8ABA-D4B0E8E4DD63}"/>
                </a:ext>
              </a:extLst>
            </p:cNvPr>
            <p:cNvSpPr txBox="1"/>
            <p:nvPr/>
          </p:nvSpPr>
          <p:spPr>
            <a:xfrm>
              <a:off x="385313" y="2059335"/>
              <a:ext cx="2937088" cy="45275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4" name="TextBox 90">
              <a:extLst>
                <a:ext uri="{FF2B5EF4-FFF2-40B4-BE49-F238E27FC236}">
                  <a16:creationId xmlns:a16="http://schemas.microsoft.com/office/drawing/2014/main" id="{689CCABC-9C3A-4970-81D2-8CC7F893FB1A}"/>
                </a:ext>
              </a:extLst>
            </p:cNvPr>
            <p:cNvSpPr txBox="1"/>
            <p:nvPr/>
          </p:nvSpPr>
          <p:spPr>
            <a:xfrm>
              <a:off x="393106" y="2516904"/>
              <a:ext cx="2929292" cy="1127071"/>
            </a:xfrm>
            <a:prstGeom prst="roundRect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Brindar una oferta de servicios y estrategias flexibles de atención integral con calidad y pertinencia  desde el enfoque diferencial</a:t>
              </a:r>
              <a:r>
                <a:rPr lang="en-US" sz="1200" dirty="0"/>
                <a:t>.</a:t>
              </a:r>
            </a:p>
          </p:txBody>
        </p:sp>
      </p:grpSp>
      <p:grpSp>
        <p:nvGrpSpPr>
          <p:cNvPr id="65" name="Group 91">
            <a:extLst>
              <a:ext uri="{FF2B5EF4-FFF2-40B4-BE49-F238E27FC236}">
                <a16:creationId xmlns:a16="http://schemas.microsoft.com/office/drawing/2014/main" id="{7C566C11-73F5-4943-A9FF-D26E312D54DA}"/>
              </a:ext>
            </a:extLst>
          </p:cNvPr>
          <p:cNvGrpSpPr/>
          <p:nvPr/>
        </p:nvGrpSpPr>
        <p:grpSpPr>
          <a:xfrm>
            <a:off x="4766674" y="2124302"/>
            <a:ext cx="2702193" cy="1157150"/>
            <a:chOff x="332936" y="2257135"/>
            <a:chExt cx="2937087" cy="1430576"/>
          </a:xfrm>
          <a:solidFill>
            <a:srgbClr val="00B0F0"/>
          </a:solidFill>
        </p:grpSpPr>
        <p:sp>
          <p:nvSpPr>
            <p:cNvPr id="66" name="TextBox 98">
              <a:extLst>
                <a:ext uri="{FF2B5EF4-FFF2-40B4-BE49-F238E27FC236}">
                  <a16:creationId xmlns:a16="http://schemas.microsoft.com/office/drawing/2014/main" id="{FF962416-EF46-438B-B094-5F4D577441CA}"/>
                </a:ext>
              </a:extLst>
            </p:cNvPr>
            <p:cNvSpPr txBox="1"/>
            <p:nvPr/>
          </p:nvSpPr>
          <p:spPr>
            <a:xfrm>
              <a:off x="332936" y="2257135"/>
              <a:ext cx="2929292" cy="45660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7" name="TextBox 99">
              <a:extLst>
                <a:ext uri="{FF2B5EF4-FFF2-40B4-BE49-F238E27FC236}">
                  <a16:creationId xmlns:a16="http://schemas.microsoft.com/office/drawing/2014/main" id="{BE233BCA-1DF7-4E9B-BCDE-4BDD532C6849}"/>
                </a:ext>
              </a:extLst>
            </p:cNvPr>
            <p:cNvSpPr txBox="1"/>
            <p:nvPr/>
          </p:nvSpPr>
          <p:spPr>
            <a:xfrm>
              <a:off x="340733" y="2719455"/>
              <a:ext cx="2929290" cy="968256"/>
            </a:xfrm>
            <a:prstGeom prst="roundRect">
              <a:avLst/>
            </a:prstGeom>
            <a:grpFill/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600" dirty="0"/>
                <a:t> </a:t>
              </a:r>
              <a:r>
                <a:rPr lang="es-CO" sz="1200" dirty="0"/>
                <a:t>Fortalecer el rol protector y educativo de las familias y cuidadores</a:t>
              </a:r>
            </a:p>
          </p:txBody>
        </p:sp>
      </p:grpSp>
      <p:grpSp>
        <p:nvGrpSpPr>
          <p:cNvPr id="68" name="Group 100">
            <a:extLst>
              <a:ext uri="{FF2B5EF4-FFF2-40B4-BE49-F238E27FC236}">
                <a16:creationId xmlns:a16="http://schemas.microsoft.com/office/drawing/2014/main" id="{7DBFBD98-9D1D-49CA-B2AF-FB7B8180164F}"/>
              </a:ext>
            </a:extLst>
          </p:cNvPr>
          <p:cNvGrpSpPr/>
          <p:nvPr/>
        </p:nvGrpSpPr>
        <p:grpSpPr>
          <a:xfrm>
            <a:off x="4752724" y="3415778"/>
            <a:ext cx="2702987" cy="1280614"/>
            <a:chOff x="8802972" y="3880506"/>
            <a:chExt cx="2945769" cy="1439523"/>
          </a:xfrm>
        </p:grpSpPr>
        <p:sp>
          <p:nvSpPr>
            <p:cNvPr id="69" name="TextBox 101">
              <a:extLst>
                <a:ext uri="{FF2B5EF4-FFF2-40B4-BE49-F238E27FC236}">
                  <a16:creationId xmlns:a16="http://schemas.microsoft.com/office/drawing/2014/main" id="{7020256D-FAB1-40F0-90B4-CF7EA31F2285}"/>
                </a:ext>
              </a:extLst>
            </p:cNvPr>
            <p:cNvSpPr txBox="1"/>
            <p:nvPr/>
          </p:nvSpPr>
          <p:spPr>
            <a:xfrm>
              <a:off x="8802972" y="3880506"/>
              <a:ext cx="2937087" cy="41516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70" name="TextBox 102">
              <a:extLst>
                <a:ext uri="{FF2B5EF4-FFF2-40B4-BE49-F238E27FC236}">
                  <a16:creationId xmlns:a16="http://schemas.microsoft.com/office/drawing/2014/main" id="{BAB84E93-4AE8-43CD-97B1-225830C4DC44}"/>
                </a:ext>
              </a:extLst>
            </p:cNvPr>
            <p:cNvSpPr txBox="1"/>
            <p:nvPr/>
          </p:nvSpPr>
          <p:spPr>
            <a:xfrm>
              <a:off x="8819449" y="4286541"/>
              <a:ext cx="2929292" cy="1033488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Implementar herramientas de seguimiento, monitoreo, análisis y evaluación de resultados de la prestación de los servicios</a:t>
              </a:r>
            </a:p>
          </p:txBody>
        </p:sp>
      </p:grpSp>
      <p:pic>
        <p:nvPicPr>
          <p:cNvPr id="7" name="Imagen 6">
            <a:extLst>
              <a:ext uri="{FF2B5EF4-FFF2-40B4-BE49-F238E27FC236}">
                <a16:creationId xmlns:a16="http://schemas.microsoft.com/office/drawing/2014/main" id="{089BD5A3-FBBA-4CD2-9989-37258F091014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614464" y="1826558"/>
            <a:ext cx="959150" cy="913515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55" name="Rectángulo 54">
            <a:extLst>
              <a:ext uri="{FF2B5EF4-FFF2-40B4-BE49-F238E27FC236}">
                <a16:creationId xmlns:a16="http://schemas.microsoft.com/office/drawing/2014/main" id="{3FDBE6A7-2F75-4A32-AC14-BD12604E3997}"/>
              </a:ext>
            </a:extLst>
          </p:cNvPr>
          <p:cNvSpPr/>
          <p:nvPr/>
        </p:nvSpPr>
        <p:spPr>
          <a:xfrm>
            <a:off x="7615137" y="1448452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70CD0616-8043-44AA-B0E4-8F9001939234}"/>
              </a:ext>
            </a:extLst>
          </p:cNvPr>
          <p:cNvSpPr/>
          <p:nvPr/>
        </p:nvSpPr>
        <p:spPr>
          <a:xfrm>
            <a:off x="7615137" y="2659022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7" name="Rectángulo 56">
            <a:extLst>
              <a:ext uri="{FF2B5EF4-FFF2-40B4-BE49-F238E27FC236}">
                <a16:creationId xmlns:a16="http://schemas.microsoft.com/office/drawing/2014/main" id="{17108358-8C46-4357-B539-2654A933EFB8}"/>
              </a:ext>
            </a:extLst>
          </p:cNvPr>
          <p:cNvSpPr/>
          <p:nvPr/>
        </p:nvSpPr>
        <p:spPr>
          <a:xfrm>
            <a:off x="7641348" y="3961565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62%</a:t>
            </a:r>
          </a:p>
        </p:txBody>
      </p:sp>
      <p:sp>
        <p:nvSpPr>
          <p:cNvPr id="58" name="Rectángulo 57">
            <a:extLst>
              <a:ext uri="{FF2B5EF4-FFF2-40B4-BE49-F238E27FC236}">
                <a16:creationId xmlns:a16="http://schemas.microsoft.com/office/drawing/2014/main" id="{A89792F0-E172-4531-AD49-120552419354}"/>
              </a:ext>
            </a:extLst>
          </p:cNvPr>
          <p:cNvSpPr/>
          <p:nvPr/>
        </p:nvSpPr>
        <p:spPr>
          <a:xfrm>
            <a:off x="7641347" y="5394187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81EE33E3-1916-4524-AD58-96BFF6BD2C01}"/>
              </a:ext>
            </a:extLst>
          </p:cNvPr>
          <p:cNvGrpSpPr/>
          <p:nvPr/>
        </p:nvGrpSpPr>
        <p:grpSpPr>
          <a:xfrm>
            <a:off x="4718623" y="943359"/>
            <a:ext cx="2728660" cy="1095303"/>
            <a:chOff x="4316915" y="1335704"/>
            <a:chExt cx="2728660" cy="1095303"/>
          </a:xfrm>
        </p:grpSpPr>
        <p:sp>
          <p:nvSpPr>
            <p:cNvPr id="73" name="TextBox 105">
              <a:extLst>
                <a:ext uri="{FF2B5EF4-FFF2-40B4-BE49-F238E27FC236}">
                  <a16:creationId xmlns:a16="http://schemas.microsoft.com/office/drawing/2014/main" id="{5C4CCBDB-0CB9-4619-B41A-D81C301DF3E3}"/>
                </a:ext>
              </a:extLst>
            </p:cNvPr>
            <p:cNvSpPr txBox="1"/>
            <p:nvPr/>
          </p:nvSpPr>
          <p:spPr>
            <a:xfrm>
              <a:off x="4339980" y="1715918"/>
              <a:ext cx="2705595" cy="71508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</p:spPr>
          <p:txBody>
            <a:bodyPr wrap="square" lIns="0" rIns="0" rtlCol="0" anchor="t">
              <a:spAutoFit/>
            </a:bodyPr>
            <a:lstStyle/>
            <a:p>
              <a:pPr algn="ctr"/>
              <a:r>
                <a:rPr lang="es-CO" sz="1200" dirty="0">
                  <a:solidFill>
                    <a:schemeClr val="bg1"/>
                  </a:solidFill>
                  <a:latin typeface="Arial Rounded MT Bold" panose="020F0704030504030204" pitchFamily="34" charset="0"/>
                </a:rPr>
                <a:t>Optimizar mecanismos de articulación intra, inter y transectorial</a:t>
              </a:r>
            </a:p>
          </p:txBody>
        </p:sp>
        <p:sp>
          <p:nvSpPr>
            <p:cNvPr id="59" name="TextBox 98">
              <a:extLst>
                <a:ext uri="{FF2B5EF4-FFF2-40B4-BE49-F238E27FC236}">
                  <a16:creationId xmlns:a16="http://schemas.microsoft.com/office/drawing/2014/main" id="{31EE7704-F2AA-4B99-8158-7D8972FB7021}"/>
                </a:ext>
              </a:extLst>
            </p:cNvPr>
            <p:cNvSpPr txBox="1"/>
            <p:nvPr/>
          </p:nvSpPr>
          <p:spPr>
            <a:xfrm>
              <a:off x="4316915" y="1335704"/>
              <a:ext cx="2695021" cy="369332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</p:grpSp>
      <p:sp>
        <p:nvSpPr>
          <p:cNvPr id="60" name="Title 1">
            <a:extLst>
              <a:ext uri="{FF2B5EF4-FFF2-40B4-BE49-F238E27FC236}">
                <a16:creationId xmlns:a16="http://schemas.microsoft.com/office/drawing/2014/main" id="{B90E5D47-4568-4EC2-B6B7-579FD8B0B0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9268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5030250" y="3027962"/>
            <a:ext cx="2449288" cy="1046597"/>
            <a:chOff x="332942" y="2609457"/>
            <a:chExt cx="2937082" cy="1242051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32942" y="2609457"/>
              <a:ext cx="2937076" cy="4383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848633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Desarrollar una estrategia interinstitucional de prevención de la violencia intrafamiliar</a:t>
              </a:r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5036737" y="4565831"/>
            <a:ext cx="2442797" cy="1234883"/>
            <a:chOff x="9195098" y="3898739"/>
            <a:chExt cx="2929310" cy="1465499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195098" y="3898739"/>
              <a:ext cx="2929305" cy="4383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195115" y="4273138"/>
              <a:ext cx="2929293" cy="1091100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Fortalecer la capacidad técnica para la atención y protección de las víctimas al interior de las familias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5036746" y="1490096"/>
            <a:ext cx="2442794" cy="1250911"/>
            <a:chOff x="8819048" y="3976815"/>
            <a:chExt cx="2929306" cy="1484521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19048" y="3976815"/>
              <a:ext cx="2929293" cy="438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1" y="4370235"/>
              <a:ext cx="2929293" cy="109110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>
                  <a:solidFill>
                    <a:schemeClr val="bg1"/>
                  </a:solidFill>
                </a:rPr>
                <a:t>Desarrollar estrategias que contribuyan a la implementación de la </a:t>
              </a:r>
              <a:r>
                <a:rPr lang="es-CO" sz="1200" b="1" dirty="0">
                  <a:solidFill>
                    <a:schemeClr val="bg1"/>
                  </a:solidFill>
                </a:rPr>
                <a:t>Política Pública.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1182968" y="3420295"/>
            <a:ext cx="29307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 </a:t>
            </a: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Una ciudad para las familias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2024630" y="4350312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97%</a:t>
            </a:r>
          </a:p>
        </p:txBody>
      </p:sp>
      <p:pic>
        <p:nvPicPr>
          <p:cNvPr id="16386" name="Picture 2" descr="Resultado de imagen para imagenes seÃ±ales familia">
            <a:extLst>
              <a:ext uri="{FF2B5EF4-FFF2-40B4-BE49-F238E27FC236}">
                <a16:creationId xmlns:a16="http://schemas.microsoft.com/office/drawing/2014/main" id="{4E51CB75-71BD-48AE-B0FA-9C7D20D5CE4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73321" y="2371673"/>
            <a:ext cx="950074" cy="950074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  <a:extLst/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52DE3738-C085-49F4-857D-F6E49CB3870A}"/>
              </a:ext>
            </a:extLst>
          </p:cNvPr>
          <p:cNvSpPr/>
          <p:nvPr/>
        </p:nvSpPr>
        <p:spPr>
          <a:xfrm>
            <a:off x="7650576" y="1910008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41FE4068-B057-41F9-9C0D-6E539C29FAA2}"/>
              </a:ext>
            </a:extLst>
          </p:cNvPr>
          <p:cNvSpPr/>
          <p:nvPr/>
        </p:nvSpPr>
        <p:spPr>
          <a:xfrm>
            <a:off x="7650576" y="3447874"/>
            <a:ext cx="99578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C28F177E-3A37-45FE-AEA5-C1FDC0449335}"/>
              </a:ext>
            </a:extLst>
          </p:cNvPr>
          <p:cNvSpPr/>
          <p:nvPr/>
        </p:nvSpPr>
        <p:spPr>
          <a:xfrm>
            <a:off x="7650575" y="4906700"/>
            <a:ext cx="813043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95%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85CF4F18-D233-453F-B9C5-B34E9E36BF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8868488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2" name="Group 91">
            <a:extLst>
              <a:ext uri="{FF2B5EF4-FFF2-40B4-BE49-F238E27FC236}">
                <a16:creationId xmlns:a16="http://schemas.microsoft.com/office/drawing/2014/main" id="{ED8BD067-272C-4542-9A2A-9CF671073260}"/>
              </a:ext>
            </a:extLst>
          </p:cNvPr>
          <p:cNvGrpSpPr/>
          <p:nvPr/>
        </p:nvGrpSpPr>
        <p:grpSpPr>
          <a:xfrm>
            <a:off x="4297544" y="2682483"/>
            <a:ext cx="3122158" cy="1277804"/>
            <a:chOff x="340730" y="2577540"/>
            <a:chExt cx="2929294" cy="1516436"/>
          </a:xfrm>
        </p:grpSpPr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6B69E24D-9453-424B-9B5E-E2C1F75C02D4}"/>
                </a:ext>
              </a:extLst>
            </p:cNvPr>
            <p:cNvSpPr txBox="1"/>
            <p:nvPr/>
          </p:nvSpPr>
          <p:spPr>
            <a:xfrm>
              <a:off x="340730" y="2577540"/>
              <a:ext cx="2929281" cy="4383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100" name="TextBox 99">
              <a:extLst>
                <a:ext uri="{FF2B5EF4-FFF2-40B4-BE49-F238E27FC236}">
                  <a16:creationId xmlns:a16="http://schemas.microsoft.com/office/drawing/2014/main" id="{80BCF52C-C330-42FC-84C8-F83ABFD329E1}"/>
                </a:ext>
              </a:extLst>
            </p:cNvPr>
            <p:cNvSpPr txBox="1"/>
            <p:nvPr/>
          </p:nvSpPr>
          <p:spPr>
            <a:xfrm>
              <a:off x="340731" y="3002875"/>
              <a:ext cx="2929293" cy="109110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/>
                <a:t>Atender a las personas con discapacidad y a sus familias durante el transcurrir vital para el desarrollo de habilidades y  </a:t>
              </a:r>
              <a:r>
                <a:rPr lang="es-CO" sz="1200" b="1" dirty="0"/>
                <a:t>capacidades</a:t>
              </a:r>
              <a:r>
                <a:rPr lang="es-ES" sz="1200" b="1" dirty="0"/>
                <a:t>.</a:t>
              </a:r>
              <a:endParaRPr lang="es-CO" sz="1200" b="1" dirty="0"/>
            </a:p>
          </p:txBody>
        </p:sp>
      </p:grpSp>
      <p:grpSp>
        <p:nvGrpSpPr>
          <p:cNvPr id="101" name="Group 100">
            <a:extLst>
              <a:ext uri="{FF2B5EF4-FFF2-40B4-BE49-F238E27FC236}">
                <a16:creationId xmlns:a16="http://schemas.microsoft.com/office/drawing/2014/main" id="{635F60CB-3D33-496C-96D1-4AF7F874B9E4}"/>
              </a:ext>
            </a:extLst>
          </p:cNvPr>
          <p:cNvGrpSpPr/>
          <p:nvPr/>
        </p:nvGrpSpPr>
        <p:grpSpPr>
          <a:xfrm>
            <a:off x="4289241" y="4366544"/>
            <a:ext cx="3130447" cy="871081"/>
            <a:chOff x="9187325" y="3845544"/>
            <a:chExt cx="2937083" cy="1033756"/>
          </a:xfrm>
        </p:grpSpPr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2E8C745E-723E-400D-B302-B9829C54E178}"/>
                </a:ext>
              </a:extLst>
            </p:cNvPr>
            <p:cNvSpPr txBox="1"/>
            <p:nvPr/>
          </p:nvSpPr>
          <p:spPr>
            <a:xfrm>
              <a:off x="9187325" y="3845544"/>
              <a:ext cx="2929293" cy="438306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    Objetivo 3</a:t>
              </a:r>
            </a:p>
          </p:txBody>
        </p:sp>
        <p:sp>
          <p:nvSpPr>
            <p:cNvPr id="103" name="TextBox 102">
              <a:extLst>
                <a:ext uri="{FF2B5EF4-FFF2-40B4-BE49-F238E27FC236}">
                  <a16:creationId xmlns:a16="http://schemas.microsoft.com/office/drawing/2014/main" id="{FE45FCF8-EE34-4657-92F5-D36E404FBB8E}"/>
                </a:ext>
              </a:extLst>
            </p:cNvPr>
            <p:cNvSpPr txBox="1"/>
            <p:nvPr/>
          </p:nvSpPr>
          <p:spPr>
            <a:xfrm>
              <a:off x="9195115" y="4273134"/>
              <a:ext cx="2929293" cy="60616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</a:lstStyle>
            <a:p>
              <a:pPr algn="ctr"/>
              <a:r>
                <a:rPr lang="es-CO" sz="1200" dirty="0"/>
                <a:t>Desarrollar estrategias para la disminución de barreras actitudinales.</a:t>
              </a:r>
            </a:p>
          </p:txBody>
        </p:sp>
      </p:grpSp>
      <p:grpSp>
        <p:nvGrpSpPr>
          <p:cNvPr id="104" name="Group 103">
            <a:extLst>
              <a:ext uri="{FF2B5EF4-FFF2-40B4-BE49-F238E27FC236}">
                <a16:creationId xmlns:a16="http://schemas.microsoft.com/office/drawing/2014/main" id="{7AB54004-490F-4D0C-8AD5-96B83DC531BD}"/>
              </a:ext>
            </a:extLst>
          </p:cNvPr>
          <p:cNvGrpSpPr/>
          <p:nvPr/>
        </p:nvGrpSpPr>
        <p:grpSpPr>
          <a:xfrm>
            <a:off x="4280932" y="1169996"/>
            <a:ext cx="3130453" cy="1082459"/>
            <a:chOff x="8811265" y="3934259"/>
            <a:chExt cx="2937089" cy="1284609"/>
          </a:xfrm>
        </p:grpSpPr>
        <p:sp>
          <p:nvSpPr>
            <p:cNvPr id="105" name="TextBox 104">
              <a:extLst>
                <a:ext uri="{FF2B5EF4-FFF2-40B4-BE49-F238E27FC236}">
                  <a16:creationId xmlns:a16="http://schemas.microsoft.com/office/drawing/2014/main" id="{3344FE50-9CF4-4F9B-AD02-BD82C3C329CD}"/>
                </a:ext>
              </a:extLst>
            </p:cNvPr>
            <p:cNvSpPr txBox="1"/>
            <p:nvPr/>
          </p:nvSpPr>
          <p:spPr>
            <a:xfrm>
              <a:off x="8811265" y="3934259"/>
              <a:ext cx="2937089" cy="43830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   Objetivo 1</a:t>
              </a:r>
            </a:p>
          </p:txBody>
        </p:sp>
        <p:sp>
          <p:nvSpPr>
            <p:cNvPr id="106" name="TextBox 105">
              <a:extLst>
                <a:ext uri="{FF2B5EF4-FFF2-40B4-BE49-F238E27FC236}">
                  <a16:creationId xmlns:a16="http://schemas.microsoft.com/office/drawing/2014/main" id="{EFB5BCCA-F1E7-4441-9822-FA683A167170}"/>
                </a:ext>
              </a:extLst>
            </p:cNvPr>
            <p:cNvSpPr txBox="1"/>
            <p:nvPr/>
          </p:nvSpPr>
          <p:spPr>
            <a:xfrm>
              <a:off x="8819061" y="4370235"/>
              <a:ext cx="2929293" cy="848633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rgbClr val="003E65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200" dirty="0">
                  <a:solidFill>
                    <a:schemeClr val="bg1"/>
                  </a:solidFill>
                </a:rPr>
                <a:t>Articular  acciones para la inclusión  de las institucionales personas con discapacidad y sus familias</a:t>
              </a:r>
            </a:p>
          </p:txBody>
        </p:sp>
      </p:grpSp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140970" y="3148933"/>
            <a:ext cx="341002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Por una ciudad incluyente y sin barreras </a:t>
            </a:r>
            <a:endParaRPr lang="es-ES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067562" y="4061696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8C7DD855-D293-4764-A9A0-B3A32F373283}"/>
              </a:ext>
            </a:extLst>
          </p:cNvPr>
          <p:cNvPicPr>
            <a:picLocks noChangeAspect="1"/>
          </p:cNvPicPr>
          <p:nvPr/>
        </p:nvPicPr>
        <p:blipFill>
          <a:blip r:embed="rId3">
            <a:duotone>
              <a:schemeClr val="accent5">
                <a:shade val="45000"/>
                <a:satMod val="135000"/>
              </a:schemeClr>
              <a:prstClr val="white"/>
            </a:duotone>
          </a:blip>
          <a:stretch>
            <a:fillRect/>
          </a:stretch>
        </p:blipFill>
        <p:spPr>
          <a:xfrm>
            <a:off x="1412418" y="2031656"/>
            <a:ext cx="867125" cy="862386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sp>
        <p:nvSpPr>
          <p:cNvPr id="32" name="Rectángulo 31">
            <a:extLst>
              <a:ext uri="{FF2B5EF4-FFF2-40B4-BE49-F238E27FC236}">
                <a16:creationId xmlns:a16="http://schemas.microsoft.com/office/drawing/2014/main" id="{87798AC0-252D-4B47-8199-CF41CAD0CCF7}"/>
              </a:ext>
            </a:extLst>
          </p:cNvPr>
          <p:cNvSpPr/>
          <p:nvPr/>
        </p:nvSpPr>
        <p:spPr>
          <a:xfrm>
            <a:off x="7621146" y="1664073"/>
            <a:ext cx="1014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98%</a:t>
            </a:r>
          </a:p>
        </p:txBody>
      </p:sp>
      <p:sp>
        <p:nvSpPr>
          <p:cNvPr id="34" name="Rectángulo 33">
            <a:extLst>
              <a:ext uri="{FF2B5EF4-FFF2-40B4-BE49-F238E27FC236}">
                <a16:creationId xmlns:a16="http://schemas.microsoft.com/office/drawing/2014/main" id="{05602447-E6FC-4978-AD18-042E20120737}"/>
              </a:ext>
            </a:extLst>
          </p:cNvPr>
          <p:cNvSpPr/>
          <p:nvPr/>
        </p:nvSpPr>
        <p:spPr>
          <a:xfrm>
            <a:off x="7621145" y="3283104"/>
            <a:ext cx="1014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5" name="Rectángulo 34">
            <a:extLst>
              <a:ext uri="{FF2B5EF4-FFF2-40B4-BE49-F238E27FC236}">
                <a16:creationId xmlns:a16="http://schemas.microsoft.com/office/drawing/2014/main" id="{5E7A1630-3485-4CDA-A468-07EDE676976A}"/>
              </a:ext>
            </a:extLst>
          </p:cNvPr>
          <p:cNvSpPr/>
          <p:nvPr/>
        </p:nvSpPr>
        <p:spPr>
          <a:xfrm>
            <a:off x="7621145" y="4764947"/>
            <a:ext cx="101485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37" name="Title 1">
            <a:extLst>
              <a:ext uri="{FF2B5EF4-FFF2-40B4-BE49-F238E27FC236}">
                <a16:creationId xmlns:a16="http://schemas.microsoft.com/office/drawing/2014/main" id="{D842A945-269F-47FE-A75D-7A684936D7A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04936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uadroTexto 2">
            <a:extLst>
              <a:ext uri="{FF2B5EF4-FFF2-40B4-BE49-F238E27FC236}">
                <a16:creationId xmlns:a16="http://schemas.microsoft.com/office/drawing/2014/main" id="{CADE355A-75CD-4B03-85A9-4F19C409310D}"/>
              </a:ext>
            </a:extLst>
          </p:cNvPr>
          <p:cNvSpPr txBox="1"/>
          <p:nvPr/>
        </p:nvSpPr>
        <p:spPr>
          <a:xfrm>
            <a:off x="501744" y="2950588"/>
            <a:ext cx="3258688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2000" dirty="0">
                <a:solidFill>
                  <a:srgbClr val="002060"/>
                </a:solidFill>
                <a:latin typeface="Arial Rounded MT Bold" panose="020F0704030504030204" pitchFamily="34" charset="0"/>
              </a:rPr>
              <a:t>Proyecto de inversión:</a:t>
            </a:r>
            <a:endParaRPr lang="es-CO" sz="2000" dirty="0">
              <a:solidFill>
                <a:srgbClr val="00B0F0"/>
              </a:solidFill>
              <a:latin typeface="Arial Rounded MT Bold" panose="020F0704030504030204" pitchFamily="34" charset="0"/>
            </a:endParaRPr>
          </a:p>
          <a:p>
            <a:pPr algn="ctr"/>
            <a:r>
              <a:rPr lang="es-CO" sz="20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Prevención y atención integral del fenómeno de habitabilidad en calle</a:t>
            </a:r>
            <a:endParaRPr lang="es-CO" sz="2000" dirty="0"/>
          </a:p>
        </p:txBody>
      </p:sp>
      <p:sp>
        <p:nvSpPr>
          <p:cNvPr id="33" name="Rectángulo 32">
            <a:extLst>
              <a:ext uri="{FF2B5EF4-FFF2-40B4-BE49-F238E27FC236}">
                <a16:creationId xmlns:a16="http://schemas.microsoft.com/office/drawing/2014/main" id="{7AB69236-5A7D-49EB-8165-D12584333960}"/>
              </a:ext>
            </a:extLst>
          </p:cNvPr>
          <p:cNvSpPr/>
          <p:nvPr/>
        </p:nvSpPr>
        <p:spPr>
          <a:xfrm>
            <a:off x="1507360" y="4251524"/>
            <a:ext cx="1247457" cy="71558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4050" dirty="0">
                <a:solidFill>
                  <a:srgbClr val="4C216D"/>
                </a:solidFill>
                <a:latin typeface="Arial Rounded MT Bold" panose="020F0704030504030204" pitchFamily="34" charset="0"/>
              </a:rPr>
              <a:t>79%</a:t>
            </a:r>
          </a:p>
        </p:txBody>
      </p:sp>
      <p:pic>
        <p:nvPicPr>
          <p:cNvPr id="15372" name="Picture 12" descr="Resultado de imagen para imagenes manos cogidas azul">
            <a:extLst>
              <a:ext uri="{FF2B5EF4-FFF2-40B4-BE49-F238E27FC236}">
                <a16:creationId xmlns:a16="http://schemas.microsoft.com/office/drawing/2014/main" id="{F268C11F-CF85-453D-B3F6-224B2AB971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accent5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0401" y="2024874"/>
            <a:ext cx="861374" cy="798308"/>
          </a:xfrm>
          <a:prstGeom prst="rect">
            <a:avLst/>
          </a:prstGeom>
          <a:solidFill>
            <a:srgbClr val="FFFFFF">
              <a:shade val="85000"/>
            </a:srgbClr>
          </a:solidFill>
          <a:ln w="889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</p:pic>
      <p:grpSp>
        <p:nvGrpSpPr>
          <p:cNvPr id="64" name="Group 91">
            <a:extLst>
              <a:ext uri="{FF2B5EF4-FFF2-40B4-BE49-F238E27FC236}">
                <a16:creationId xmlns:a16="http://schemas.microsoft.com/office/drawing/2014/main" id="{9D6C2AEA-B88D-4BEF-9E35-03C02C3C44AF}"/>
              </a:ext>
            </a:extLst>
          </p:cNvPr>
          <p:cNvGrpSpPr/>
          <p:nvPr/>
        </p:nvGrpSpPr>
        <p:grpSpPr>
          <a:xfrm>
            <a:off x="4400970" y="1962492"/>
            <a:ext cx="3475654" cy="816497"/>
            <a:chOff x="-913543" y="1843818"/>
            <a:chExt cx="4263092" cy="1451544"/>
          </a:xfrm>
        </p:grpSpPr>
        <p:sp>
          <p:nvSpPr>
            <p:cNvPr id="65" name="TextBox 98">
              <a:extLst>
                <a:ext uri="{FF2B5EF4-FFF2-40B4-BE49-F238E27FC236}">
                  <a16:creationId xmlns:a16="http://schemas.microsoft.com/office/drawing/2014/main" id="{2800D98E-3056-44D9-99E0-68DA5C953855}"/>
                </a:ext>
              </a:extLst>
            </p:cNvPr>
            <p:cNvSpPr txBox="1"/>
            <p:nvPr/>
          </p:nvSpPr>
          <p:spPr>
            <a:xfrm>
              <a:off x="-913543" y="1843818"/>
              <a:ext cx="4263091" cy="6565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2</a:t>
              </a:r>
            </a:p>
          </p:txBody>
        </p:sp>
        <p:sp>
          <p:nvSpPr>
            <p:cNvPr id="66" name="TextBox 99">
              <a:extLst>
                <a:ext uri="{FF2B5EF4-FFF2-40B4-BE49-F238E27FC236}">
                  <a16:creationId xmlns:a16="http://schemas.microsoft.com/office/drawing/2014/main" id="{AC9EAEFD-69B4-425E-A350-5FE886D63C32}"/>
                </a:ext>
              </a:extLst>
            </p:cNvPr>
            <p:cNvSpPr txBox="1"/>
            <p:nvPr/>
          </p:nvSpPr>
          <p:spPr>
            <a:xfrm>
              <a:off x="-913542" y="2478121"/>
              <a:ext cx="4263091" cy="817241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Promover el ingreso a procesos de inclusión social de la ciudadanía habitantes de calle y en riesgo.</a:t>
              </a:r>
            </a:p>
          </p:txBody>
        </p:sp>
      </p:grpSp>
      <p:grpSp>
        <p:nvGrpSpPr>
          <p:cNvPr id="67" name="Group 100">
            <a:extLst>
              <a:ext uri="{FF2B5EF4-FFF2-40B4-BE49-F238E27FC236}">
                <a16:creationId xmlns:a16="http://schemas.microsoft.com/office/drawing/2014/main" id="{C0C7CFBA-C6F5-4F3B-8F2A-C85E34C8C140}"/>
              </a:ext>
            </a:extLst>
          </p:cNvPr>
          <p:cNvGrpSpPr/>
          <p:nvPr/>
        </p:nvGrpSpPr>
        <p:grpSpPr>
          <a:xfrm>
            <a:off x="4400971" y="2920445"/>
            <a:ext cx="3481864" cy="995276"/>
            <a:chOff x="8921977" y="3608333"/>
            <a:chExt cx="5316998" cy="1769373"/>
          </a:xfrm>
        </p:grpSpPr>
        <p:sp>
          <p:nvSpPr>
            <p:cNvPr id="68" name="TextBox 101">
              <a:extLst>
                <a:ext uri="{FF2B5EF4-FFF2-40B4-BE49-F238E27FC236}">
                  <a16:creationId xmlns:a16="http://schemas.microsoft.com/office/drawing/2014/main" id="{15CAA741-0043-4D33-A879-A94EB0CBBD32}"/>
                </a:ext>
              </a:extLst>
            </p:cNvPr>
            <p:cNvSpPr txBox="1"/>
            <p:nvPr/>
          </p:nvSpPr>
          <p:spPr>
            <a:xfrm>
              <a:off x="8921977" y="3608333"/>
              <a:ext cx="5316998" cy="656588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3</a:t>
              </a:r>
            </a:p>
          </p:txBody>
        </p:sp>
        <p:sp>
          <p:nvSpPr>
            <p:cNvPr id="69" name="TextBox 102">
              <a:extLst>
                <a:ext uri="{FF2B5EF4-FFF2-40B4-BE49-F238E27FC236}">
                  <a16:creationId xmlns:a16="http://schemas.microsoft.com/office/drawing/2014/main" id="{95FA7891-5C8C-4C68-92B0-C1350B49D828}"/>
                </a:ext>
              </a:extLst>
            </p:cNvPr>
            <p:cNvSpPr txBox="1"/>
            <p:nvPr/>
          </p:nvSpPr>
          <p:spPr>
            <a:xfrm>
              <a:off x="8929770" y="4242647"/>
              <a:ext cx="5299719" cy="1135059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Desarrollar procesos de inclusión social para el desarrollo, formación personal, laboral y vinculación socio-económica.</a:t>
              </a:r>
            </a:p>
          </p:txBody>
        </p:sp>
      </p:grpSp>
      <p:grpSp>
        <p:nvGrpSpPr>
          <p:cNvPr id="70" name="Group 103">
            <a:extLst>
              <a:ext uri="{FF2B5EF4-FFF2-40B4-BE49-F238E27FC236}">
                <a16:creationId xmlns:a16="http://schemas.microsoft.com/office/drawing/2014/main" id="{46433056-9A52-42D5-B494-F4A19F059953}"/>
              </a:ext>
            </a:extLst>
          </p:cNvPr>
          <p:cNvGrpSpPr/>
          <p:nvPr/>
        </p:nvGrpSpPr>
        <p:grpSpPr>
          <a:xfrm>
            <a:off x="4400969" y="837467"/>
            <a:ext cx="3481866" cy="995262"/>
            <a:chOff x="8919664" y="3275838"/>
            <a:chExt cx="5662681" cy="1769351"/>
          </a:xfrm>
        </p:grpSpPr>
        <p:sp>
          <p:nvSpPr>
            <p:cNvPr id="71" name="TextBox 104">
              <a:extLst>
                <a:ext uri="{FF2B5EF4-FFF2-40B4-BE49-F238E27FC236}">
                  <a16:creationId xmlns:a16="http://schemas.microsoft.com/office/drawing/2014/main" id="{9FE9AB75-A72A-4EFF-B168-4F831D1CCEDD}"/>
                </a:ext>
              </a:extLst>
            </p:cNvPr>
            <p:cNvSpPr txBox="1"/>
            <p:nvPr/>
          </p:nvSpPr>
          <p:spPr>
            <a:xfrm>
              <a:off x="8919664" y="3275838"/>
              <a:ext cx="5652577" cy="656589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1</a:t>
              </a:r>
            </a:p>
          </p:txBody>
        </p:sp>
        <p:sp>
          <p:nvSpPr>
            <p:cNvPr id="72" name="TextBox 105">
              <a:extLst>
                <a:ext uri="{FF2B5EF4-FFF2-40B4-BE49-F238E27FC236}">
                  <a16:creationId xmlns:a16="http://schemas.microsoft.com/office/drawing/2014/main" id="{7E1491F4-6ABF-40C8-A968-ED6A2F51754C}"/>
                </a:ext>
              </a:extLst>
            </p:cNvPr>
            <p:cNvSpPr txBox="1"/>
            <p:nvPr/>
          </p:nvSpPr>
          <p:spPr>
            <a:xfrm>
              <a:off x="8929768" y="3910128"/>
              <a:ext cx="5652577" cy="1135061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4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Desarrollar acciones significativas en los territorios dirigidas a la prevención de habitabilidad en calle con poblaciones en riesgo.</a:t>
              </a:r>
            </a:p>
          </p:txBody>
        </p:sp>
      </p:grpSp>
      <p:grpSp>
        <p:nvGrpSpPr>
          <p:cNvPr id="52" name="Group 85">
            <a:extLst>
              <a:ext uri="{FF2B5EF4-FFF2-40B4-BE49-F238E27FC236}">
                <a16:creationId xmlns:a16="http://schemas.microsoft.com/office/drawing/2014/main" id="{8FC4024C-6361-4E41-A243-94F78D955B58}"/>
              </a:ext>
            </a:extLst>
          </p:cNvPr>
          <p:cNvGrpSpPr/>
          <p:nvPr/>
        </p:nvGrpSpPr>
        <p:grpSpPr>
          <a:xfrm>
            <a:off x="4406075" y="5107632"/>
            <a:ext cx="3476761" cy="1168241"/>
            <a:chOff x="8928700" y="3788255"/>
            <a:chExt cx="4580328" cy="2197516"/>
          </a:xfrm>
        </p:grpSpPr>
        <p:sp>
          <p:nvSpPr>
            <p:cNvPr id="59" name="TextBox 86">
              <a:extLst>
                <a:ext uri="{FF2B5EF4-FFF2-40B4-BE49-F238E27FC236}">
                  <a16:creationId xmlns:a16="http://schemas.microsoft.com/office/drawing/2014/main" id="{07B49AFA-4A69-4520-AC70-38CD24AE2825}"/>
                </a:ext>
              </a:extLst>
            </p:cNvPr>
            <p:cNvSpPr txBox="1"/>
            <p:nvPr/>
          </p:nvSpPr>
          <p:spPr>
            <a:xfrm>
              <a:off x="8928700" y="3788255"/>
              <a:ext cx="4572143" cy="694730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b="1" dirty="0">
                  <a:latin typeface="Arial Rounded MT Bold" panose="020F0704030504030204" pitchFamily="34" charset="0"/>
                </a:rPr>
                <a:t>Objetivo 5</a:t>
              </a:r>
            </a:p>
          </p:txBody>
        </p:sp>
        <p:sp>
          <p:nvSpPr>
            <p:cNvPr id="60" name="TextBox 87">
              <a:extLst>
                <a:ext uri="{FF2B5EF4-FFF2-40B4-BE49-F238E27FC236}">
                  <a16:creationId xmlns:a16="http://schemas.microsoft.com/office/drawing/2014/main" id="{F295A815-DDA4-4B4D-92ED-A01659A18D3D}"/>
                </a:ext>
              </a:extLst>
            </p:cNvPr>
            <p:cNvSpPr txBox="1"/>
            <p:nvPr/>
          </p:nvSpPr>
          <p:spPr>
            <a:xfrm>
              <a:off x="8929772" y="4448495"/>
              <a:ext cx="4579256" cy="1537276"/>
            </a:xfrm>
            <a:prstGeom prst="roundRect">
              <a:avLst/>
            </a:prstGeom>
            <a:solidFill>
              <a:schemeClr val="accent5">
                <a:lumMod val="75000"/>
              </a:schemeClr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la articulación transectorial, el seguimiento, la generación y difusión de conocimiento orientado a los objetivos de la Política Pública.</a:t>
              </a:r>
            </a:p>
          </p:txBody>
        </p:sp>
      </p:grpSp>
      <p:grpSp>
        <p:nvGrpSpPr>
          <p:cNvPr id="61" name="Group 88">
            <a:extLst>
              <a:ext uri="{FF2B5EF4-FFF2-40B4-BE49-F238E27FC236}">
                <a16:creationId xmlns:a16="http://schemas.microsoft.com/office/drawing/2014/main" id="{B6086F31-FC5A-44DC-9840-549D759D9299}"/>
              </a:ext>
            </a:extLst>
          </p:cNvPr>
          <p:cNvGrpSpPr/>
          <p:nvPr/>
        </p:nvGrpSpPr>
        <p:grpSpPr>
          <a:xfrm>
            <a:off x="4400970" y="4032101"/>
            <a:ext cx="3481865" cy="967785"/>
            <a:chOff x="-1290463" y="1882601"/>
            <a:chExt cx="4647142" cy="1720509"/>
          </a:xfrm>
        </p:grpSpPr>
        <p:sp>
          <p:nvSpPr>
            <p:cNvPr id="62" name="TextBox 89">
              <a:extLst>
                <a:ext uri="{FF2B5EF4-FFF2-40B4-BE49-F238E27FC236}">
                  <a16:creationId xmlns:a16="http://schemas.microsoft.com/office/drawing/2014/main" id="{133F46E0-2968-468D-966D-D7417E064EDF}"/>
                </a:ext>
              </a:extLst>
            </p:cNvPr>
            <p:cNvSpPr txBox="1"/>
            <p:nvPr/>
          </p:nvSpPr>
          <p:spPr>
            <a:xfrm>
              <a:off x="-1282563" y="1882601"/>
              <a:ext cx="4630951" cy="6018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dirty="0">
                  <a:latin typeface="Arial Rounded MT Bold" panose="020F0704030504030204" pitchFamily="34" charset="0"/>
                </a:rPr>
                <a:t>Objetivo 4</a:t>
              </a:r>
            </a:p>
          </p:txBody>
        </p:sp>
        <p:sp>
          <p:nvSpPr>
            <p:cNvPr id="63" name="TextBox 90">
              <a:extLst>
                <a:ext uri="{FF2B5EF4-FFF2-40B4-BE49-F238E27FC236}">
                  <a16:creationId xmlns:a16="http://schemas.microsoft.com/office/drawing/2014/main" id="{BF45A1E2-E801-4329-9372-8156487AFF3F}"/>
                </a:ext>
              </a:extLst>
            </p:cNvPr>
            <p:cNvSpPr txBox="1"/>
            <p:nvPr/>
          </p:nvSpPr>
          <p:spPr>
            <a:xfrm>
              <a:off x="-1290463" y="2468045"/>
              <a:ext cx="4647142" cy="1135065"/>
            </a:xfrm>
            <a:prstGeom prst="roundRect">
              <a:avLst/>
            </a:prstGeom>
            <a:solidFill>
              <a:srgbClr val="00B0F0"/>
            </a:solidFill>
            <a:ln>
              <a:solidFill>
                <a:srgbClr val="F1F1EF"/>
              </a:solidFill>
              <a:headEnd type="none" w="med" len="med"/>
              <a:tailEnd type="none" w="med" len="med"/>
            </a:ln>
            <a:effectLst>
              <a:outerShdw blurRad="50800" dist="38100" dir="5400000" algn="t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wrap="square" lIns="0" rIns="0" rtlCol="0" anchor="t">
              <a:spAutoFit/>
            </a:bodyPr>
            <a:lstStyle>
              <a:defPPr>
                <a:defRPr lang="es-CO"/>
              </a:defPPr>
              <a:lvl1pPr algn="just">
                <a:defRPr sz="1300">
                  <a:solidFill>
                    <a:schemeClr val="bg1"/>
                  </a:solidFill>
                  <a:latin typeface="Arial Rounded MT Bold" panose="020F0704030504030204" pitchFamily="34" charset="0"/>
                </a:defRPr>
              </a:lvl1pPr>
              <a:lvl2pPr>
                <a:defRPr>
                  <a:solidFill>
                    <a:schemeClr val="dk1"/>
                  </a:solidFill>
                </a:defRPr>
              </a:lvl2pPr>
              <a:lvl3pPr>
                <a:defRPr>
                  <a:solidFill>
                    <a:schemeClr val="dk1"/>
                  </a:solidFill>
                </a:defRPr>
              </a:lvl3pPr>
              <a:lvl4pPr>
                <a:defRPr>
                  <a:solidFill>
                    <a:schemeClr val="dk1"/>
                  </a:solidFill>
                </a:defRPr>
              </a:lvl4pPr>
              <a:lvl5pPr>
                <a:defRPr>
                  <a:solidFill>
                    <a:schemeClr val="dk1"/>
                  </a:solidFill>
                </a:defRPr>
              </a:lvl5pPr>
              <a:lvl6pPr>
                <a:defRPr>
                  <a:solidFill>
                    <a:schemeClr val="dk1"/>
                  </a:solidFill>
                </a:defRPr>
              </a:lvl6pPr>
              <a:lvl7pPr>
                <a:defRPr>
                  <a:solidFill>
                    <a:schemeClr val="dk1"/>
                  </a:solidFill>
                </a:defRPr>
              </a:lvl7pPr>
              <a:lvl8pPr>
                <a:defRPr>
                  <a:solidFill>
                    <a:schemeClr val="dk1"/>
                  </a:solidFill>
                </a:defRPr>
              </a:lvl8pPr>
              <a:lvl9pPr>
                <a:defRPr>
                  <a:solidFill>
                    <a:schemeClr val="dk1"/>
                  </a:solidFill>
                </a:defRPr>
              </a:lvl9pPr>
            </a:lstStyle>
            <a:p>
              <a:pPr algn="ctr"/>
              <a:r>
                <a:rPr lang="es-CO" sz="1050" dirty="0"/>
                <a:t>Fortalecer la autonomía, las capacidades, habilidades ocupacionales y restablecimiento de redes de apoyo.</a:t>
              </a:r>
            </a:p>
          </p:txBody>
        </p:sp>
      </p:grpSp>
      <p:sp>
        <p:nvSpPr>
          <p:cNvPr id="51" name="Rectángulo 50">
            <a:extLst>
              <a:ext uri="{FF2B5EF4-FFF2-40B4-BE49-F238E27FC236}">
                <a16:creationId xmlns:a16="http://schemas.microsoft.com/office/drawing/2014/main" id="{9E059F7D-2D30-4C89-8647-EE073550C392}"/>
              </a:ext>
            </a:extLst>
          </p:cNvPr>
          <p:cNvSpPr/>
          <p:nvPr/>
        </p:nvSpPr>
        <p:spPr>
          <a:xfrm>
            <a:off x="8033523" y="1282659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90%</a:t>
            </a:r>
          </a:p>
        </p:txBody>
      </p:sp>
      <p:sp>
        <p:nvSpPr>
          <p:cNvPr id="53" name="Rectángulo 52">
            <a:extLst>
              <a:ext uri="{FF2B5EF4-FFF2-40B4-BE49-F238E27FC236}">
                <a16:creationId xmlns:a16="http://schemas.microsoft.com/office/drawing/2014/main" id="{18A6BD03-DBA5-4AAC-AA5B-7FEEA89C7FCE}"/>
              </a:ext>
            </a:extLst>
          </p:cNvPr>
          <p:cNvSpPr/>
          <p:nvPr/>
        </p:nvSpPr>
        <p:spPr>
          <a:xfrm>
            <a:off x="8033522" y="2317324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72%</a:t>
            </a:r>
          </a:p>
        </p:txBody>
      </p:sp>
      <p:sp>
        <p:nvSpPr>
          <p:cNvPr id="54" name="Rectángulo 53">
            <a:extLst>
              <a:ext uri="{FF2B5EF4-FFF2-40B4-BE49-F238E27FC236}">
                <a16:creationId xmlns:a16="http://schemas.microsoft.com/office/drawing/2014/main" id="{F6E470E8-5EBE-4264-9B1A-EF33CF72E8AD}"/>
              </a:ext>
            </a:extLst>
          </p:cNvPr>
          <p:cNvSpPr/>
          <p:nvPr/>
        </p:nvSpPr>
        <p:spPr>
          <a:xfrm>
            <a:off x="8033521" y="3365651"/>
            <a:ext cx="81304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68%</a:t>
            </a:r>
          </a:p>
        </p:txBody>
      </p:sp>
      <p:sp>
        <p:nvSpPr>
          <p:cNvPr id="55" name="Rectángulo 54">
            <a:extLst>
              <a:ext uri="{FF2B5EF4-FFF2-40B4-BE49-F238E27FC236}">
                <a16:creationId xmlns:a16="http://schemas.microsoft.com/office/drawing/2014/main" id="{0DE984B1-A8BB-4BAA-BFB5-21A0DF0748DF}"/>
              </a:ext>
            </a:extLst>
          </p:cNvPr>
          <p:cNvSpPr/>
          <p:nvPr/>
        </p:nvSpPr>
        <p:spPr>
          <a:xfrm>
            <a:off x="8033519" y="4501034"/>
            <a:ext cx="111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6" name="Rectángulo 55">
            <a:extLst>
              <a:ext uri="{FF2B5EF4-FFF2-40B4-BE49-F238E27FC236}">
                <a16:creationId xmlns:a16="http://schemas.microsoft.com/office/drawing/2014/main" id="{BBA810E3-1B77-49AE-B207-2159C0029E97}"/>
              </a:ext>
            </a:extLst>
          </p:cNvPr>
          <p:cNvSpPr/>
          <p:nvPr/>
        </p:nvSpPr>
        <p:spPr>
          <a:xfrm>
            <a:off x="8033519" y="5636417"/>
            <a:ext cx="11104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s-ES" sz="2400" dirty="0">
                <a:solidFill>
                  <a:srgbClr val="00B0F0"/>
                </a:solidFill>
                <a:latin typeface="Arial Rounded MT Bold" panose="020F0704030504030204" pitchFamily="34" charset="0"/>
              </a:rPr>
              <a:t>100%</a:t>
            </a:r>
          </a:p>
        </p:txBody>
      </p:sp>
      <p:sp>
        <p:nvSpPr>
          <p:cNvPr id="57" name="Title 1">
            <a:extLst>
              <a:ext uri="{FF2B5EF4-FFF2-40B4-BE49-F238E27FC236}">
                <a16:creationId xmlns:a16="http://schemas.microsoft.com/office/drawing/2014/main" id="{77B8771A-FA99-44CB-8E75-CBAE2BA115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4" y="129586"/>
            <a:ext cx="7886700" cy="552409"/>
          </a:xfrm>
        </p:spPr>
        <p:txBody>
          <a:bodyPr>
            <a:noAutofit/>
          </a:bodyPr>
          <a:lstStyle/>
          <a:p>
            <a:r>
              <a:rPr lang="es-CO" sz="2850" b="1" dirty="0">
                <a:solidFill>
                  <a:schemeClr val="accent1">
                    <a:lumMod val="50000"/>
                  </a:schemeClr>
                </a:solidFill>
                <a:latin typeface="Arial Rounded MT Bold" panose="020F0704030504030204" pitchFamily="34" charset="0"/>
                <a:ea typeface="ＭＳ Ｐゴシック" charset="-128"/>
              </a:rPr>
              <a:t>Avance plan de acción en inversión</a:t>
            </a:r>
            <a:endParaRPr lang="en-US" sz="2850" dirty="0">
              <a:solidFill>
                <a:schemeClr val="accent1">
                  <a:lumMod val="50000"/>
                </a:schemeClr>
              </a:solidFill>
              <a:latin typeface="Arial Rounded MT Bold" panose="020F07040305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15088758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11760</TotalTime>
  <Words>2572</Words>
  <Application>Microsoft Office PowerPoint</Application>
  <PresentationFormat>Presentación en pantalla (4:3)</PresentationFormat>
  <Paragraphs>394</Paragraphs>
  <Slides>29</Slides>
  <Notes>29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29</vt:i4>
      </vt:variant>
    </vt:vector>
  </HeadingPairs>
  <TitlesOfParts>
    <vt:vector size="34" baseType="lpstr">
      <vt:lpstr>Arial</vt:lpstr>
      <vt:lpstr>Arial Rounded MT Bold</vt:lpstr>
      <vt:lpstr>Calibri</vt:lpstr>
      <vt:lpstr>Calibri Light</vt:lpstr>
      <vt:lpstr>Tema de Office</vt:lpstr>
      <vt:lpstr>AVANCE PLAN DE ACCIÓN INSTITUCIONAL  ENE-SEP 2019           SECRETARÍA DISTRITAL DE INTEGRACIÓN SOCIAL Octubre 2019</vt:lpstr>
      <vt:lpstr>Metodología de Seguimiento Plan de Acción</vt:lpstr>
      <vt:lpstr>Presentación de PowerPoint</vt:lpstr>
      <vt:lpstr>Inversión</vt:lpstr>
      <vt:lpstr>Avance plan de acción en inversión</vt:lpstr>
      <vt:lpstr>Avance plan de acción en inversión</vt:lpstr>
      <vt:lpstr>Avance plan de acción en inversión</vt:lpstr>
      <vt:lpstr>Avance plan de acción en inversión</vt:lpstr>
      <vt:lpstr>Avance plan de acción en inversión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Ejecución componente gestión de procesos</vt:lpstr>
      <vt:lpstr>Decreto 612 de 2018- MIPG</vt:lpstr>
      <vt:lpstr>Gestión -Decreto 612 de 2018- MIPG</vt:lpstr>
      <vt:lpstr>Gestión -Decreto 612 de 2018- MIPG</vt:lpstr>
      <vt:lpstr>Gestión -Decreto 612 de 2018- MIPG</vt:lpstr>
      <vt:lpstr>Gestión -Decreto 612 de 2018- MIPG</vt:lpstr>
      <vt:lpstr>Gestión -Decreto 612 de 2018- MIPG</vt:lpstr>
      <vt:lpstr>Presentación de PowerPoint</vt:lpstr>
      <vt:lpstr>Avance construcción mapas de riesgo</vt:lpstr>
      <vt:lpstr>GRACIAS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PLAN DE ACCIÓN INSTITUCIONAL</dc:title>
  <dc:creator>Gina Marcela Alba Diaz</dc:creator>
  <cp:lastModifiedBy>Virginia Viracacha Viracacha</cp:lastModifiedBy>
  <cp:revision>176</cp:revision>
  <cp:lastPrinted>2018-09-26T19:56:19Z</cp:lastPrinted>
  <dcterms:created xsi:type="dcterms:W3CDTF">2018-09-19T15:23:17Z</dcterms:created>
  <dcterms:modified xsi:type="dcterms:W3CDTF">2019-10-29T22:04:24Z</dcterms:modified>
</cp:coreProperties>
</file>