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7" r:id="rId3"/>
    <p:sldId id="296" r:id="rId4"/>
    <p:sldId id="297" r:id="rId5"/>
    <p:sldId id="298" r:id="rId6"/>
    <p:sldId id="322" r:id="rId7"/>
    <p:sldId id="299" r:id="rId8"/>
    <p:sldId id="300" r:id="rId9"/>
    <p:sldId id="320" r:id="rId10"/>
    <p:sldId id="301" r:id="rId11"/>
    <p:sldId id="321"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295" r:id="rId3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AFF"/>
    <a:srgbClr val="009FE3"/>
    <a:srgbClr val="003E65"/>
    <a:srgbClr val="898989"/>
    <a:srgbClr val="3FB6FF"/>
    <a:srgbClr val="0084D6"/>
    <a:srgbClr val="005F9A"/>
    <a:srgbClr val="B7E4FF"/>
    <a:srgbClr val="E46C0A"/>
    <a:srgbClr val="8B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5501" autoAdjust="0"/>
  </p:normalViewPr>
  <p:slideViewPr>
    <p:cSldViewPr snapToGrid="0">
      <p:cViewPr varScale="1">
        <p:scale>
          <a:sx n="88" d="100"/>
          <a:sy n="88" d="100"/>
        </p:scale>
        <p:origin x="1446" y="78"/>
      </p:cViewPr>
      <p:guideLst/>
    </p:cSldViewPr>
  </p:slideViewPr>
  <p:outlineViewPr>
    <p:cViewPr>
      <p:scale>
        <a:sx n="33" d="100"/>
        <a:sy n="33" d="100"/>
      </p:scale>
      <p:origin x="0" y="-492"/>
    </p:cViewPr>
  </p:outlineViewPr>
  <p:notesTextViewPr>
    <p:cViewPr>
      <p:scale>
        <a:sx n="1" d="1"/>
        <a:sy n="1" d="1"/>
      </p:scale>
      <p:origin x="0" y="0"/>
    </p:cViewPr>
  </p:notesTextViewPr>
  <p:notesViewPr>
    <p:cSldViewPr snapToGrid="0">
      <p:cViewPr>
        <p:scale>
          <a:sx n="140" d="100"/>
          <a:sy n="140" d="100"/>
        </p:scale>
        <p:origin x="17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41EC4-AC9B-4A37-979D-78ADDD4EAEF0}"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s-MX"/>
        </a:p>
      </dgm:t>
    </dgm:pt>
    <dgm:pt modelId="{AECB2797-0F85-47A8-8BA4-12EDD717C00B}">
      <dgm:prSet phldrT="[Texto]" custT="1"/>
      <dgm:spPr>
        <a:solidFill>
          <a:srgbClr val="003E65"/>
        </a:solidFill>
      </dgm:spPr>
      <dgm:t>
        <a:bodyPr/>
        <a:lstStyle/>
        <a:p>
          <a:r>
            <a:rPr lang="es-MX" sz="1400" dirty="0" smtClean="0">
              <a:latin typeface="Arial Rounded MT Bold" panose="020F0704030504030204" pitchFamily="34" charset="0"/>
            </a:rPr>
            <a:t>Proyecto de inversión</a:t>
          </a:r>
          <a:endParaRPr lang="es-MX" sz="1400" dirty="0">
            <a:latin typeface="Arial Rounded MT Bold" panose="020F0704030504030204" pitchFamily="34" charset="0"/>
          </a:endParaRPr>
        </a:p>
      </dgm:t>
    </dgm:pt>
    <dgm:pt modelId="{89D4EA68-71A2-4D4A-A619-DBC455AE5866}" type="parTrans" cxnId="{B99A84C5-6FD2-43B8-BF74-64142C85686E}">
      <dgm:prSet/>
      <dgm:spPr/>
      <dgm:t>
        <a:bodyPr/>
        <a:lstStyle/>
        <a:p>
          <a:endParaRPr lang="es-MX" sz="1400"/>
        </a:p>
      </dgm:t>
    </dgm:pt>
    <dgm:pt modelId="{E45FAE6B-5BF7-4BE8-A60C-F27686F3708D}" type="sibTrans" cxnId="{B99A84C5-6FD2-43B8-BF74-64142C85686E}">
      <dgm:prSet/>
      <dgm:spPr/>
      <dgm:t>
        <a:bodyPr/>
        <a:lstStyle/>
        <a:p>
          <a:endParaRPr lang="es-MX" sz="1400"/>
        </a:p>
      </dgm:t>
    </dgm:pt>
    <dgm:pt modelId="{CFCBC7B3-5860-44BD-8654-9400F780C2DC}">
      <dgm:prSet phldrT="[Texto]" custT="1"/>
      <dgm:spPr>
        <a:solidFill>
          <a:srgbClr val="005F9A"/>
        </a:solidFill>
      </dgm:spPr>
      <dgm:t>
        <a:bodyPr/>
        <a:lstStyle/>
        <a:p>
          <a:r>
            <a:rPr lang="es-MX" sz="1400" dirty="0" smtClean="0">
              <a:latin typeface="Arial Rounded MT Bold" panose="020F0704030504030204" pitchFamily="34" charset="0"/>
            </a:rPr>
            <a:t>Objetivo específico 1</a:t>
          </a:r>
          <a:endParaRPr lang="es-MX" sz="1400" dirty="0">
            <a:latin typeface="Arial Rounded MT Bold" panose="020F0704030504030204" pitchFamily="34" charset="0"/>
          </a:endParaRPr>
        </a:p>
      </dgm:t>
    </dgm:pt>
    <dgm:pt modelId="{0CF05FDE-319D-4474-A485-8FA398E04A7A}" type="parTrans" cxnId="{C6131564-02AF-4DF6-AFC6-0243DDDAFF13}">
      <dgm:prSet custT="1"/>
      <dgm:spPr>
        <a:ln>
          <a:solidFill>
            <a:srgbClr val="009FE3"/>
          </a:solidFill>
        </a:ln>
      </dgm:spPr>
      <dgm:t>
        <a:bodyPr/>
        <a:lstStyle/>
        <a:p>
          <a:endParaRPr lang="es-MX" sz="1400"/>
        </a:p>
      </dgm:t>
    </dgm:pt>
    <dgm:pt modelId="{5C79C842-2EC7-4CB8-ADC7-D69E25F80C0A}" type="sibTrans" cxnId="{C6131564-02AF-4DF6-AFC6-0243DDDAFF13}">
      <dgm:prSet/>
      <dgm:spPr/>
      <dgm:t>
        <a:bodyPr/>
        <a:lstStyle/>
        <a:p>
          <a:endParaRPr lang="es-MX" sz="1400"/>
        </a:p>
      </dgm:t>
    </dgm:pt>
    <dgm:pt modelId="{7465001A-891A-485E-8D15-FF80C5081173}">
      <dgm:prSet phldrT="[Texto]" custT="1"/>
      <dgm:spPr>
        <a:solidFill>
          <a:srgbClr val="005F9A"/>
        </a:solidFill>
      </dgm:spPr>
      <dgm:t>
        <a:bodyPr/>
        <a:lstStyle/>
        <a:p>
          <a:r>
            <a:rPr lang="es-MX" sz="1400" dirty="0" smtClean="0">
              <a:latin typeface="Arial Rounded MT Bold" panose="020F0704030504030204" pitchFamily="34" charset="0"/>
            </a:rPr>
            <a:t>Objetivo específico 2</a:t>
          </a:r>
          <a:endParaRPr lang="es-MX" sz="1400" dirty="0">
            <a:latin typeface="Arial Rounded MT Bold" panose="020F0704030504030204" pitchFamily="34" charset="0"/>
          </a:endParaRPr>
        </a:p>
      </dgm:t>
    </dgm:pt>
    <dgm:pt modelId="{37D270B2-D780-4E24-85EB-512033577D5C}" type="parTrans" cxnId="{3337307B-B9E9-4390-AD23-98608990D55E}">
      <dgm:prSet custT="1"/>
      <dgm:spPr>
        <a:ln>
          <a:solidFill>
            <a:srgbClr val="009FE3"/>
          </a:solidFill>
        </a:ln>
      </dgm:spPr>
      <dgm:t>
        <a:bodyPr/>
        <a:lstStyle/>
        <a:p>
          <a:endParaRPr lang="es-MX" sz="1400"/>
        </a:p>
      </dgm:t>
    </dgm:pt>
    <dgm:pt modelId="{C45D39BA-F2A5-44B2-9FCA-227BA38D4472}" type="sibTrans" cxnId="{3337307B-B9E9-4390-AD23-98608990D55E}">
      <dgm:prSet/>
      <dgm:spPr/>
      <dgm:t>
        <a:bodyPr/>
        <a:lstStyle/>
        <a:p>
          <a:endParaRPr lang="es-MX" sz="1400"/>
        </a:p>
      </dgm:t>
    </dgm:pt>
    <dgm:pt modelId="{8B00A38A-EA40-4E1F-9EEB-28BDED10B86A}">
      <dgm:prSet phldrT="[Texto]" custT="1"/>
      <dgm:spPr>
        <a:solidFill>
          <a:srgbClr val="0084D6"/>
        </a:solidFill>
      </dgm:spPr>
      <dgm:t>
        <a:bodyPr/>
        <a:lstStyle/>
        <a:p>
          <a:r>
            <a:rPr lang="es-MX" sz="1400" dirty="0" smtClean="0">
              <a:latin typeface="Arial Rounded MT Bold" panose="020F0704030504030204" pitchFamily="34" charset="0"/>
            </a:rPr>
            <a:t>Meta 1 </a:t>
          </a:r>
        </a:p>
        <a:p>
          <a:r>
            <a:rPr lang="es-MX" sz="1400" dirty="0" smtClean="0">
              <a:latin typeface="Arial Rounded MT Bold" panose="020F0704030504030204" pitchFamily="34" charset="0"/>
            </a:rPr>
            <a:t>%</a:t>
          </a:r>
          <a:endParaRPr lang="es-MX" sz="1400" dirty="0">
            <a:latin typeface="Arial Rounded MT Bold" panose="020F0704030504030204" pitchFamily="34" charset="0"/>
          </a:endParaRPr>
        </a:p>
      </dgm:t>
    </dgm:pt>
    <dgm:pt modelId="{137517A3-9964-4B91-B1E8-91FEB5FC438B}" type="parTrans" cxnId="{70881EFA-EE43-4C3E-8CCF-114FA24A9CD2}">
      <dgm:prSet custT="1"/>
      <dgm:spPr>
        <a:ln>
          <a:solidFill>
            <a:srgbClr val="009FE3"/>
          </a:solidFill>
        </a:ln>
      </dgm:spPr>
      <dgm:t>
        <a:bodyPr/>
        <a:lstStyle/>
        <a:p>
          <a:endParaRPr lang="es-MX" sz="1400"/>
        </a:p>
      </dgm:t>
    </dgm:pt>
    <dgm:pt modelId="{6C1DB59F-C997-4A37-B4E4-3BCF03BF8785}" type="sibTrans" cxnId="{70881EFA-EE43-4C3E-8CCF-114FA24A9CD2}">
      <dgm:prSet/>
      <dgm:spPr/>
      <dgm:t>
        <a:bodyPr/>
        <a:lstStyle/>
        <a:p>
          <a:endParaRPr lang="es-MX" sz="1400"/>
        </a:p>
      </dgm:t>
    </dgm:pt>
    <dgm:pt modelId="{5BAA8594-42D1-4C6E-8D62-FEBA2A878831}">
      <dgm:prSet phldrT="[Texto]" custT="1"/>
      <dgm:spPr>
        <a:solidFill>
          <a:srgbClr val="0084D6"/>
        </a:solidFill>
      </dgm:spPr>
      <dgm:t>
        <a:bodyPr/>
        <a:lstStyle/>
        <a:p>
          <a:r>
            <a:rPr lang="es-MX" sz="1400" dirty="0" smtClean="0">
              <a:latin typeface="Arial Rounded MT Bold" panose="020F0704030504030204" pitchFamily="34" charset="0"/>
            </a:rPr>
            <a:t>Meta 1 </a:t>
          </a:r>
        </a:p>
        <a:p>
          <a:r>
            <a:rPr lang="es-MX" sz="1400" dirty="0" smtClean="0">
              <a:latin typeface="Arial Rounded MT Bold" panose="020F0704030504030204" pitchFamily="34" charset="0"/>
            </a:rPr>
            <a:t>%</a:t>
          </a:r>
          <a:endParaRPr lang="es-MX" sz="1400" dirty="0">
            <a:latin typeface="Arial Rounded MT Bold" panose="020F0704030504030204" pitchFamily="34" charset="0"/>
          </a:endParaRPr>
        </a:p>
      </dgm:t>
    </dgm:pt>
    <dgm:pt modelId="{71558491-9A35-4D61-972C-68F6AFD3838D}" type="parTrans" cxnId="{A68EEE29-8D48-49AD-8869-F2C67DD638AA}">
      <dgm:prSet custT="1"/>
      <dgm:spPr>
        <a:ln>
          <a:solidFill>
            <a:srgbClr val="009FE3"/>
          </a:solidFill>
        </a:ln>
      </dgm:spPr>
      <dgm:t>
        <a:bodyPr/>
        <a:lstStyle/>
        <a:p>
          <a:endParaRPr lang="es-MX" sz="1400"/>
        </a:p>
      </dgm:t>
    </dgm:pt>
    <dgm:pt modelId="{3832691A-3058-466B-AFE3-0988FABE130A}" type="sibTrans" cxnId="{A68EEE29-8D48-49AD-8869-F2C67DD638AA}">
      <dgm:prSet/>
      <dgm:spPr/>
      <dgm:t>
        <a:bodyPr/>
        <a:lstStyle/>
        <a:p>
          <a:endParaRPr lang="es-MX" sz="1400"/>
        </a:p>
      </dgm:t>
    </dgm:pt>
    <dgm:pt modelId="{2FE55936-0250-4B2F-A663-A525252E7022}">
      <dgm:prSet phldrT="[Texto]" custT="1"/>
      <dgm:spPr>
        <a:solidFill>
          <a:srgbClr val="009FE3"/>
        </a:solidFill>
      </dgm:spPr>
      <dgm:t>
        <a:bodyPr/>
        <a:lstStyle/>
        <a:p>
          <a:r>
            <a:rPr lang="es-MX" sz="1400" dirty="0" smtClean="0">
              <a:latin typeface="Arial Rounded MT Bold" panose="020F0704030504030204" pitchFamily="34" charset="0"/>
            </a:rPr>
            <a:t>Actividad  %</a:t>
          </a:r>
          <a:endParaRPr lang="es-MX" sz="1400" dirty="0">
            <a:latin typeface="Arial Rounded MT Bold" panose="020F0704030504030204" pitchFamily="34" charset="0"/>
          </a:endParaRPr>
        </a:p>
      </dgm:t>
    </dgm:pt>
    <dgm:pt modelId="{76ECE38A-E362-40EE-87F1-1A834057D6E0}" type="parTrans" cxnId="{DB3FE635-4C8C-44EB-B45A-D5149670CA5E}">
      <dgm:prSet custT="1"/>
      <dgm:spPr>
        <a:ln>
          <a:solidFill>
            <a:srgbClr val="009FE3"/>
          </a:solidFill>
        </a:ln>
      </dgm:spPr>
      <dgm:t>
        <a:bodyPr/>
        <a:lstStyle/>
        <a:p>
          <a:endParaRPr lang="es-MX" sz="1400"/>
        </a:p>
      </dgm:t>
    </dgm:pt>
    <dgm:pt modelId="{67AED094-0FFE-4ABA-8EB1-4BEBC62B11FB}" type="sibTrans" cxnId="{DB3FE635-4C8C-44EB-B45A-D5149670CA5E}">
      <dgm:prSet/>
      <dgm:spPr/>
      <dgm:t>
        <a:bodyPr/>
        <a:lstStyle/>
        <a:p>
          <a:endParaRPr lang="es-MX" sz="1400"/>
        </a:p>
      </dgm:t>
    </dgm:pt>
    <dgm:pt modelId="{25793EBB-7176-45FF-91CE-892332F032D0}">
      <dgm:prSet phldrT="[Texto]" custT="1"/>
      <dgm:spPr>
        <a:solidFill>
          <a:srgbClr val="3FB6FF"/>
        </a:solidFill>
      </dgm:spPr>
      <dgm:t>
        <a:bodyPr/>
        <a:lstStyle/>
        <a:p>
          <a:r>
            <a:rPr lang="es-MX" sz="1400" dirty="0" smtClean="0">
              <a:latin typeface="Arial Rounded MT Bold" panose="020F0704030504030204" pitchFamily="34" charset="0"/>
            </a:rPr>
            <a:t>Tarea 1</a:t>
          </a:r>
        </a:p>
        <a:p>
          <a:r>
            <a:rPr lang="es-MX" sz="1400" dirty="0" smtClean="0">
              <a:latin typeface="Arial Rounded MT Bold" panose="020F0704030504030204" pitchFamily="34" charset="0"/>
            </a:rPr>
            <a:t> %</a:t>
          </a:r>
          <a:endParaRPr lang="es-MX" sz="1400" dirty="0">
            <a:latin typeface="Arial Rounded MT Bold" panose="020F0704030504030204" pitchFamily="34" charset="0"/>
          </a:endParaRPr>
        </a:p>
      </dgm:t>
    </dgm:pt>
    <dgm:pt modelId="{5B88B0AE-A39B-41B1-B1D2-4C992D14449C}" type="parTrans" cxnId="{8F411A3A-F65E-4D4D-8F4D-FA8307056C8D}">
      <dgm:prSet custT="1"/>
      <dgm:spPr>
        <a:ln>
          <a:solidFill>
            <a:srgbClr val="009FE3"/>
          </a:solidFill>
        </a:ln>
      </dgm:spPr>
      <dgm:t>
        <a:bodyPr/>
        <a:lstStyle/>
        <a:p>
          <a:endParaRPr lang="es-MX" sz="1400"/>
        </a:p>
      </dgm:t>
    </dgm:pt>
    <dgm:pt modelId="{008B8F2D-7DBA-4D99-866A-EE6BB0BD9B75}" type="sibTrans" cxnId="{8F411A3A-F65E-4D4D-8F4D-FA8307056C8D}">
      <dgm:prSet/>
      <dgm:spPr/>
      <dgm:t>
        <a:bodyPr/>
        <a:lstStyle/>
        <a:p>
          <a:endParaRPr lang="es-MX" sz="1400"/>
        </a:p>
      </dgm:t>
    </dgm:pt>
    <dgm:pt modelId="{4646633C-AFF7-4357-B44C-A0C545A5981C}">
      <dgm:prSet phldrT="[Texto]" custT="1"/>
      <dgm:spPr>
        <a:solidFill>
          <a:srgbClr val="3FB6FF"/>
        </a:solidFill>
      </dgm:spPr>
      <dgm:t>
        <a:bodyPr/>
        <a:lstStyle/>
        <a:p>
          <a:r>
            <a:rPr lang="es-MX" sz="1400" dirty="0" smtClean="0">
              <a:latin typeface="Arial Rounded MT Bold" panose="020F0704030504030204" pitchFamily="34" charset="0"/>
            </a:rPr>
            <a:t>Tarea 2 </a:t>
          </a:r>
        </a:p>
        <a:p>
          <a:r>
            <a:rPr lang="es-MX" sz="1400" dirty="0" smtClean="0">
              <a:latin typeface="Arial Rounded MT Bold" panose="020F0704030504030204" pitchFamily="34" charset="0"/>
            </a:rPr>
            <a:t>%</a:t>
          </a:r>
          <a:endParaRPr lang="es-MX" sz="1400" dirty="0">
            <a:latin typeface="Arial Rounded MT Bold" panose="020F0704030504030204" pitchFamily="34" charset="0"/>
          </a:endParaRPr>
        </a:p>
      </dgm:t>
    </dgm:pt>
    <dgm:pt modelId="{7853CE30-9906-4379-B8C5-B1E78DB2BEE8}" type="parTrans" cxnId="{D1FEE4DA-E8C1-4CDD-8D00-18E454BB7EEB}">
      <dgm:prSet custT="1"/>
      <dgm:spPr>
        <a:ln>
          <a:solidFill>
            <a:srgbClr val="009FE3"/>
          </a:solidFill>
        </a:ln>
      </dgm:spPr>
      <dgm:t>
        <a:bodyPr/>
        <a:lstStyle/>
        <a:p>
          <a:endParaRPr lang="es-MX" sz="1400"/>
        </a:p>
      </dgm:t>
    </dgm:pt>
    <dgm:pt modelId="{E2EDB2B0-BF1D-4025-86D2-714CA8D4570A}" type="sibTrans" cxnId="{D1FEE4DA-E8C1-4CDD-8D00-18E454BB7EEB}">
      <dgm:prSet/>
      <dgm:spPr/>
      <dgm:t>
        <a:bodyPr/>
        <a:lstStyle/>
        <a:p>
          <a:endParaRPr lang="es-MX" sz="1400"/>
        </a:p>
      </dgm:t>
    </dgm:pt>
    <dgm:pt modelId="{3A580FD9-6784-431E-85D4-BB3C602273CF}">
      <dgm:prSet phldrT="[Texto]" custT="1"/>
      <dgm:spPr>
        <a:solidFill>
          <a:srgbClr val="009FE3"/>
        </a:solidFill>
      </dgm:spPr>
      <dgm:t>
        <a:bodyPr/>
        <a:lstStyle/>
        <a:p>
          <a:r>
            <a:rPr lang="es-MX" sz="1400" dirty="0" smtClean="0">
              <a:latin typeface="Arial Rounded MT Bold" panose="020F0704030504030204" pitchFamily="34" charset="0"/>
            </a:rPr>
            <a:t>Actividad</a:t>
          </a:r>
        </a:p>
        <a:p>
          <a:r>
            <a:rPr lang="es-MX" sz="1400" dirty="0" smtClean="0">
              <a:latin typeface="Arial Rounded MT Bold" panose="020F0704030504030204" pitchFamily="34" charset="0"/>
            </a:rPr>
            <a:t>% </a:t>
          </a:r>
          <a:endParaRPr lang="es-MX" sz="1400" dirty="0">
            <a:latin typeface="Arial Rounded MT Bold" panose="020F0704030504030204" pitchFamily="34" charset="0"/>
          </a:endParaRPr>
        </a:p>
      </dgm:t>
    </dgm:pt>
    <dgm:pt modelId="{1943C241-2766-4E4D-8FB5-6F6D3E6BCA17}" type="parTrans" cxnId="{72919403-C998-4AFB-9BDD-94CDB22F7CE6}">
      <dgm:prSet custT="1"/>
      <dgm:spPr>
        <a:ln>
          <a:solidFill>
            <a:srgbClr val="009FE3"/>
          </a:solidFill>
        </a:ln>
      </dgm:spPr>
      <dgm:t>
        <a:bodyPr/>
        <a:lstStyle/>
        <a:p>
          <a:endParaRPr lang="es-MX" sz="1400"/>
        </a:p>
      </dgm:t>
    </dgm:pt>
    <dgm:pt modelId="{E124AD56-F477-4EBE-856B-8D4AF007D626}" type="sibTrans" cxnId="{72919403-C998-4AFB-9BDD-94CDB22F7CE6}">
      <dgm:prSet/>
      <dgm:spPr/>
      <dgm:t>
        <a:bodyPr/>
        <a:lstStyle/>
        <a:p>
          <a:endParaRPr lang="es-MX" sz="1400"/>
        </a:p>
      </dgm:t>
    </dgm:pt>
    <dgm:pt modelId="{3E7F82D9-8262-4086-AF83-E49EAC425DED}">
      <dgm:prSet phldrT="[Texto]" custT="1"/>
      <dgm:spPr>
        <a:solidFill>
          <a:srgbClr val="3FB6FF"/>
        </a:solidFill>
      </dgm:spPr>
      <dgm:t>
        <a:bodyPr/>
        <a:lstStyle/>
        <a:p>
          <a:r>
            <a:rPr lang="es-MX" sz="1400" dirty="0" smtClean="0">
              <a:latin typeface="Arial Rounded MT Bold" panose="020F0704030504030204" pitchFamily="34" charset="0"/>
            </a:rPr>
            <a:t>Tarea</a:t>
          </a:r>
        </a:p>
        <a:p>
          <a:r>
            <a:rPr lang="es-MX" sz="1400" dirty="0" smtClean="0">
              <a:latin typeface="Arial Rounded MT Bold" panose="020F0704030504030204" pitchFamily="34" charset="0"/>
            </a:rPr>
            <a:t>%</a:t>
          </a:r>
          <a:endParaRPr lang="es-MX" sz="1400" dirty="0">
            <a:latin typeface="Arial Rounded MT Bold" panose="020F0704030504030204" pitchFamily="34" charset="0"/>
          </a:endParaRPr>
        </a:p>
      </dgm:t>
    </dgm:pt>
    <dgm:pt modelId="{D7FA6C8D-E124-415B-9B5A-E269BB942DE3}" type="parTrans" cxnId="{C0B0CD4A-2605-4408-9B0B-96E46EC3F8CE}">
      <dgm:prSet custT="1"/>
      <dgm:spPr>
        <a:ln>
          <a:solidFill>
            <a:srgbClr val="009FE3"/>
          </a:solidFill>
        </a:ln>
      </dgm:spPr>
      <dgm:t>
        <a:bodyPr/>
        <a:lstStyle/>
        <a:p>
          <a:endParaRPr lang="es-MX" sz="1400"/>
        </a:p>
      </dgm:t>
    </dgm:pt>
    <dgm:pt modelId="{180B3CC0-5697-4E1F-ABAE-9817631489B4}" type="sibTrans" cxnId="{C0B0CD4A-2605-4408-9B0B-96E46EC3F8CE}">
      <dgm:prSet/>
      <dgm:spPr/>
      <dgm:t>
        <a:bodyPr/>
        <a:lstStyle/>
        <a:p>
          <a:endParaRPr lang="es-MX" sz="1400"/>
        </a:p>
      </dgm:t>
    </dgm:pt>
    <dgm:pt modelId="{22BAD0DE-13B3-4409-9981-364791FDD552}" type="pres">
      <dgm:prSet presAssocID="{AD141EC4-AC9B-4A37-979D-78ADDD4EAEF0}" presName="diagram" presStyleCnt="0">
        <dgm:presLayoutVars>
          <dgm:chPref val="1"/>
          <dgm:dir/>
          <dgm:animOne val="branch"/>
          <dgm:animLvl val="lvl"/>
          <dgm:resizeHandles val="exact"/>
        </dgm:presLayoutVars>
      </dgm:prSet>
      <dgm:spPr/>
      <dgm:t>
        <a:bodyPr/>
        <a:lstStyle/>
        <a:p>
          <a:endParaRPr lang="es-ES"/>
        </a:p>
      </dgm:t>
    </dgm:pt>
    <dgm:pt modelId="{EBB643D4-C68F-4381-841B-84701E9E9097}" type="pres">
      <dgm:prSet presAssocID="{AECB2797-0F85-47A8-8BA4-12EDD717C00B}" presName="root1" presStyleCnt="0"/>
      <dgm:spPr/>
    </dgm:pt>
    <dgm:pt modelId="{6CA4DC4E-AE5D-45F4-87AC-F88EE97AD9E3}" type="pres">
      <dgm:prSet presAssocID="{AECB2797-0F85-47A8-8BA4-12EDD717C00B}" presName="LevelOneTextNode" presStyleLbl="node0" presStyleIdx="0" presStyleCnt="1" custLinFactNeighborX="-1138">
        <dgm:presLayoutVars>
          <dgm:chPref val="3"/>
        </dgm:presLayoutVars>
      </dgm:prSet>
      <dgm:spPr/>
      <dgm:t>
        <a:bodyPr/>
        <a:lstStyle/>
        <a:p>
          <a:endParaRPr lang="es-ES"/>
        </a:p>
      </dgm:t>
    </dgm:pt>
    <dgm:pt modelId="{E476496F-0EB1-4B34-ADE9-3D966940BB3B}" type="pres">
      <dgm:prSet presAssocID="{AECB2797-0F85-47A8-8BA4-12EDD717C00B}" presName="level2hierChild" presStyleCnt="0"/>
      <dgm:spPr/>
    </dgm:pt>
    <dgm:pt modelId="{0F79ADB2-2F7A-4BB7-A385-D932F8B0A26F}" type="pres">
      <dgm:prSet presAssocID="{0CF05FDE-319D-4474-A485-8FA398E04A7A}" presName="conn2-1" presStyleLbl="parChTrans1D2" presStyleIdx="0" presStyleCnt="2"/>
      <dgm:spPr/>
      <dgm:t>
        <a:bodyPr/>
        <a:lstStyle/>
        <a:p>
          <a:endParaRPr lang="es-ES"/>
        </a:p>
      </dgm:t>
    </dgm:pt>
    <dgm:pt modelId="{99AF2AF0-0EEA-4DAE-8F73-335740E59505}" type="pres">
      <dgm:prSet presAssocID="{0CF05FDE-319D-4474-A485-8FA398E04A7A}" presName="connTx" presStyleLbl="parChTrans1D2" presStyleIdx="0" presStyleCnt="2"/>
      <dgm:spPr/>
      <dgm:t>
        <a:bodyPr/>
        <a:lstStyle/>
        <a:p>
          <a:endParaRPr lang="es-ES"/>
        </a:p>
      </dgm:t>
    </dgm:pt>
    <dgm:pt modelId="{35308815-D75B-461E-8F14-45CC7D95B2F4}" type="pres">
      <dgm:prSet presAssocID="{CFCBC7B3-5860-44BD-8654-9400F780C2DC}" presName="root2" presStyleCnt="0"/>
      <dgm:spPr/>
    </dgm:pt>
    <dgm:pt modelId="{5210E7F5-0E9D-4FF1-AC37-9F093327230E}" type="pres">
      <dgm:prSet presAssocID="{CFCBC7B3-5860-44BD-8654-9400F780C2DC}" presName="LevelTwoTextNode" presStyleLbl="node2" presStyleIdx="0" presStyleCnt="2">
        <dgm:presLayoutVars>
          <dgm:chPref val="3"/>
        </dgm:presLayoutVars>
      </dgm:prSet>
      <dgm:spPr/>
      <dgm:t>
        <a:bodyPr/>
        <a:lstStyle/>
        <a:p>
          <a:endParaRPr lang="es-ES"/>
        </a:p>
      </dgm:t>
    </dgm:pt>
    <dgm:pt modelId="{0FB2BD7F-E188-4C45-8250-A7DA6F236A3A}" type="pres">
      <dgm:prSet presAssocID="{CFCBC7B3-5860-44BD-8654-9400F780C2DC}" presName="level3hierChild" presStyleCnt="0"/>
      <dgm:spPr/>
    </dgm:pt>
    <dgm:pt modelId="{7163B77F-27DB-4FA0-9DE1-FE774381E4CD}" type="pres">
      <dgm:prSet presAssocID="{137517A3-9964-4B91-B1E8-91FEB5FC438B}" presName="conn2-1" presStyleLbl="parChTrans1D3" presStyleIdx="0" presStyleCnt="2"/>
      <dgm:spPr/>
      <dgm:t>
        <a:bodyPr/>
        <a:lstStyle/>
        <a:p>
          <a:endParaRPr lang="es-ES"/>
        </a:p>
      </dgm:t>
    </dgm:pt>
    <dgm:pt modelId="{07B35663-A296-43F9-9FF9-21075D797E5D}" type="pres">
      <dgm:prSet presAssocID="{137517A3-9964-4B91-B1E8-91FEB5FC438B}" presName="connTx" presStyleLbl="parChTrans1D3" presStyleIdx="0" presStyleCnt="2"/>
      <dgm:spPr/>
      <dgm:t>
        <a:bodyPr/>
        <a:lstStyle/>
        <a:p>
          <a:endParaRPr lang="es-ES"/>
        </a:p>
      </dgm:t>
    </dgm:pt>
    <dgm:pt modelId="{FDEB21E7-5188-44EC-B7ED-CF1F0E4666FC}" type="pres">
      <dgm:prSet presAssocID="{8B00A38A-EA40-4E1F-9EEB-28BDED10B86A}" presName="root2" presStyleCnt="0"/>
      <dgm:spPr/>
    </dgm:pt>
    <dgm:pt modelId="{480B28E2-A97F-4499-BE2D-041647C6BDDD}" type="pres">
      <dgm:prSet presAssocID="{8B00A38A-EA40-4E1F-9EEB-28BDED10B86A}" presName="LevelTwoTextNode" presStyleLbl="node3" presStyleIdx="0" presStyleCnt="2">
        <dgm:presLayoutVars>
          <dgm:chPref val="3"/>
        </dgm:presLayoutVars>
      </dgm:prSet>
      <dgm:spPr/>
      <dgm:t>
        <a:bodyPr/>
        <a:lstStyle/>
        <a:p>
          <a:endParaRPr lang="es-ES"/>
        </a:p>
      </dgm:t>
    </dgm:pt>
    <dgm:pt modelId="{798298DD-64BB-4BD1-A4A5-AEBAFC34D508}" type="pres">
      <dgm:prSet presAssocID="{8B00A38A-EA40-4E1F-9EEB-28BDED10B86A}" presName="level3hierChild" presStyleCnt="0"/>
      <dgm:spPr/>
    </dgm:pt>
    <dgm:pt modelId="{DD8049E2-DD07-463A-A553-4CF790E8B632}" type="pres">
      <dgm:prSet presAssocID="{1943C241-2766-4E4D-8FB5-6F6D3E6BCA17}" presName="conn2-1" presStyleLbl="parChTrans1D4" presStyleIdx="0" presStyleCnt="5"/>
      <dgm:spPr/>
      <dgm:t>
        <a:bodyPr/>
        <a:lstStyle/>
        <a:p>
          <a:endParaRPr lang="es-ES"/>
        </a:p>
      </dgm:t>
    </dgm:pt>
    <dgm:pt modelId="{546EA382-F97E-4487-808F-DCFCB11FDC4D}" type="pres">
      <dgm:prSet presAssocID="{1943C241-2766-4E4D-8FB5-6F6D3E6BCA17}" presName="connTx" presStyleLbl="parChTrans1D4" presStyleIdx="0" presStyleCnt="5"/>
      <dgm:spPr/>
      <dgm:t>
        <a:bodyPr/>
        <a:lstStyle/>
        <a:p>
          <a:endParaRPr lang="es-ES"/>
        </a:p>
      </dgm:t>
    </dgm:pt>
    <dgm:pt modelId="{991934B6-EE68-4E05-A408-4441F02A9FFD}" type="pres">
      <dgm:prSet presAssocID="{3A580FD9-6784-431E-85D4-BB3C602273CF}" presName="root2" presStyleCnt="0"/>
      <dgm:spPr/>
    </dgm:pt>
    <dgm:pt modelId="{5299301F-3887-4DBC-A6C7-A73773C97739}" type="pres">
      <dgm:prSet presAssocID="{3A580FD9-6784-431E-85D4-BB3C602273CF}" presName="LevelTwoTextNode" presStyleLbl="node4" presStyleIdx="0" presStyleCnt="5">
        <dgm:presLayoutVars>
          <dgm:chPref val="3"/>
        </dgm:presLayoutVars>
      </dgm:prSet>
      <dgm:spPr/>
      <dgm:t>
        <a:bodyPr/>
        <a:lstStyle/>
        <a:p>
          <a:endParaRPr lang="es-ES"/>
        </a:p>
      </dgm:t>
    </dgm:pt>
    <dgm:pt modelId="{0F16DFD5-56F2-4BDA-B6BF-E9E735B7264B}" type="pres">
      <dgm:prSet presAssocID="{3A580FD9-6784-431E-85D4-BB3C602273CF}" presName="level3hierChild" presStyleCnt="0"/>
      <dgm:spPr/>
    </dgm:pt>
    <dgm:pt modelId="{7EC2BD9E-4F69-45A9-9283-25C66CB6FB19}" type="pres">
      <dgm:prSet presAssocID="{D7FA6C8D-E124-415B-9B5A-E269BB942DE3}" presName="conn2-1" presStyleLbl="parChTrans1D4" presStyleIdx="1" presStyleCnt="5"/>
      <dgm:spPr/>
      <dgm:t>
        <a:bodyPr/>
        <a:lstStyle/>
        <a:p>
          <a:endParaRPr lang="es-ES"/>
        </a:p>
      </dgm:t>
    </dgm:pt>
    <dgm:pt modelId="{CB84BB87-6B8A-4E79-9362-AF6DBD90582D}" type="pres">
      <dgm:prSet presAssocID="{D7FA6C8D-E124-415B-9B5A-E269BB942DE3}" presName="connTx" presStyleLbl="parChTrans1D4" presStyleIdx="1" presStyleCnt="5"/>
      <dgm:spPr/>
      <dgm:t>
        <a:bodyPr/>
        <a:lstStyle/>
        <a:p>
          <a:endParaRPr lang="es-ES"/>
        </a:p>
      </dgm:t>
    </dgm:pt>
    <dgm:pt modelId="{1483E0C0-66B4-4D20-95E6-23F664625D10}" type="pres">
      <dgm:prSet presAssocID="{3E7F82D9-8262-4086-AF83-E49EAC425DED}" presName="root2" presStyleCnt="0"/>
      <dgm:spPr/>
    </dgm:pt>
    <dgm:pt modelId="{B85B0CA0-E075-46B0-9AA8-879664EAEEE1}" type="pres">
      <dgm:prSet presAssocID="{3E7F82D9-8262-4086-AF83-E49EAC425DED}" presName="LevelTwoTextNode" presStyleLbl="node4" presStyleIdx="1" presStyleCnt="5">
        <dgm:presLayoutVars>
          <dgm:chPref val="3"/>
        </dgm:presLayoutVars>
      </dgm:prSet>
      <dgm:spPr/>
      <dgm:t>
        <a:bodyPr/>
        <a:lstStyle/>
        <a:p>
          <a:endParaRPr lang="es-ES"/>
        </a:p>
      </dgm:t>
    </dgm:pt>
    <dgm:pt modelId="{53250ED6-1E5A-401A-BCC3-58CD1FE919E0}" type="pres">
      <dgm:prSet presAssocID="{3E7F82D9-8262-4086-AF83-E49EAC425DED}" presName="level3hierChild" presStyleCnt="0"/>
      <dgm:spPr/>
    </dgm:pt>
    <dgm:pt modelId="{7A4FBC53-15AF-404C-BF84-DB7F2B4ED673}" type="pres">
      <dgm:prSet presAssocID="{37D270B2-D780-4E24-85EB-512033577D5C}" presName="conn2-1" presStyleLbl="parChTrans1D2" presStyleIdx="1" presStyleCnt="2"/>
      <dgm:spPr/>
      <dgm:t>
        <a:bodyPr/>
        <a:lstStyle/>
        <a:p>
          <a:endParaRPr lang="es-ES"/>
        </a:p>
      </dgm:t>
    </dgm:pt>
    <dgm:pt modelId="{004E0A8B-9343-4EF5-B93A-6C5895D4C46B}" type="pres">
      <dgm:prSet presAssocID="{37D270B2-D780-4E24-85EB-512033577D5C}" presName="connTx" presStyleLbl="parChTrans1D2" presStyleIdx="1" presStyleCnt="2"/>
      <dgm:spPr/>
      <dgm:t>
        <a:bodyPr/>
        <a:lstStyle/>
        <a:p>
          <a:endParaRPr lang="es-ES"/>
        </a:p>
      </dgm:t>
    </dgm:pt>
    <dgm:pt modelId="{C25CCB25-CE8C-41BE-A3A4-57180C1EF1FA}" type="pres">
      <dgm:prSet presAssocID="{7465001A-891A-485E-8D15-FF80C5081173}" presName="root2" presStyleCnt="0"/>
      <dgm:spPr/>
    </dgm:pt>
    <dgm:pt modelId="{566DA338-A7E7-4341-8B3A-54895930BFBF}" type="pres">
      <dgm:prSet presAssocID="{7465001A-891A-485E-8D15-FF80C5081173}" presName="LevelTwoTextNode" presStyleLbl="node2" presStyleIdx="1" presStyleCnt="2">
        <dgm:presLayoutVars>
          <dgm:chPref val="3"/>
        </dgm:presLayoutVars>
      </dgm:prSet>
      <dgm:spPr/>
      <dgm:t>
        <a:bodyPr/>
        <a:lstStyle/>
        <a:p>
          <a:endParaRPr lang="es-ES"/>
        </a:p>
      </dgm:t>
    </dgm:pt>
    <dgm:pt modelId="{D6A4374C-6919-470A-BB1B-B1CAB740FDEA}" type="pres">
      <dgm:prSet presAssocID="{7465001A-891A-485E-8D15-FF80C5081173}" presName="level3hierChild" presStyleCnt="0"/>
      <dgm:spPr/>
    </dgm:pt>
    <dgm:pt modelId="{DA2ECC47-770D-41A8-93D2-DFA670BD8A71}" type="pres">
      <dgm:prSet presAssocID="{71558491-9A35-4D61-972C-68F6AFD3838D}" presName="conn2-1" presStyleLbl="parChTrans1D3" presStyleIdx="1" presStyleCnt="2"/>
      <dgm:spPr/>
      <dgm:t>
        <a:bodyPr/>
        <a:lstStyle/>
        <a:p>
          <a:endParaRPr lang="es-ES"/>
        </a:p>
      </dgm:t>
    </dgm:pt>
    <dgm:pt modelId="{8C21F3D8-B953-45CA-940C-44F83CFBAD8C}" type="pres">
      <dgm:prSet presAssocID="{71558491-9A35-4D61-972C-68F6AFD3838D}" presName="connTx" presStyleLbl="parChTrans1D3" presStyleIdx="1" presStyleCnt="2"/>
      <dgm:spPr/>
      <dgm:t>
        <a:bodyPr/>
        <a:lstStyle/>
        <a:p>
          <a:endParaRPr lang="es-ES"/>
        </a:p>
      </dgm:t>
    </dgm:pt>
    <dgm:pt modelId="{F0CE6819-E5C6-4A3B-A85C-5E8B75AD9EFE}" type="pres">
      <dgm:prSet presAssocID="{5BAA8594-42D1-4C6E-8D62-FEBA2A878831}" presName="root2" presStyleCnt="0"/>
      <dgm:spPr/>
    </dgm:pt>
    <dgm:pt modelId="{D068C603-C5F8-46CA-B96E-5DE2E212CD84}" type="pres">
      <dgm:prSet presAssocID="{5BAA8594-42D1-4C6E-8D62-FEBA2A878831}" presName="LevelTwoTextNode" presStyleLbl="node3" presStyleIdx="1" presStyleCnt="2">
        <dgm:presLayoutVars>
          <dgm:chPref val="3"/>
        </dgm:presLayoutVars>
      </dgm:prSet>
      <dgm:spPr/>
      <dgm:t>
        <a:bodyPr/>
        <a:lstStyle/>
        <a:p>
          <a:endParaRPr lang="es-ES"/>
        </a:p>
      </dgm:t>
    </dgm:pt>
    <dgm:pt modelId="{0146015D-A179-4FAD-B95A-C73FA01219E4}" type="pres">
      <dgm:prSet presAssocID="{5BAA8594-42D1-4C6E-8D62-FEBA2A878831}" presName="level3hierChild" presStyleCnt="0"/>
      <dgm:spPr/>
    </dgm:pt>
    <dgm:pt modelId="{B1DF6412-156B-4A9D-8DEE-221C7A1329FF}" type="pres">
      <dgm:prSet presAssocID="{76ECE38A-E362-40EE-87F1-1A834057D6E0}" presName="conn2-1" presStyleLbl="parChTrans1D4" presStyleIdx="2" presStyleCnt="5"/>
      <dgm:spPr/>
      <dgm:t>
        <a:bodyPr/>
        <a:lstStyle/>
        <a:p>
          <a:endParaRPr lang="es-ES"/>
        </a:p>
      </dgm:t>
    </dgm:pt>
    <dgm:pt modelId="{7836F395-03F2-474D-B3BA-583E216B7614}" type="pres">
      <dgm:prSet presAssocID="{76ECE38A-E362-40EE-87F1-1A834057D6E0}" presName="connTx" presStyleLbl="parChTrans1D4" presStyleIdx="2" presStyleCnt="5"/>
      <dgm:spPr/>
      <dgm:t>
        <a:bodyPr/>
        <a:lstStyle/>
        <a:p>
          <a:endParaRPr lang="es-ES"/>
        </a:p>
      </dgm:t>
    </dgm:pt>
    <dgm:pt modelId="{0A46A580-D4FE-4EF1-B4F1-28D2871D4B25}" type="pres">
      <dgm:prSet presAssocID="{2FE55936-0250-4B2F-A663-A525252E7022}" presName="root2" presStyleCnt="0"/>
      <dgm:spPr/>
    </dgm:pt>
    <dgm:pt modelId="{AC691B5D-29B1-492A-BE24-9B5B1DC51BBC}" type="pres">
      <dgm:prSet presAssocID="{2FE55936-0250-4B2F-A663-A525252E7022}" presName="LevelTwoTextNode" presStyleLbl="node4" presStyleIdx="2" presStyleCnt="5">
        <dgm:presLayoutVars>
          <dgm:chPref val="3"/>
        </dgm:presLayoutVars>
      </dgm:prSet>
      <dgm:spPr/>
      <dgm:t>
        <a:bodyPr/>
        <a:lstStyle/>
        <a:p>
          <a:endParaRPr lang="es-ES"/>
        </a:p>
      </dgm:t>
    </dgm:pt>
    <dgm:pt modelId="{9A8A8C0F-CF7C-454C-8ABE-E9B6F331F5A1}" type="pres">
      <dgm:prSet presAssocID="{2FE55936-0250-4B2F-A663-A525252E7022}" presName="level3hierChild" presStyleCnt="0"/>
      <dgm:spPr/>
    </dgm:pt>
    <dgm:pt modelId="{99E2CD24-FAB4-4D84-9C07-EA8C7B0BC263}" type="pres">
      <dgm:prSet presAssocID="{5B88B0AE-A39B-41B1-B1D2-4C992D14449C}" presName="conn2-1" presStyleLbl="parChTrans1D4" presStyleIdx="3" presStyleCnt="5"/>
      <dgm:spPr/>
      <dgm:t>
        <a:bodyPr/>
        <a:lstStyle/>
        <a:p>
          <a:endParaRPr lang="es-ES"/>
        </a:p>
      </dgm:t>
    </dgm:pt>
    <dgm:pt modelId="{3ED92034-3B3A-4E5A-A817-1B4155973B54}" type="pres">
      <dgm:prSet presAssocID="{5B88B0AE-A39B-41B1-B1D2-4C992D14449C}" presName="connTx" presStyleLbl="parChTrans1D4" presStyleIdx="3" presStyleCnt="5"/>
      <dgm:spPr/>
      <dgm:t>
        <a:bodyPr/>
        <a:lstStyle/>
        <a:p>
          <a:endParaRPr lang="es-ES"/>
        </a:p>
      </dgm:t>
    </dgm:pt>
    <dgm:pt modelId="{89C6E0EC-5DB4-4CE7-B2D2-56C052F1E504}" type="pres">
      <dgm:prSet presAssocID="{25793EBB-7176-45FF-91CE-892332F032D0}" presName="root2" presStyleCnt="0"/>
      <dgm:spPr/>
    </dgm:pt>
    <dgm:pt modelId="{448E5303-8651-40D0-A65F-C0FE50312AB3}" type="pres">
      <dgm:prSet presAssocID="{25793EBB-7176-45FF-91CE-892332F032D0}" presName="LevelTwoTextNode" presStyleLbl="node4" presStyleIdx="3" presStyleCnt="5">
        <dgm:presLayoutVars>
          <dgm:chPref val="3"/>
        </dgm:presLayoutVars>
      </dgm:prSet>
      <dgm:spPr/>
      <dgm:t>
        <a:bodyPr/>
        <a:lstStyle/>
        <a:p>
          <a:endParaRPr lang="es-ES"/>
        </a:p>
      </dgm:t>
    </dgm:pt>
    <dgm:pt modelId="{51CDD959-42E1-444B-AB03-FBFA2578ECD9}" type="pres">
      <dgm:prSet presAssocID="{25793EBB-7176-45FF-91CE-892332F032D0}" presName="level3hierChild" presStyleCnt="0"/>
      <dgm:spPr/>
    </dgm:pt>
    <dgm:pt modelId="{13C56F96-CEC6-4933-B350-BE9C559B85CA}" type="pres">
      <dgm:prSet presAssocID="{7853CE30-9906-4379-B8C5-B1E78DB2BEE8}" presName="conn2-1" presStyleLbl="parChTrans1D4" presStyleIdx="4" presStyleCnt="5"/>
      <dgm:spPr/>
      <dgm:t>
        <a:bodyPr/>
        <a:lstStyle/>
        <a:p>
          <a:endParaRPr lang="es-ES"/>
        </a:p>
      </dgm:t>
    </dgm:pt>
    <dgm:pt modelId="{81FF1BBB-A251-49FF-87BD-305328A5EC88}" type="pres">
      <dgm:prSet presAssocID="{7853CE30-9906-4379-B8C5-B1E78DB2BEE8}" presName="connTx" presStyleLbl="parChTrans1D4" presStyleIdx="4" presStyleCnt="5"/>
      <dgm:spPr/>
      <dgm:t>
        <a:bodyPr/>
        <a:lstStyle/>
        <a:p>
          <a:endParaRPr lang="es-ES"/>
        </a:p>
      </dgm:t>
    </dgm:pt>
    <dgm:pt modelId="{52EB9A82-0443-4267-BF4B-E673C6E9FB8C}" type="pres">
      <dgm:prSet presAssocID="{4646633C-AFF7-4357-B44C-A0C545A5981C}" presName="root2" presStyleCnt="0"/>
      <dgm:spPr/>
    </dgm:pt>
    <dgm:pt modelId="{1B5470A2-1F1D-4299-942B-5905C07AC1D1}" type="pres">
      <dgm:prSet presAssocID="{4646633C-AFF7-4357-B44C-A0C545A5981C}" presName="LevelTwoTextNode" presStyleLbl="node4" presStyleIdx="4" presStyleCnt="5">
        <dgm:presLayoutVars>
          <dgm:chPref val="3"/>
        </dgm:presLayoutVars>
      </dgm:prSet>
      <dgm:spPr/>
      <dgm:t>
        <a:bodyPr/>
        <a:lstStyle/>
        <a:p>
          <a:endParaRPr lang="es-ES"/>
        </a:p>
      </dgm:t>
    </dgm:pt>
    <dgm:pt modelId="{646A95F0-FC82-467F-8BD2-A8BF7A84441A}" type="pres">
      <dgm:prSet presAssocID="{4646633C-AFF7-4357-B44C-A0C545A5981C}" presName="level3hierChild" presStyleCnt="0"/>
      <dgm:spPr/>
    </dgm:pt>
  </dgm:ptLst>
  <dgm:cxnLst>
    <dgm:cxn modelId="{18A6B9C6-0B58-4A31-82BF-6958C023F210}" type="presOf" srcId="{AD141EC4-AC9B-4A37-979D-78ADDD4EAEF0}" destId="{22BAD0DE-13B3-4409-9981-364791FDD552}" srcOrd="0" destOrd="0" presId="urn:microsoft.com/office/officeart/2005/8/layout/hierarchy2"/>
    <dgm:cxn modelId="{A68EEE29-8D48-49AD-8869-F2C67DD638AA}" srcId="{7465001A-891A-485E-8D15-FF80C5081173}" destId="{5BAA8594-42D1-4C6E-8D62-FEBA2A878831}" srcOrd="0" destOrd="0" parTransId="{71558491-9A35-4D61-972C-68F6AFD3838D}" sibTransId="{3832691A-3058-466B-AFE3-0988FABE130A}"/>
    <dgm:cxn modelId="{A4F003C5-3469-4086-88F8-9AFDA6CEA62F}" type="presOf" srcId="{7853CE30-9906-4379-B8C5-B1E78DB2BEE8}" destId="{13C56F96-CEC6-4933-B350-BE9C559B85CA}" srcOrd="0" destOrd="0" presId="urn:microsoft.com/office/officeart/2005/8/layout/hierarchy2"/>
    <dgm:cxn modelId="{40CC49D5-BDE2-4A9B-B479-875749A20BE4}" type="presOf" srcId="{3E7F82D9-8262-4086-AF83-E49EAC425DED}" destId="{B85B0CA0-E075-46B0-9AA8-879664EAEEE1}" srcOrd="0" destOrd="0" presId="urn:microsoft.com/office/officeart/2005/8/layout/hierarchy2"/>
    <dgm:cxn modelId="{6CE458FD-7328-499A-B6A4-B3E2A4814731}" type="presOf" srcId="{37D270B2-D780-4E24-85EB-512033577D5C}" destId="{7A4FBC53-15AF-404C-BF84-DB7F2B4ED673}" srcOrd="0" destOrd="0" presId="urn:microsoft.com/office/officeart/2005/8/layout/hierarchy2"/>
    <dgm:cxn modelId="{EB151C8B-E243-45AA-9C6B-14B1F31C7CA6}" type="presOf" srcId="{1943C241-2766-4E4D-8FB5-6F6D3E6BCA17}" destId="{DD8049E2-DD07-463A-A553-4CF790E8B632}" srcOrd="0" destOrd="0" presId="urn:microsoft.com/office/officeart/2005/8/layout/hierarchy2"/>
    <dgm:cxn modelId="{8F411A3A-F65E-4D4D-8F4D-FA8307056C8D}" srcId="{2FE55936-0250-4B2F-A663-A525252E7022}" destId="{25793EBB-7176-45FF-91CE-892332F032D0}" srcOrd="0" destOrd="0" parTransId="{5B88B0AE-A39B-41B1-B1D2-4C992D14449C}" sibTransId="{008B8F2D-7DBA-4D99-866A-EE6BB0BD9B75}"/>
    <dgm:cxn modelId="{70881EFA-EE43-4C3E-8CCF-114FA24A9CD2}" srcId="{CFCBC7B3-5860-44BD-8654-9400F780C2DC}" destId="{8B00A38A-EA40-4E1F-9EEB-28BDED10B86A}" srcOrd="0" destOrd="0" parTransId="{137517A3-9964-4B91-B1E8-91FEB5FC438B}" sibTransId="{6C1DB59F-C997-4A37-B4E4-3BCF03BF8785}"/>
    <dgm:cxn modelId="{F2E15146-9E04-47E7-A4CB-77E4497055A5}" type="presOf" srcId="{7465001A-891A-485E-8D15-FF80C5081173}" destId="{566DA338-A7E7-4341-8B3A-54895930BFBF}" srcOrd="0" destOrd="0" presId="urn:microsoft.com/office/officeart/2005/8/layout/hierarchy2"/>
    <dgm:cxn modelId="{DBC704D4-61DE-494A-8621-E64645C39EF6}" type="presOf" srcId="{D7FA6C8D-E124-415B-9B5A-E269BB942DE3}" destId="{CB84BB87-6B8A-4E79-9362-AF6DBD90582D}" srcOrd="1" destOrd="0" presId="urn:microsoft.com/office/officeart/2005/8/layout/hierarchy2"/>
    <dgm:cxn modelId="{4835799D-3B41-434A-BC1D-EFEB8DAE2CDD}" type="presOf" srcId="{0CF05FDE-319D-4474-A485-8FA398E04A7A}" destId="{0F79ADB2-2F7A-4BB7-A385-D932F8B0A26F}" srcOrd="0" destOrd="0" presId="urn:microsoft.com/office/officeart/2005/8/layout/hierarchy2"/>
    <dgm:cxn modelId="{5DF025D2-33C0-44D3-811B-44853B29FCFD}" type="presOf" srcId="{8B00A38A-EA40-4E1F-9EEB-28BDED10B86A}" destId="{480B28E2-A97F-4499-BE2D-041647C6BDDD}" srcOrd="0" destOrd="0" presId="urn:microsoft.com/office/officeart/2005/8/layout/hierarchy2"/>
    <dgm:cxn modelId="{B64CB0A4-2283-43B7-AAE8-CE4992451B18}" type="presOf" srcId="{CFCBC7B3-5860-44BD-8654-9400F780C2DC}" destId="{5210E7F5-0E9D-4FF1-AC37-9F093327230E}" srcOrd="0" destOrd="0" presId="urn:microsoft.com/office/officeart/2005/8/layout/hierarchy2"/>
    <dgm:cxn modelId="{D113B2FE-84A5-4199-B108-80F7FF783276}" type="presOf" srcId="{71558491-9A35-4D61-972C-68F6AFD3838D}" destId="{DA2ECC47-770D-41A8-93D2-DFA670BD8A71}" srcOrd="0" destOrd="0" presId="urn:microsoft.com/office/officeart/2005/8/layout/hierarchy2"/>
    <dgm:cxn modelId="{DB3FE635-4C8C-44EB-B45A-D5149670CA5E}" srcId="{5BAA8594-42D1-4C6E-8D62-FEBA2A878831}" destId="{2FE55936-0250-4B2F-A663-A525252E7022}" srcOrd="0" destOrd="0" parTransId="{76ECE38A-E362-40EE-87F1-1A834057D6E0}" sibTransId="{67AED094-0FFE-4ABA-8EB1-4BEBC62B11FB}"/>
    <dgm:cxn modelId="{D4D531A5-E666-4360-8B84-BDC0DA2A33D8}" type="presOf" srcId="{D7FA6C8D-E124-415B-9B5A-E269BB942DE3}" destId="{7EC2BD9E-4F69-45A9-9283-25C66CB6FB19}" srcOrd="0" destOrd="0" presId="urn:microsoft.com/office/officeart/2005/8/layout/hierarchy2"/>
    <dgm:cxn modelId="{72919403-C998-4AFB-9BDD-94CDB22F7CE6}" srcId="{8B00A38A-EA40-4E1F-9EEB-28BDED10B86A}" destId="{3A580FD9-6784-431E-85D4-BB3C602273CF}" srcOrd="0" destOrd="0" parTransId="{1943C241-2766-4E4D-8FB5-6F6D3E6BCA17}" sibTransId="{E124AD56-F477-4EBE-856B-8D4AF007D626}"/>
    <dgm:cxn modelId="{168BF68D-9978-4BDE-8338-C125B79902B5}" type="presOf" srcId="{137517A3-9964-4B91-B1E8-91FEB5FC438B}" destId="{7163B77F-27DB-4FA0-9DE1-FE774381E4CD}" srcOrd="0" destOrd="0" presId="urn:microsoft.com/office/officeart/2005/8/layout/hierarchy2"/>
    <dgm:cxn modelId="{E72AC7D2-417E-40F4-9B06-150F023E57FB}" type="presOf" srcId="{2FE55936-0250-4B2F-A663-A525252E7022}" destId="{AC691B5D-29B1-492A-BE24-9B5B1DC51BBC}" srcOrd="0" destOrd="0" presId="urn:microsoft.com/office/officeart/2005/8/layout/hierarchy2"/>
    <dgm:cxn modelId="{687D749F-30D5-469A-85EA-128E72871412}" type="presOf" srcId="{76ECE38A-E362-40EE-87F1-1A834057D6E0}" destId="{B1DF6412-156B-4A9D-8DEE-221C7A1329FF}" srcOrd="0" destOrd="0" presId="urn:microsoft.com/office/officeart/2005/8/layout/hierarchy2"/>
    <dgm:cxn modelId="{F8D27680-E9BE-42A4-8FA4-2A4844554B28}" type="presOf" srcId="{4646633C-AFF7-4357-B44C-A0C545A5981C}" destId="{1B5470A2-1F1D-4299-942B-5905C07AC1D1}" srcOrd="0" destOrd="0" presId="urn:microsoft.com/office/officeart/2005/8/layout/hierarchy2"/>
    <dgm:cxn modelId="{B99A84C5-6FD2-43B8-BF74-64142C85686E}" srcId="{AD141EC4-AC9B-4A37-979D-78ADDD4EAEF0}" destId="{AECB2797-0F85-47A8-8BA4-12EDD717C00B}" srcOrd="0" destOrd="0" parTransId="{89D4EA68-71A2-4D4A-A619-DBC455AE5866}" sibTransId="{E45FAE6B-5BF7-4BE8-A60C-F27686F3708D}"/>
    <dgm:cxn modelId="{BDFBE8C4-04FB-4A93-8CE3-0923099C62B8}" type="presOf" srcId="{71558491-9A35-4D61-972C-68F6AFD3838D}" destId="{8C21F3D8-B953-45CA-940C-44F83CFBAD8C}" srcOrd="1" destOrd="0" presId="urn:microsoft.com/office/officeart/2005/8/layout/hierarchy2"/>
    <dgm:cxn modelId="{A9028D54-14CE-4123-8B46-BE72A16C7A76}" type="presOf" srcId="{AECB2797-0F85-47A8-8BA4-12EDD717C00B}" destId="{6CA4DC4E-AE5D-45F4-87AC-F88EE97AD9E3}" srcOrd="0" destOrd="0" presId="urn:microsoft.com/office/officeart/2005/8/layout/hierarchy2"/>
    <dgm:cxn modelId="{4557F7D8-5847-49FD-8850-54F8D28484A5}" type="presOf" srcId="{5B88B0AE-A39B-41B1-B1D2-4C992D14449C}" destId="{3ED92034-3B3A-4E5A-A817-1B4155973B54}" srcOrd="1" destOrd="0" presId="urn:microsoft.com/office/officeart/2005/8/layout/hierarchy2"/>
    <dgm:cxn modelId="{C0B0CD4A-2605-4408-9B0B-96E46EC3F8CE}" srcId="{3A580FD9-6784-431E-85D4-BB3C602273CF}" destId="{3E7F82D9-8262-4086-AF83-E49EAC425DED}" srcOrd="0" destOrd="0" parTransId="{D7FA6C8D-E124-415B-9B5A-E269BB942DE3}" sibTransId="{180B3CC0-5697-4E1F-ABAE-9817631489B4}"/>
    <dgm:cxn modelId="{978BA65B-86CB-4744-AAFB-36A53E1216F5}" type="presOf" srcId="{37D270B2-D780-4E24-85EB-512033577D5C}" destId="{004E0A8B-9343-4EF5-B93A-6C5895D4C46B}" srcOrd="1" destOrd="0" presId="urn:microsoft.com/office/officeart/2005/8/layout/hierarchy2"/>
    <dgm:cxn modelId="{3337307B-B9E9-4390-AD23-98608990D55E}" srcId="{AECB2797-0F85-47A8-8BA4-12EDD717C00B}" destId="{7465001A-891A-485E-8D15-FF80C5081173}" srcOrd="1" destOrd="0" parTransId="{37D270B2-D780-4E24-85EB-512033577D5C}" sibTransId="{C45D39BA-F2A5-44B2-9FCA-227BA38D4472}"/>
    <dgm:cxn modelId="{0D135F5A-E845-48EB-9D20-28AAA457C574}" type="presOf" srcId="{1943C241-2766-4E4D-8FB5-6F6D3E6BCA17}" destId="{546EA382-F97E-4487-808F-DCFCB11FDC4D}" srcOrd="1" destOrd="0" presId="urn:microsoft.com/office/officeart/2005/8/layout/hierarchy2"/>
    <dgm:cxn modelId="{C6131564-02AF-4DF6-AFC6-0243DDDAFF13}" srcId="{AECB2797-0F85-47A8-8BA4-12EDD717C00B}" destId="{CFCBC7B3-5860-44BD-8654-9400F780C2DC}" srcOrd="0" destOrd="0" parTransId="{0CF05FDE-319D-4474-A485-8FA398E04A7A}" sibTransId="{5C79C842-2EC7-4CB8-ADC7-D69E25F80C0A}"/>
    <dgm:cxn modelId="{FF7B6B81-A552-4F44-851E-799A04BF8B8F}" type="presOf" srcId="{76ECE38A-E362-40EE-87F1-1A834057D6E0}" destId="{7836F395-03F2-474D-B3BA-583E216B7614}" srcOrd="1" destOrd="0" presId="urn:microsoft.com/office/officeart/2005/8/layout/hierarchy2"/>
    <dgm:cxn modelId="{9BE35A31-8CA8-42C6-942E-F4A03E2DDDC2}" type="presOf" srcId="{5BAA8594-42D1-4C6E-8D62-FEBA2A878831}" destId="{D068C603-C5F8-46CA-B96E-5DE2E212CD84}" srcOrd="0" destOrd="0" presId="urn:microsoft.com/office/officeart/2005/8/layout/hierarchy2"/>
    <dgm:cxn modelId="{270DD923-34E7-4D8E-B2E5-8C50F8FCAF06}" type="presOf" srcId="{3A580FD9-6784-431E-85D4-BB3C602273CF}" destId="{5299301F-3887-4DBC-A6C7-A73773C97739}" srcOrd="0" destOrd="0" presId="urn:microsoft.com/office/officeart/2005/8/layout/hierarchy2"/>
    <dgm:cxn modelId="{44B76AFE-03E2-4B4A-BF0F-06FEDC4A09CE}" type="presOf" srcId="{137517A3-9964-4B91-B1E8-91FEB5FC438B}" destId="{07B35663-A296-43F9-9FF9-21075D797E5D}" srcOrd="1" destOrd="0" presId="urn:microsoft.com/office/officeart/2005/8/layout/hierarchy2"/>
    <dgm:cxn modelId="{DB2B5613-556D-4451-8E88-D60E87637C35}" type="presOf" srcId="{5B88B0AE-A39B-41B1-B1D2-4C992D14449C}" destId="{99E2CD24-FAB4-4D84-9C07-EA8C7B0BC263}" srcOrd="0" destOrd="0" presId="urn:microsoft.com/office/officeart/2005/8/layout/hierarchy2"/>
    <dgm:cxn modelId="{9B736971-5F41-492C-9D80-51C0BA632D36}" type="presOf" srcId="{7853CE30-9906-4379-B8C5-B1E78DB2BEE8}" destId="{81FF1BBB-A251-49FF-87BD-305328A5EC88}" srcOrd="1" destOrd="0" presId="urn:microsoft.com/office/officeart/2005/8/layout/hierarchy2"/>
    <dgm:cxn modelId="{D1FEE4DA-E8C1-4CDD-8D00-18E454BB7EEB}" srcId="{2FE55936-0250-4B2F-A663-A525252E7022}" destId="{4646633C-AFF7-4357-B44C-A0C545A5981C}" srcOrd="1" destOrd="0" parTransId="{7853CE30-9906-4379-B8C5-B1E78DB2BEE8}" sibTransId="{E2EDB2B0-BF1D-4025-86D2-714CA8D4570A}"/>
    <dgm:cxn modelId="{C04D620D-2417-4AF6-9E31-1C293CDC0546}" type="presOf" srcId="{25793EBB-7176-45FF-91CE-892332F032D0}" destId="{448E5303-8651-40D0-A65F-C0FE50312AB3}" srcOrd="0" destOrd="0" presId="urn:microsoft.com/office/officeart/2005/8/layout/hierarchy2"/>
    <dgm:cxn modelId="{9A82DE8D-605C-4B64-B46E-CFD61C1B935D}" type="presOf" srcId="{0CF05FDE-319D-4474-A485-8FA398E04A7A}" destId="{99AF2AF0-0EEA-4DAE-8F73-335740E59505}" srcOrd="1" destOrd="0" presId="urn:microsoft.com/office/officeart/2005/8/layout/hierarchy2"/>
    <dgm:cxn modelId="{3D337AAC-5887-4783-9A51-1324FB3B668C}" type="presParOf" srcId="{22BAD0DE-13B3-4409-9981-364791FDD552}" destId="{EBB643D4-C68F-4381-841B-84701E9E9097}" srcOrd="0" destOrd="0" presId="urn:microsoft.com/office/officeart/2005/8/layout/hierarchy2"/>
    <dgm:cxn modelId="{D08AE581-302D-495D-B837-05B80003C2DE}" type="presParOf" srcId="{EBB643D4-C68F-4381-841B-84701E9E9097}" destId="{6CA4DC4E-AE5D-45F4-87AC-F88EE97AD9E3}" srcOrd="0" destOrd="0" presId="urn:microsoft.com/office/officeart/2005/8/layout/hierarchy2"/>
    <dgm:cxn modelId="{2392C96E-FCC2-4B16-B5B4-3253A8DB97B2}" type="presParOf" srcId="{EBB643D4-C68F-4381-841B-84701E9E9097}" destId="{E476496F-0EB1-4B34-ADE9-3D966940BB3B}" srcOrd="1" destOrd="0" presId="urn:microsoft.com/office/officeart/2005/8/layout/hierarchy2"/>
    <dgm:cxn modelId="{3B0D66D0-FA23-494A-812D-5EC697D24D9A}" type="presParOf" srcId="{E476496F-0EB1-4B34-ADE9-3D966940BB3B}" destId="{0F79ADB2-2F7A-4BB7-A385-D932F8B0A26F}" srcOrd="0" destOrd="0" presId="urn:microsoft.com/office/officeart/2005/8/layout/hierarchy2"/>
    <dgm:cxn modelId="{BA75637E-74AC-4669-A683-869727B58859}" type="presParOf" srcId="{0F79ADB2-2F7A-4BB7-A385-D932F8B0A26F}" destId="{99AF2AF0-0EEA-4DAE-8F73-335740E59505}" srcOrd="0" destOrd="0" presId="urn:microsoft.com/office/officeart/2005/8/layout/hierarchy2"/>
    <dgm:cxn modelId="{B2486A08-F7C9-4681-B038-45AA1026C521}" type="presParOf" srcId="{E476496F-0EB1-4B34-ADE9-3D966940BB3B}" destId="{35308815-D75B-461E-8F14-45CC7D95B2F4}" srcOrd="1" destOrd="0" presId="urn:microsoft.com/office/officeart/2005/8/layout/hierarchy2"/>
    <dgm:cxn modelId="{F11D18C0-FD34-40D0-80C3-9A8AC807615B}" type="presParOf" srcId="{35308815-D75B-461E-8F14-45CC7D95B2F4}" destId="{5210E7F5-0E9D-4FF1-AC37-9F093327230E}" srcOrd="0" destOrd="0" presId="urn:microsoft.com/office/officeart/2005/8/layout/hierarchy2"/>
    <dgm:cxn modelId="{32CEB2C3-93FF-4865-B7AE-55B0341CB954}" type="presParOf" srcId="{35308815-D75B-461E-8F14-45CC7D95B2F4}" destId="{0FB2BD7F-E188-4C45-8250-A7DA6F236A3A}" srcOrd="1" destOrd="0" presId="urn:microsoft.com/office/officeart/2005/8/layout/hierarchy2"/>
    <dgm:cxn modelId="{90B6453A-ABA9-44AC-ADB5-028E23594C33}" type="presParOf" srcId="{0FB2BD7F-E188-4C45-8250-A7DA6F236A3A}" destId="{7163B77F-27DB-4FA0-9DE1-FE774381E4CD}" srcOrd="0" destOrd="0" presId="urn:microsoft.com/office/officeart/2005/8/layout/hierarchy2"/>
    <dgm:cxn modelId="{6D34EC79-1885-4DF2-A085-500FEDA1098C}" type="presParOf" srcId="{7163B77F-27DB-4FA0-9DE1-FE774381E4CD}" destId="{07B35663-A296-43F9-9FF9-21075D797E5D}" srcOrd="0" destOrd="0" presId="urn:microsoft.com/office/officeart/2005/8/layout/hierarchy2"/>
    <dgm:cxn modelId="{EE378938-40D0-4372-89F8-C3ADEF946F9F}" type="presParOf" srcId="{0FB2BD7F-E188-4C45-8250-A7DA6F236A3A}" destId="{FDEB21E7-5188-44EC-B7ED-CF1F0E4666FC}" srcOrd="1" destOrd="0" presId="urn:microsoft.com/office/officeart/2005/8/layout/hierarchy2"/>
    <dgm:cxn modelId="{6999F4B3-68A1-496D-8B65-AC1E4FCD501B}" type="presParOf" srcId="{FDEB21E7-5188-44EC-B7ED-CF1F0E4666FC}" destId="{480B28E2-A97F-4499-BE2D-041647C6BDDD}" srcOrd="0" destOrd="0" presId="urn:microsoft.com/office/officeart/2005/8/layout/hierarchy2"/>
    <dgm:cxn modelId="{D0BF9918-8AA5-4672-8BA3-980C07C9AB22}" type="presParOf" srcId="{FDEB21E7-5188-44EC-B7ED-CF1F0E4666FC}" destId="{798298DD-64BB-4BD1-A4A5-AEBAFC34D508}" srcOrd="1" destOrd="0" presId="urn:microsoft.com/office/officeart/2005/8/layout/hierarchy2"/>
    <dgm:cxn modelId="{6C03DB2A-09F2-404B-86CF-1B643B45C3E6}" type="presParOf" srcId="{798298DD-64BB-4BD1-A4A5-AEBAFC34D508}" destId="{DD8049E2-DD07-463A-A553-4CF790E8B632}" srcOrd="0" destOrd="0" presId="urn:microsoft.com/office/officeart/2005/8/layout/hierarchy2"/>
    <dgm:cxn modelId="{5CF70FDE-BF65-42A2-80A7-873A3D45B843}" type="presParOf" srcId="{DD8049E2-DD07-463A-A553-4CF790E8B632}" destId="{546EA382-F97E-4487-808F-DCFCB11FDC4D}" srcOrd="0" destOrd="0" presId="urn:microsoft.com/office/officeart/2005/8/layout/hierarchy2"/>
    <dgm:cxn modelId="{D99C5AD2-FCAA-45C3-AB48-AF9DD3A951F8}" type="presParOf" srcId="{798298DD-64BB-4BD1-A4A5-AEBAFC34D508}" destId="{991934B6-EE68-4E05-A408-4441F02A9FFD}" srcOrd="1" destOrd="0" presId="urn:microsoft.com/office/officeart/2005/8/layout/hierarchy2"/>
    <dgm:cxn modelId="{08485F56-51F9-4F27-A21F-55691363878C}" type="presParOf" srcId="{991934B6-EE68-4E05-A408-4441F02A9FFD}" destId="{5299301F-3887-4DBC-A6C7-A73773C97739}" srcOrd="0" destOrd="0" presId="urn:microsoft.com/office/officeart/2005/8/layout/hierarchy2"/>
    <dgm:cxn modelId="{26F68821-6283-456D-A288-C8ECC0306FA2}" type="presParOf" srcId="{991934B6-EE68-4E05-A408-4441F02A9FFD}" destId="{0F16DFD5-56F2-4BDA-B6BF-E9E735B7264B}" srcOrd="1" destOrd="0" presId="urn:microsoft.com/office/officeart/2005/8/layout/hierarchy2"/>
    <dgm:cxn modelId="{1F280123-1F96-421F-9B90-9D2FBD7D16BB}" type="presParOf" srcId="{0F16DFD5-56F2-4BDA-B6BF-E9E735B7264B}" destId="{7EC2BD9E-4F69-45A9-9283-25C66CB6FB19}" srcOrd="0" destOrd="0" presId="urn:microsoft.com/office/officeart/2005/8/layout/hierarchy2"/>
    <dgm:cxn modelId="{BE70EEAE-C067-45A4-AA4F-CA22ED8EDB0F}" type="presParOf" srcId="{7EC2BD9E-4F69-45A9-9283-25C66CB6FB19}" destId="{CB84BB87-6B8A-4E79-9362-AF6DBD90582D}" srcOrd="0" destOrd="0" presId="urn:microsoft.com/office/officeart/2005/8/layout/hierarchy2"/>
    <dgm:cxn modelId="{81FAF9F3-A1E3-4E79-B06D-2BCE17C18F6A}" type="presParOf" srcId="{0F16DFD5-56F2-4BDA-B6BF-E9E735B7264B}" destId="{1483E0C0-66B4-4D20-95E6-23F664625D10}" srcOrd="1" destOrd="0" presId="urn:microsoft.com/office/officeart/2005/8/layout/hierarchy2"/>
    <dgm:cxn modelId="{E3E7BBDA-FAE7-4ADC-B93E-AA2DDD0890A1}" type="presParOf" srcId="{1483E0C0-66B4-4D20-95E6-23F664625D10}" destId="{B85B0CA0-E075-46B0-9AA8-879664EAEEE1}" srcOrd="0" destOrd="0" presId="urn:microsoft.com/office/officeart/2005/8/layout/hierarchy2"/>
    <dgm:cxn modelId="{7A1F1A52-5D44-4573-B60A-47C4C57CB7E2}" type="presParOf" srcId="{1483E0C0-66B4-4D20-95E6-23F664625D10}" destId="{53250ED6-1E5A-401A-BCC3-58CD1FE919E0}" srcOrd="1" destOrd="0" presId="urn:microsoft.com/office/officeart/2005/8/layout/hierarchy2"/>
    <dgm:cxn modelId="{65DF5B65-0D7A-4DA5-B967-71D48CA47D32}" type="presParOf" srcId="{E476496F-0EB1-4B34-ADE9-3D966940BB3B}" destId="{7A4FBC53-15AF-404C-BF84-DB7F2B4ED673}" srcOrd="2" destOrd="0" presId="urn:microsoft.com/office/officeart/2005/8/layout/hierarchy2"/>
    <dgm:cxn modelId="{06AD956A-DB91-4099-9959-0D46FCEE33DE}" type="presParOf" srcId="{7A4FBC53-15AF-404C-BF84-DB7F2B4ED673}" destId="{004E0A8B-9343-4EF5-B93A-6C5895D4C46B}" srcOrd="0" destOrd="0" presId="urn:microsoft.com/office/officeart/2005/8/layout/hierarchy2"/>
    <dgm:cxn modelId="{060E9F28-7365-440D-9789-5970CEC90576}" type="presParOf" srcId="{E476496F-0EB1-4B34-ADE9-3D966940BB3B}" destId="{C25CCB25-CE8C-41BE-A3A4-57180C1EF1FA}" srcOrd="3" destOrd="0" presId="urn:microsoft.com/office/officeart/2005/8/layout/hierarchy2"/>
    <dgm:cxn modelId="{3A403F7C-E85F-41BA-9ACA-0305C4AA1DE3}" type="presParOf" srcId="{C25CCB25-CE8C-41BE-A3A4-57180C1EF1FA}" destId="{566DA338-A7E7-4341-8B3A-54895930BFBF}" srcOrd="0" destOrd="0" presId="urn:microsoft.com/office/officeart/2005/8/layout/hierarchy2"/>
    <dgm:cxn modelId="{573BC1DA-83E6-4D87-A320-CC77C1EE79A4}" type="presParOf" srcId="{C25CCB25-CE8C-41BE-A3A4-57180C1EF1FA}" destId="{D6A4374C-6919-470A-BB1B-B1CAB740FDEA}" srcOrd="1" destOrd="0" presId="urn:microsoft.com/office/officeart/2005/8/layout/hierarchy2"/>
    <dgm:cxn modelId="{8C4BDB2D-A04D-47F9-9F00-FCE87929B1CF}" type="presParOf" srcId="{D6A4374C-6919-470A-BB1B-B1CAB740FDEA}" destId="{DA2ECC47-770D-41A8-93D2-DFA670BD8A71}" srcOrd="0" destOrd="0" presId="urn:microsoft.com/office/officeart/2005/8/layout/hierarchy2"/>
    <dgm:cxn modelId="{36AE59D2-9EAF-40D9-9927-50663964402E}" type="presParOf" srcId="{DA2ECC47-770D-41A8-93D2-DFA670BD8A71}" destId="{8C21F3D8-B953-45CA-940C-44F83CFBAD8C}" srcOrd="0" destOrd="0" presId="urn:microsoft.com/office/officeart/2005/8/layout/hierarchy2"/>
    <dgm:cxn modelId="{43B57CC4-E28F-416F-AC90-8BCE142802CB}" type="presParOf" srcId="{D6A4374C-6919-470A-BB1B-B1CAB740FDEA}" destId="{F0CE6819-E5C6-4A3B-A85C-5E8B75AD9EFE}" srcOrd="1" destOrd="0" presId="urn:microsoft.com/office/officeart/2005/8/layout/hierarchy2"/>
    <dgm:cxn modelId="{677947EB-D0F0-4D00-B95B-27C3D77D37F3}" type="presParOf" srcId="{F0CE6819-E5C6-4A3B-A85C-5E8B75AD9EFE}" destId="{D068C603-C5F8-46CA-B96E-5DE2E212CD84}" srcOrd="0" destOrd="0" presId="urn:microsoft.com/office/officeart/2005/8/layout/hierarchy2"/>
    <dgm:cxn modelId="{79417591-FB18-4C7B-B0AE-97EC6DC4E99A}" type="presParOf" srcId="{F0CE6819-E5C6-4A3B-A85C-5E8B75AD9EFE}" destId="{0146015D-A179-4FAD-B95A-C73FA01219E4}" srcOrd="1" destOrd="0" presId="urn:microsoft.com/office/officeart/2005/8/layout/hierarchy2"/>
    <dgm:cxn modelId="{81E1CA72-5B74-4E36-9EB3-39F692622ED8}" type="presParOf" srcId="{0146015D-A179-4FAD-B95A-C73FA01219E4}" destId="{B1DF6412-156B-4A9D-8DEE-221C7A1329FF}" srcOrd="0" destOrd="0" presId="urn:microsoft.com/office/officeart/2005/8/layout/hierarchy2"/>
    <dgm:cxn modelId="{9FE2BB72-9D46-4969-8022-7CDDF2D55532}" type="presParOf" srcId="{B1DF6412-156B-4A9D-8DEE-221C7A1329FF}" destId="{7836F395-03F2-474D-B3BA-583E216B7614}" srcOrd="0" destOrd="0" presId="urn:microsoft.com/office/officeart/2005/8/layout/hierarchy2"/>
    <dgm:cxn modelId="{D76CD6A0-D1ED-4645-A605-E12D200A4A40}" type="presParOf" srcId="{0146015D-A179-4FAD-B95A-C73FA01219E4}" destId="{0A46A580-D4FE-4EF1-B4F1-28D2871D4B25}" srcOrd="1" destOrd="0" presId="urn:microsoft.com/office/officeart/2005/8/layout/hierarchy2"/>
    <dgm:cxn modelId="{53FCDA0E-916D-4C7E-9FBD-30C183EF7C90}" type="presParOf" srcId="{0A46A580-D4FE-4EF1-B4F1-28D2871D4B25}" destId="{AC691B5D-29B1-492A-BE24-9B5B1DC51BBC}" srcOrd="0" destOrd="0" presId="urn:microsoft.com/office/officeart/2005/8/layout/hierarchy2"/>
    <dgm:cxn modelId="{88812454-C2D2-4393-A721-2DEF8AEE7BA9}" type="presParOf" srcId="{0A46A580-D4FE-4EF1-B4F1-28D2871D4B25}" destId="{9A8A8C0F-CF7C-454C-8ABE-E9B6F331F5A1}" srcOrd="1" destOrd="0" presId="urn:microsoft.com/office/officeart/2005/8/layout/hierarchy2"/>
    <dgm:cxn modelId="{B6E8873D-3D82-4AE0-9A19-545023041AE7}" type="presParOf" srcId="{9A8A8C0F-CF7C-454C-8ABE-E9B6F331F5A1}" destId="{99E2CD24-FAB4-4D84-9C07-EA8C7B0BC263}" srcOrd="0" destOrd="0" presId="urn:microsoft.com/office/officeart/2005/8/layout/hierarchy2"/>
    <dgm:cxn modelId="{DB5F6320-BBB1-483C-93F4-0E5AA30703B5}" type="presParOf" srcId="{99E2CD24-FAB4-4D84-9C07-EA8C7B0BC263}" destId="{3ED92034-3B3A-4E5A-A817-1B4155973B54}" srcOrd="0" destOrd="0" presId="urn:microsoft.com/office/officeart/2005/8/layout/hierarchy2"/>
    <dgm:cxn modelId="{E8873D62-9C7A-4DB6-8FA6-29BC9ED71DE6}" type="presParOf" srcId="{9A8A8C0F-CF7C-454C-8ABE-E9B6F331F5A1}" destId="{89C6E0EC-5DB4-4CE7-B2D2-56C052F1E504}" srcOrd="1" destOrd="0" presId="urn:microsoft.com/office/officeart/2005/8/layout/hierarchy2"/>
    <dgm:cxn modelId="{2520E38C-3A59-4FC6-91D8-E145BB64F029}" type="presParOf" srcId="{89C6E0EC-5DB4-4CE7-B2D2-56C052F1E504}" destId="{448E5303-8651-40D0-A65F-C0FE50312AB3}" srcOrd="0" destOrd="0" presId="urn:microsoft.com/office/officeart/2005/8/layout/hierarchy2"/>
    <dgm:cxn modelId="{49E62509-414D-4A0C-B001-0B5D5A000C1A}" type="presParOf" srcId="{89C6E0EC-5DB4-4CE7-B2D2-56C052F1E504}" destId="{51CDD959-42E1-444B-AB03-FBFA2578ECD9}" srcOrd="1" destOrd="0" presId="urn:microsoft.com/office/officeart/2005/8/layout/hierarchy2"/>
    <dgm:cxn modelId="{86B65208-7CEF-4F95-B04A-A16EC2716738}" type="presParOf" srcId="{9A8A8C0F-CF7C-454C-8ABE-E9B6F331F5A1}" destId="{13C56F96-CEC6-4933-B350-BE9C559B85CA}" srcOrd="2" destOrd="0" presId="urn:microsoft.com/office/officeart/2005/8/layout/hierarchy2"/>
    <dgm:cxn modelId="{7440246F-2679-4B58-8173-9E47B190ECC5}" type="presParOf" srcId="{13C56F96-CEC6-4933-B350-BE9C559B85CA}" destId="{81FF1BBB-A251-49FF-87BD-305328A5EC88}" srcOrd="0" destOrd="0" presId="urn:microsoft.com/office/officeart/2005/8/layout/hierarchy2"/>
    <dgm:cxn modelId="{2FD66C74-32CE-42ED-B95C-475FB839F259}" type="presParOf" srcId="{9A8A8C0F-CF7C-454C-8ABE-E9B6F331F5A1}" destId="{52EB9A82-0443-4267-BF4B-E673C6E9FB8C}" srcOrd="3" destOrd="0" presId="urn:microsoft.com/office/officeart/2005/8/layout/hierarchy2"/>
    <dgm:cxn modelId="{856EEFE1-0AE4-47C1-9AA2-BD701256E524}" type="presParOf" srcId="{52EB9A82-0443-4267-BF4B-E673C6E9FB8C}" destId="{1B5470A2-1F1D-4299-942B-5905C07AC1D1}" srcOrd="0" destOrd="0" presId="urn:microsoft.com/office/officeart/2005/8/layout/hierarchy2"/>
    <dgm:cxn modelId="{48150B8E-8C66-4A5A-A1D8-1EC79A468507}" type="presParOf" srcId="{52EB9A82-0443-4267-BF4B-E673C6E9FB8C}" destId="{646A95F0-FC82-467F-8BD2-A8BF7A8444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41EC4-AC9B-4A37-979D-78ADDD4EAEF0}"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s-MX"/>
        </a:p>
      </dgm:t>
    </dgm:pt>
    <dgm:pt modelId="{AECB2797-0F85-47A8-8BA4-12EDD717C00B}">
      <dgm:prSet phldrT="[Texto]" custT="1"/>
      <dgm:spPr>
        <a:solidFill>
          <a:srgbClr val="235B81"/>
        </a:solidFill>
      </dgm:spPr>
      <dgm:t>
        <a:bodyPr/>
        <a:lstStyle/>
        <a:p>
          <a:r>
            <a:rPr lang="es-MX" sz="1600" dirty="0" smtClean="0"/>
            <a:t>Bogotá te nutre</a:t>
          </a:r>
          <a:endParaRPr lang="es-MX" sz="1600" dirty="0"/>
        </a:p>
      </dgm:t>
    </dgm:pt>
    <dgm:pt modelId="{89D4EA68-71A2-4D4A-A619-DBC455AE5866}" type="parTrans" cxnId="{B99A84C5-6FD2-43B8-BF74-64142C85686E}">
      <dgm:prSet/>
      <dgm:spPr/>
      <dgm:t>
        <a:bodyPr/>
        <a:lstStyle/>
        <a:p>
          <a:endParaRPr lang="es-MX"/>
        </a:p>
      </dgm:t>
    </dgm:pt>
    <dgm:pt modelId="{E45FAE6B-5BF7-4BE8-A60C-F27686F3708D}" type="sibTrans" cxnId="{B99A84C5-6FD2-43B8-BF74-64142C85686E}">
      <dgm:prSet/>
      <dgm:spPr/>
      <dgm:t>
        <a:bodyPr/>
        <a:lstStyle/>
        <a:p>
          <a:endParaRPr lang="es-MX"/>
        </a:p>
      </dgm:t>
    </dgm:pt>
    <dgm:pt modelId="{CFCBC7B3-5860-44BD-8654-9400F780C2DC}">
      <dgm:prSet phldrT="[Texto]" custT="1"/>
      <dgm:spPr>
        <a:solidFill>
          <a:schemeClr val="accent5">
            <a:lumMod val="75000"/>
          </a:schemeClr>
        </a:solidFill>
      </dgm:spPr>
      <dgm:t>
        <a:bodyPr/>
        <a:lstStyle/>
        <a:p>
          <a:r>
            <a:rPr lang="es-CO" sz="1200" dirty="0" smtClean="0"/>
            <a:t>Promover estilos de vida saludable de los niños, niñas, mujeres gestantes y hogares atendidos</a:t>
          </a:r>
        </a:p>
        <a:p>
          <a:r>
            <a:rPr lang="es-CO" sz="1200" dirty="0" smtClean="0"/>
            <a:t>21%</a:t>
          </a:r>
          <a:endParaRPr lang="es-MX" sz="1200" dirty="0"/>
        </a:p>
      </dgm:t>
    </dgm:pt>
    <dgm:pt modelId="{0CF05FDE-319D-4474-A485-8FA398E04A7A}" type="parTrans" cxnId="{C6131564-02AF-4DF6-AFC6-0243DDDAFF13}">
      <dgm:prSet/>
      <dgm:spPr>
        <a:solidFill>
          <a:srgbClr val="235B81"/>
        </a:solidFill>
      </dgm:spPr>
      <dgm:t>
        <a:bodyPr/>
        <a:lstStyle/>
        <a:p>
          <a:endParaRPr lang="es-MX"/>
        </a:p>
      </dgm:t>
    </dgm:pt>
    <dgm:pt modelId="{5C79C842-2EC7-4CB8-ADC7-D69E25F80C0A}" type="sibTrans" cxnId="{C6131564-02AF-4DF6-AFC6-0243DDDAFF13}">
      <dgm:prSet/>
      <dgm:spPr/>
      <dgm:t>
        <a:bodyPr/>
        <a:lstStyle/>
        <a:p>
          <a:endParaRPr lang="es-MX"/>
        </a:p>
      </dgm:t>
    </dgm:pt>
    <dgm:pt modelId="{7465001A-891A-485E-8D15-FF80C5081173}">
      <dgm:prSet phldrT="[Texto]" custT="1"/>
      <dgm:spPr>
        <a:solidFill>
          <a:schemeClr val="accent5">
            <a:lumMod val="75000"/>
          </a:schemeClr>
        </a:solidFill>
      </dgm:spPr>
      <dgm:t>
        <a:bodyPr/>
        <a:lstStyle/>
        <a:p>
          <a:r>
            <a:rPr lang="es-MX" sz="1200" dirty="0" smtClean="0"/>
            <a:t>3 Objetivos específicos más</a:t>
          </a:r>
          <a:endParaRPr lang="es-MX" sz="1200" dirty="0"/>
        </a:p>
      </dgm:t>
    </dgm:pt>
    <dgm:pt modelId="{37D270B2-D780-4E24-85EB-512033577D5C}" type="parTrans" cxnId="{3337307B-B9E9-4390-AD23-98608990D55E}">
      <dgm:prSet/>
      <dgm:spPr>
        <a:solidFill>
          <a:srgbClr val="235B81"/>
        </a:solidFill>
      </dgm:spPr>
      <dgm:t>
        <a:bodyPr/>
        <a:lstStyle/>
        <a:p>
          <a:endParaRPr lang="es-MX"/>
        </a:p>
      </dgm:t>
    </dgm:pt>
    <dgm:pt modelId="{C45D39BA-F2A5-44B2-9FCA-227BA38D4472}" type="sibTrans" cxnId="{3337307B-B9E9-4390-AD23-98608990D55E}">
      <dgm:prSet/>
      <dgm:spPr/>
      <dgm:t>
        <a:bodyPr/>
        <a:lstStyle/>
        <a:p>
          <a:endParaRPr lang="es-MX"/>
        </a:p>
      </dgm:t>
    </dgm:pt>
    <dgm:pt modelId="{8B00A38A-EA40-4E1F-9EEB-28BDED10B86A}">
      <dgm:prSet phldrT="[Texto]" custT="1"/>
      <dgm:spPr>
        <a:solidFill>
          <a:schemeClr val="accent1">
            <a:lumMod val="75000"/>
          </a:schemeClr>
        </a:solidFill>
      </dgm:spPr>
      <dgm:t>
        <a:bodyPr/>
        <a:lstStyle/>
        <a:p>
          <a:r>
            <a:rPr lang="es-CO" sz="1200" dirty="0" smtClean="0"/>
            <a:t>Capacitar 35.000 hogares en educación nutricional</a:t>
          </a:r>
        </a:p>
        <a:p>
          <a:r>
            <a:rPr lang="es-CO" sz="1200" dirty="0" smtClean="0"/>
            <a:t>5%</a:t>
          </a:r>
          <a:endParaRPr lang="es-MX" sz="1200" dirty="0"/>
        </a:p>
      </dgm:t>
    </dgm:pt>
    <dgm:pt modelId="{137517A3-9964-4B91-B1E8-91FEB5FC438B}" type="parTrans" cxnId="{70881EFA-EE43-4C3E-8CCF-114FA24A9CD2}">
      <dgm:prSet/>
      <dgm:spPr>
        <a:solidFill>
          <a:srgbClr val="235B81"/>
        </a:solidFill>
      </dgm:spPr>
      <dgm:t>
        <a:bodyPr/>
        <a:lstStyle/>
        <a:p>
          <a:endParaRPr lang="es-MX"/>
        </a:p>
      </dgm:t>
    </dgm:pt>
    <dgm:pt modelId="{6C1DB59F-C997-4A37-B4E4-3BCF03BF8785}" type="sibTrans" cxnId="{70881EFA-EE43-4C3E-8CCF-114FA24A9CD2}">
      <dgm:prSet/>
      <dgm:spPr/>
      <dgm:t>
        <a:bodyPr/>
        <a:lstStyle/>
        <a:p>
          <a:endParaRPr lang="es-MX"/>
        </a:p>
      </dgm:t>
    </dgm:pt>
    <dgm:pt modelId="{5BAA8594-42D1-4C6E-8D62-FEBA2A878831}">
      <dgm:prSet phldrT="[Texto]" custT="1"/>
      <dgm:spPr>
        <a:solidFill>
          <a:schemeClr val="accent1">
            <a:lumMod val="75000"/>
          </a:schemeClr>
        </a:solidFill>
      </dgm:spPr>
      <dgm:t>
        <a:bodyPr/>
        <a:lstStyle/>
        <a:p>
          <a:r>
            <a:rPr lang="es-MX" sz="1200" dirty="0" smtClean="0"/>
            <a:t>Meta 1 </a:t>
          </a:r>
        </a:p>
        <a:p>
          <a:r>
            <a:rPr lang="es-MX" sz="1200" dirty="0" smtClean="0"/>
            <a:t>%</a:t>
          </a:r>
          <a:endParaRPr lang="es-MX" sz="1200" dirty="0"/>
        </a:p>
      </dgm:t>
    </dgm:pt>
    <dgm:pt modelId="{71558491-9A35-4D61-972C-68F6AFD3838D}" type="parTrans" cxnId="{A68EEE29-8D48-49AD-8869-F2C67DD638AA}">
      <dgm:prSet custT="1"/>
      <dgm:spPr>
        <a:solidFill>
          <a:srgbClr val="235B81"/>
        </a:solidFill>
      </dgm:spPr>
      <dgm:t>
        <a:bodyPr/>
        <a:lstStyle/>
        <a:p>
          <a:endParaRPr lang="es-MX" sz="1200"/>
        </a:p>
      </dgm:t>
    </dgm:pt>
    <dgm:pt modelId="{3832691A-3058-466B-AFE3-0988FABE130A}" type="sibTrans" cxnId="{A68EEE29-8D48-49AD-8869-F2C67DD638AA}">
      <dgm:prSet/>
      <dgm:spPr/>
      <dgm:t>
        <a:bodyPr/>
        <a:lstStyle/>
        <a:p>
          <a:endParaRPr lang="es-MX"/>
        </a:p>
      </dgm:t>
    </dgm:pt>
    <dgm:pt modelId="{2FE55936-0250-4B2F-A663-A525252E7022}">
      <dgm:prSet phldrT="[Texto]" custT="1"/>
      <dgm:spPr>
        <a:solidFill>
          <a:srgbClr val="009FE3"/>
        </a:solidFill>
      </dgm:spPr>
      <dgm:t>
        <a:bodyPr/>
        <a:lstStyle/>
        <a:p>
          <a:r>
            <a:rPr lang="es-MX" sz="1200" dirty="0" smtClean="0"/>
            <a:t>Actividad  %</a:t>
          </a:r>
          <a:endParaRPr lang="es-MX" sz="1200" dirty="0"/>
        </a:p>
      </dgm:t>
    </dgm:pt>
    <dgm:pt modelId="{76ECE38A-E362-40EE-87F1-1A834057D6E0}" type="parTrans" cxnId="{DB3FE635-4C8C-44EB-B45A-D5149670CA5E}">
      <dgm:prSet custT="1"/>
      <dgm:spPr>
        <a:solidFill>
          <a:srgbClr val="235B81"/>
        </a:solidFill>
      </dgm:spPr>
      <dgm:t>
        <a:bodyPr/>
        <a:lstStyle/>
        <a:p>
          <a:endParaRPr lang="es-MX" sz="1200"/>
        </a:p>
      </dgm:t>
    </dgm:pt>
    <dgm:pt modelId="{67AED094-0FFE-4ABA-8EB1-4BEBC62B11FB}" type="sibTrans" cxnId="{DB3FE635-4C8C-44EB-B45A-D5149670CA5E}">
      <dgm:prSet/>
      <dgm:spPr/>
      <dgm:t>
        <a:bodyPr/>
        <a:lstStyle/>
        <a:p>
          <a:endParaRPr lang="es-MX"/>
        </a:p>
      </dgm:t>
    </dgm:pt>
    <dgm:pt modelId="{25793EBB-7176-45FF-91CE-892332F032D0}">
      <dgm:prSet phldrT="[Texto]" custT="1"/>
      <dgm:spPr>
        <a:solidFill>
          <a:srgbClr val="21AAFF"/>
        </a:solidFill>
      </dgm:spPr>
      <dgm:t>
        <a:bodyPr/>
        <a:lstStyle/>
        <a:p>
          <a:r>
            <a:rPr lang="es-MX" sz="1200" dirty="0" smtClean="0"/>
            <a:t>Tarea 1</a:t>
          </a:r>
        </a:p>
        <a:p>
          <a:r>
            <a:rPr lang="es-MX" sz="1200" dirty="0" smtClean="0"/>
            <a:t> %</a:t>
          </a:r>
          <a:endParaRPr lang="es-MX" sz="1200" dirty="0"/>
        </a:p>
      </dgm:t>
    </dgm:pt>
    <dgm:pt modelId="{5B88B0AE-A39B-41B1-B1D2-4C992D14449C}" type="parTrans" cxnId="{8F411A3A-F65E-4D4D-8F4D-FA8307056C8D}">
      <dgm:prSet custT="1"/>
      <dgm:spPr>
        <a:solidFill>
          <a:srgbClr val="235B81"/>
        </a:solidFill>
      </dgm:spPr>
      <dgm:t>
        <a:bodyPr/>
        <a:lstStyle/>
        <a:p>
          <a:endParaRPr lang="es-MX" sz="1200"/>
        </a:p>
      </dgm:t>
    </dgm:pt>
    <dgm:pt modelId="{008B8F2D-7DBA-4D99-866A-EE6BB0BD9B75}" type="sibTrans" cxnId="{8F411A3A-F65E-4D4D-8F4D-FA8307056C8D}">
      <dgm:prSet/>
      <dgm:spPr/>
      <dgm:t>
        <a:bodyPr/>
        <a:lstStyle/>
        <a:p>
          <a:endParaRPr lang="es-MX"/>
        </a:p>
      </dgm:t>
    </dgm:pt>
    <dgm:pt modelId="{3A580FD9-6784-431E-85D4-BB3C602273CF}">
      <dgm:prSet phldrT="[Texto]" custT="1"/>
      <dgm:spPr>
        <a:solidFill>
          <a:srgbClr val="009FE3"/>
        </a:solidFill>
      </dgm:spPr>
      <dgm:t>
        <a:bodyPr/>
        <a:lstStyle/>
        <a:p>
          <a:r>
            <a:rPr lang="es-MX" sz="1200" dirty="0" smtClean="0"/>
            <a:t>Implementar la estrategia educativa alimentaria.</a:t>
          </a:r>
        </a:p>
        <a:p>
          <a:r>
            <a:rPr lang="es-MX" sz="1200" dirty="0" smtClean="0"/>
            <a:t> 3%</a:t>
          </a:r>
          <a:endParaRPr lang="es-MX" sz="1200" dirty="0"/>
        </a:p>
      </dgm:t>
    </dgm:pt>
    <dgm:pt modelId="{1943C241-2766-4E4D-8FB5-6F6D3E6BCA17}" type="parTrans" cxnId="{72919403-C998-4AFB-9BDD-94CDB22F7CE6}">
      <dgm:prSet/>
      <dgm:spPr>
        <a:solidFill>
          <a:srgbClr val="235B81"/>
        </a:solidFill>
      </dgm:spPr>
      <dgm:t>
        <a:bodyPr/>
        <a:lstStyle/>
        <a:p>
          <a:endParaRPr lang="es-MX"/>
        </a:p>
      </dgm:t>
    </dgm:pt>
    <dgm:pt modelId="{E124AD56-F477-4EBE-856B-8D4AF007D626}" type="sibTrans" cxnId="{72919403-C998-4AFB-9BDD-94CDB22F7CE6}">
      <dgm:prSet/>
      <dgm:spPr/>
      <dgm:t>
        <a:bodyPr/>
        <a:lstStyle/>
        <a:p>
          <a:endParaRPr lang="es-MX"/>
        </a:p>
      </dgm:t>
    </dgm:pt>
    <dgm:pt modelId="{3E7F82D9-8262-4086-AF83-E49EAC425DED}">
      <dgm:prSet phldrT="[Texto]" custT="1"/>
      <dgm:spPr>
        <a:solidFill>
          <a:srgbClr val="21AAFF"/>
        </a:solidFill>
      </dgm:spPr>
      <dgm:t>
        <a:bodyPr/>
        <a:lstStyle/>
        <a:p>
          <a:r>
            <a:rPr lang="es-CO" sz="1200" dirty="0" smtClean="0"/>
            <a:t>Elaborar propuesta de indicadores para seguimiento y evaluación  </a:t>
          </a:r>
        </a:p>
        <a:p>
          <a:r>
            <a:rPr lang="es-CO" sz="1200" dirty="0" smtClean="0"/>
            <a:t>50</a:t>
          </a:r>
          <a:r>
            <a:rPr lang="es-MX" sz="1200" dirty="0" smtClean="0"/>
            <a:t>%</a:t>
          </a:r>
          <a:endParaRPr lang="es-MX" sz="1200" dirty="0"/>
        </a:p>
      </dgm:t>
    </dgm:pt>
    <dgm:pt modelId="{D7FA6C8D-E124-415B-9B5A-E269BB942DE3}" type="parTrans" cxnId="{C0B0CD4A-2605-4408-9B0B-96E46EC3F8CE}">
      <dgm:prSet/>
      <dgm:spPr>
        <a:solidFill>
          <a:srgbClr val="235B81"/>
        </a:solidFill>
      </dgm:spPr>
      <dgm:t>
        <a:bodyPr/>
        <a:lstStyle/>
        <a:p>
          <a:endParaRPr lang="es-MX"/>
        </a:p>
      </dgm:t>
    </dgm:pt>
    <dgm:pt modelId="{180B3CC0-5697-4E1F-ABAE-9817631489B4}" type="sibTrans" cxnId="{C0B0CD4A-2605-4408-9B0B-96E46EC3F8CE}">
      <dgm:prSet/>
      <dgm:spPr/>
      <dgm:t>
        <a:bodyPr/>
        <a:lstStyle/>
        <a:p>
          <a:endParaRPr lang="es-MX"/>
        </a:p>
      </dgm:t>
    </dgm:pt>
    <dgm:pt modelId="{139BC106-CA30-4933-A2DF-E215290CF919}">
      <dgm:prSet phldrT="[Texto]" custT="1"/>
      <dgm:spPr>
        <a:solidFill>
          <a:srgbClr val="009FE3"/>
        </a:solidFill>
      </dgm:spPr>
      <dgm:t>
        <a:bodyPr/>
        <a:lstStyle/>
        <a:p>
          <a:r>
            <a:rPr lang="es-CO" sz="1200" dirty="0" smtClean="0"/>
            <a:t>Realizar seguimiento y evaluación de la estrategia educativa alimentaria. </a:t>
          </a:r>
        </a:p>
        <a:p>
          <a:r>
            <a:rPr lang="es-CO" sz="1200" dirty="0" smtClean="0"/>
            <a:t> </a:t>
          </a:r>
          <a:r>
            <a:rPr lang="es-MX" sz="1200" dirty="0" smtClean="0"/>
            <a:t>2 % </a:t>
          </a:r>
          <a:endParaRPr lang="es-MX" sz="1200" dirty="0"/>
        </a:p>
      </dgm:t>
    </dgm:pt>
    <dgm:pt modelId="{42F6DE75-FD88-4203-A6E7-2D424E4C06D5}" type="parTrans" cxnId="{097F96C6-5569-4F2D-96FE-9D4C0A0859E7}">
      <dgm:prSet/>
      <dgm:spPr/>
      <dgm:t>
        <a:bodyPr/>
        <a:lstStyle/>
        <a:p>
          <a:endParaRPr lang="es-MX"/>
        </a:p>
      </dgm:t>
    </dgm:pt>
    <dgm:pt modelId="{94B816C0-18DA-4A01-8855-7998769D8889}" type="sibTrans" cxnId="{097F96C6-5569-4F2D-96FE-9D4C0A0859E7}">
      <dgm:prSet/>
      <dgm:spPr/>
      <dgm:t>
        <a:bodyPr/>
        <a:lstStyle/>
        <a:p>
          <a:endParaRPr lang="es-MX"/>
        </a:p>
      </dgm:t>
    </dgm:pt>
    <dgm:pt modelId="{ED11B047-A239-41ED-94C3-6F917869DEE6}">
      <dgm:prSet phldrT="[Texto]" custT="1"/>
      <dgm:spPr>
        <a:solidFill>
          <a:srgbClr val="21AAFF"/>
        </a:solidFill>
      </dgm:spPr>
      <dgm:t>
        <a:bodyPr/>
        <a:lstStyle/>
        <a:p>
          <a:r>
            <a:rPr lang="es-CO" sz="1200" dirty="0" smtClean="0"/>
            <a:t>Elaborar propuesta de metodología para seguimiento y evaluación de la estrategia</a:t>
          </a:r>
        </a:p>
        <a:p>
          <a:r>
            <a:rPr lang="es-CO" sz="1200" dirty="0" smtClean="0"/>
            <a:t> 50%</a:t>
          </a:r>
          <a:endParaRPr lang="es-MX" sz="1200" dirty="0"/>
        </a:p>
      </dgm:t>
    </dgm:pt>
    <dgm:pt modelId="{82BCF063-3B4F-4283-A203-2F828DBCE2C5}" type="parTrans" cxnId="{A1B104D6-E48B-4942-9AC3-82F80D045389}">
      <dgm:prSet/>
      <dgm:spPr/>
      <dgm:t>
        <a:bodyPr/>
        <a:lstStyle/>
        <a:p>
          <a:endParaRPr lang="es-MX"/>
        </a:p>
      </dgm:t>
    </dgm:pt>
    <dgm:pt modelId="{0818F317-0AA2-4A64-BFE1-4A2F50897A99}" type="sibTrans" cxnId="{A1B104D6-E48B-4942-9AC3-82F80D045389}">
      <dgm:prSet/>
      <dgm:spPr/>
      <dgm:t>
        <a:bodyPr/>
        <a:lstStyle/>
        <a:p>
          <a:endParaRPr lang="es-MX"/>
        </a:p>
      </dgm:t>
    </dgm:pt>
    <dgm:pt modelId="{4CDC9AF4-F5F5-4AE1-8F4C-5AD2BC72F2E8}">
      <dgm:prSet phldrT="[Texto]" custT="1"/>
      <dgm:spPr>
        <a:solidFill>
          <a:schemeClr val="accent1">
            <a:lumMod val="75000"/>
          </a:schemeClr>
        </a:solidFill>
      </dgm:spPr>
      <dgm:t>
        <a:bodyPr/>
        <a:lstStyle/>
        <a:p>
          <a:r>
            <a:rPr lang="es-CO" sz="1200" dirty="0" smtClean="0"/>
            <a:t>Diseñar e implementar una  estrategia de educación nutricional </a:t>
          </a:r>
        </a:p>
        <a:p>
          <a:r>
            <a:rPr lang="es-CO" sz="1200" dirty="0" smtClean="0"/>
            <a:t>16%</a:t>
          </a:r>
          <a:endParaRPr lang="es-MX" sz="1200" dirty="0"/>
        </a:p>
      </dgm:t>
    </dgm:pt>
    <dgm:pt modelId="{C9FBEF9A-0107-429B-BB34-40D2650AD9D8}" type="parTrans" cxnId="{59C580CC-146A-4CFE-83B6-00F22BD67697}">
      <dgm:prSet/>
      <dgm:spPr/>
      <dgm:t>
        <a:bodyPr/>
        <a:lstStyle/>
        <a:p>
          <a:endParaRPr lang="es-MX"/>
        </a:p>
      </dgm:t>
    </dgm:pt>
    <dgm:pt modelId="{6C6B4949-C715-4133-BFCF-10475787ED90}" type="sibTrans" cxnId="{59C580CC-146A-4CFE-83B6-00F22BD67697}">
      <dgm:prSet/>
      <dgm:spPr/>
      <dgm:t>
        <a:bodyPr/>
        <a:lstStyle/>
        <a:p>
          <a:endParaRPr lang="es-MX"/>
        </a:p>
      </dgm:t>
    </dgm:pt>
    <dgm:pt modelId="{22BAD0DE-13B3-4409-9981-364791FDD552}" type="pres">
      <dgm:prSet presAssocID="{AD141EC4-AC9B-4A37-979D-78ADDD4EAEF0}" presName="diagram" presStyleCnt="0">
        <dgm:presLayoutVars>
          <dgm:chPref val="1"/>
          <dgm:dir/>
          <dgm:animOne val="branch"/>
          <dgm:animLvl val="lvl"/>
          <dgm:resizeHandles val="exact"/>
        </dgm:presLayoutVars>
      </dgm:prSet>
      <dgm:spPr/>
      <dgm:t>
        <a:bodyPr/>
        <a:lstStyle/>
        <a:p>
          <a:endParaRPr lang="es-MX"/>
        </a:p>
      </dgm:t>
    </dgm:pt>
    <dgm:pt modelId="{EBB643D4-C68F-4381-841B-84701E9E9097}" type="pres">
      <dgm:prSet presAssocID="{AECB2797-0F85-47A8-8BA4-12EDD717C00B}" presName="root1" presStyleCnt="0"/>
      <dgm:spPr/>
    </dgm:pt>
    <dgm:pt modelId="{6CA4DC4E-AE5D-45F4-87AC-F88EE97AD9E3}" type="pres">
      <dgm:prSet presAssocID="{AECB2797-0F85-47A8-8BA4-12EDD717C00B}" presName="LevelOneTextNode" presStyleLbl="node0" presStyleIdx="0" presStyleCnt="1" custScaleY="174299">
        <dgm:presLayoutVars>
          <dgm:chPref val="3"/>
        </dgm:presLayoutVars>
      </dgm:prSet>
      <dgm:spPr/>
      <dgm:t>
        <a:bodyPr/>
        <a:lstStyle/>
        <a:p>
          <a:endParaRPr lang="es-MX"/>
        </a:p>
      </dgm:t>
    </dgm:pt>
    <dgm:pt modelId="{E476496F-0EB1-4B34-ADE9-3D966940BB3B}" type="pres">
      <dgm:prSet presAssocID="{AECB2797-0F85-47A8-8BA4-12EDD717C00B}" presName="level2hierChild" presStyleCnt="0"/>
      <dgm:spPr/>
    </dgm:pt>
    <dgm:pt modelId="{0F79ADB2-2F7A-4BB7-A385-D932F8B0A26F}" type="pres">
      <dgm:prSet presAssocID="{0CF05FDE-319D-4474-A485-8FA398E04A7A}" presName="conn2-1" presStyleLbl="parChTrans1D2" presStyleIdx="0" presStyleCnt="2"/>
      <dgm:spPr/>
      <dgm:t>
        <a:bodyPr/>
        <a:lstStyle/>
        <a:p>
          <a:endParaRPr lang="es-MX"/>
        </a:p>
      </dgm:t>
    </dgm:pt>
    <dgm:pt modelId="{99AF2AF0-0EEA-4DAE-8F73-335740E59505}" type="pres">
      <dgm:prSet presAssocID="{0CF05FDE-319D-4474-A485-8FA398E04A7A}" presName="connTx" presStyleLbl="parChTrans1D2" presStyleIdx="0" presStyleCnt="2"/>
      <dgm:spPr/>
      <dgm:t>
        <a:bodyPr/>
        <a:lstStyle/>
        <a:p>
          <a:endParaRPr lang="es-MX"/>
        </a:p>
      </dgm:t>
    </dgm:pt>
    <dgm:pt modelId="{35308815-D75B-461E-8F14-45CC7D95B2F4}" type="pres">
      <dgm:prSet presAssocID="{CFCBC7B3-5860-44BD-8654-9400F780C2DC}" presName="root2" presStyleCnt="0"/>
      <dgm:spPr/>
    </dgm:pt>
    <dgm:pt modelId="{5210E7F5-0E9D-4FF1-AC37-9F093327230E}" type="pres">
      <dgm:prSet presAssocID="{CFCBC7B3-5860-44BD-8654-9400F780C2DC}" presName="LevelTwoTextNode" presStyleLbl="node2" presStyleIdx="0" presStyleCnt="2" custScaleX="197777" custScaleY="191337">
        <dgm:presLayoutVars>
          <dgm:chPref val="3"/>
        </dgm:presLayoutVars>
      </dgm:prSet>
      <dgm:spPr/>
      <dgm:t>
        <a:bodyPr/>
        <a:lstStyle/>
        <a:p>
          <a:endParaRPr lang="es-MX"/>
        </a:p>
      </dgm:t>
    </dgm:pt>
    <dgm:pt modelId="{0FB2BD7F-E188-4C45-8250-A7DA6F236A3A}" type="pres">
      <dgm:prSet presAssocID="{CFCBC7B3-5860-44BD-8654-9400F780C2DC}" presName="level3hierChild" presStyleCnt="0"/>
      <dgm:spPr/>
    </dgm:pt>
    <dgm:pt modelId="{7163B77F-27DB-4FA0-9DE1-FE774381E4CD}" type="pres">
      <dgm:prSet presAssocID="{137517A3-9964-4B91-B1E8-91FEB5FC438B}" presName="conn2-1" presStyleLbl="parChTrans1D3" presStyleIdx="0" presStyleCnt="3"/>
      <dgm:spPr/>
      <dgm:t>
        <a:bodyPr/>
        <a:lstStyle/>
        <a:p>
          <a:endParaRPr lang="es-MX"/>
        </a:p>
      </dgm:t>
    </dgm:pt>
    <dgm:pt modelId="{07B35663-A296-43F9-9FF9-21075D797E5D}" type="pres">
      <dgm:prSet presAssocID="{137517A3-9964-4B91-B1E8-91FEB5FC438B}" presName="connTx" presStyleLbl="parChTrans1D3" presStyleIdx="0" presStyleCnt="3"/>
      <dgm:spPr/>
      <dgm:t>
        <a:bodyPr/>
        <a:lstStyle/>
        <a:p>
          <a:endParaRPr lang="es-MX"/>
        </a:p>
      </dgm:t>
    </dgm:pt>
    <dgm:pt modelId="{FDEB21E7-5188-44EC-B7ED-CF1F0E4666FC}" type="pres">
      <dgm:prSet presAssocID="{8B00A38A-EA40-4E1F-9EEB-28BDED10B86A}" presName="root2" presStyleCnt="0"/>
      <dgm:spPr/>
    </dgm:pt>
    <dgm:pt modelId="{480B28E2-A97F-4499-BE2D-041647C6BDDD}" type="pres">
      <dgm:prSet presAssocID="{8B00A38A-EA40-4E1F-9EEB-28BDED10B86A}" presName="LevelTwoTextNode" presStyleLbl="node3" presStyleIdx="0" presStyleCnt="3" custScaleX="108391" custScaleY="236135">
        <dgm:presLayoutVars>
          <dgm:chPref val="3"/>
        </dgm:presLayoutVars>
      </dgm:prSet>
      <dgm:spPr/>
      <dgm:t>
        <a:bodyPr/>
        <a:lstStyle/>
        <a:p>
          <a:endParaRPr lang="es-MX"/>
        </a:p>
      </dgm:t>
    </dgm:pt>
    <dgm:pt modelId="{798298DD-64BB-4BD1-A4A5-AEBAFC34D508}" type="pres">
      <dgm:prSet presAssocID="{8B00A38A-EA40-4E1F-9EEB-28BDED10B86A}" presName="level3hierChild" presStyleCnt="0"/>
      <dgm:spPr/>
    </dgm:pt>
    <dgm:pt modelId="{DD8049E2-DD07-463A-A553-4CF790E8B632}" type="pres">
      <dgm:prSet presAssocID="{1943C241-2766-4E4D-8FB5-6F6D3E6BCA17}" presName="conn2-1" presStyleLbl="parChTrans1D4" presStyleIdx="0" presStyleCnt="6"/>
      <dgm:spPr/>
      <dgm:t>
        <a:bodyPr/>
        <a:lstStyle/>
        <a:p>
          <a:endParaRPr lang="es-MX"/>
        </a:p>
      </dgm:t>
    </dgm:pt>
    <dgm:pt modelId="{546EA382-F97E-4487-808F-DCFCB11FDC4D}" type="pres">
      <dgm:prSet presAssocID="{1943C241-2766-4E4D-8FB5-6F6D3E6BCA17}" presName="connTx" presStyleLbl="parChTrans1D4" presStyleIdx="0" presStyleCnt="6"/>
      <dgm:spPr/>
      <dgm:t>
        <a:bodyPr/>
        <a:lstStyle/>
        <a:p>
          <a:endParaRPr lang="es-MX"/>
        </a:p>
      </dgm:t>
    </dgm:pt>
    <dgm:pt modelId="{991934B6-EE68-4E05-A408-4441F02A9FFD}" type="pres">
      <dgm:prSet presAssocID="{3A580FD9-6784-431E-85D4-BB3C602273CF}" presName="root2" presStyleCnt="0"/>
      <dgm:spPr/>
    </dgm:pt>
    <dgm:pt modelId="{5299301F-3887-4DBC-A6C7-A73773C97739}" type="pres">
      <dgm:prSet presAssocID="{3A580FD9-6784-431E-85D4-BB3C602273CF}" presName="LevelTwoTextNode" presStyleLbl="node4" presStyleIdx="0" presStyleCnt="6" custScaleX="163109" custScaleY="200946">
        <dgm:presLayoutVars>
          <dgm:chPref val="3"/>
        </dgm:presLayoutVars>
      </dgm:prSet>
      <dgm:spPr/>
      <dgm:t>
        <a:bodyPr/>
        <a:lstStyle/>
        <a:p>
          <a:endParaRPr lang="es-MX"/>
        </a:p>
      </dgm:t>
    </dgm:pt>
    <dgm:pt modelId="{0F16DFD5-56F2-4BDA-B6BF-E9E735B7264B}" type="pres">
      <dgm:prSet presAssocID="{3A580FD9-6784-431E-85D4-BB3C602273CF}" presName="level3hierChild" presStyleCnt="0"/>
      <dgm:spPr/>
    </dgm:pt>
    <dgm:pt modelId="{4DA533AB-0503-4ECD-A793-B69D5F1FA316}" type="pres">
      <dgm:prSet presAssocID="{42F6DE75-FD88-4203-A6E7-2D424E4C06D5}" presName="conn2-1" presStyleLbl="parChTrans1D4" presStyleIdx="1" presStyleCnt="6"/>
      <dgm:spPr/>
      <dgm:t>
        <a:bodyPr/>
        <a:lstStyle/>
        <a:p>
          <a:endParaRPr lang="es-MX"/>
        </a:p>
      </dgm:t>
    </dgm:pt>
    <dgm:pt modelId="{0039B39A-779F-47F3-9690-D01C2A23F839}" type="pres">
      <dgm:prSet presAssocID="{42F6DE75-FD88-4203-A6E7-2D424E4C06D5}" presName="connTx" presStyleLbl="parChTrans1D4" presStyleIdx="1" presStyleCnt="6"/>
      <dgm:spPr/>
      <dgm:t>
        <a:bodyPr/>
        <a:lstStyle/>
        <a:p>
          <a:endParaRPr lang="es-MX"/>
        </a:p>
      </dgm:t>
    </dgm:pt>
    <dgm:pt modelId="{E56BDA87-995D-408C-85C8-87DD273C634A}" type="pres">
      <dgm:prSet presAssocID="{139BC106-CA30-4933-A2DF-E215290CF919}" presName="root2" presStyleCnt="0"/>
      <dgm:spPr/>
    </dgm:pt>
    <dgm:pt modelId="{965AEF31-E6D9-454A-8069-5775CB134567}" type="pres">
      <dgm:prSet presAssocID="{139BC106-CA30-4933-A2DF-E215290CF919}" presName="LevelTwoTextNode" presStyleLbl="node4" presStyleIdx="1" presStyleCnt="6" custScaleX="164363" custScaleY="226946">
        <dgm:presLayoutVars>
          <dgm:chPref val="3"/>
        </dgm:presLayoutVars>
      </dgm:prSet>
      <dgm:spPr/>
      <dgm:t>
        <a:bodyPr/>
        <a:lstStyle/>
        <a:p>
          <a:endParaRPr lang="es-MX"/>
        </a:p>
      </dgm:t>
    </dgm:pt>
    <dgm:pt modelId="{75691E6A-6B43-4484-A483-287DBC3EEE60}" type="pres">
      <dgm:prSet presAssocID="{139BC106-CA30-4933-A2DF-E215290CF919}" presName="level3hierChild" presStyleCnt="0"/>
      <dgm:spPr/>
    </dgm:pt>
    <dgm:pt modelId="{7EC2BD9E-4F69-45A9-9283-25C66CB6FB19}" type="pres">
      <dgm:prSet presAssocID="{D7FA6C8D-E124-415B-9B5A-E269BB942DE3}" presName="conn2-1" presStyleLbl="parChTrans1D4" presStyleIdx="2" presStyleCnt="6"/>
      <dgm:spPr/>
      <dgm:t>
        <a:bodyPr/>
        <a:lstStyle/>
        <a:p>
          <a:endParaRPr lang="es-MX"/>
        </a:p>
      </dgm:t>
    </dgm:pt>
    <dgm:pt modelId="{CB84BB87-6B8A-4E79-9362-AF6DBD90582D}" type="pres">
      <dgm:prSet presAssocID="{D7FA6C8D-E124-415B-9B5A-E269BB942DE3}" presName="connTx" presStyleLbl="parChTrans1D4" presStyleIdx="2" presStyleCnt="6"/>
      <dgm:spPr/>
      <dgm:t>
        <a:bodyPr/>
        <a:lstStyle/>
        <a:p>
          <a:endParaRPr lang="es-MX"/>
        </a:p>
      </dgm:t>
    </dgm:pt>
    <dgm:pt modelId="{1483E0C0-66B4-4D20-95E6-23F664625D10}" type="pres">
      <dgm:prSet presAssocID="{3E7F82D9-8262-4086-AF83-E49EAC425DED}" presName="root2" presStyleCnt="0"/>
      <dgm:spPr/>
    </dgm:pt>
    <dgm:pt modelId="{B85B0CA0-E075-46B0-9AA8-879664EAEEE1}" type="pres">
      <dgm:prSet presAssocID="{3E7F82D9-8262-4086-AF83-E49EAC425DED}" presName="LevelTwoTextNode" presStyleLbl="node4" presStyleIdx="2" presStyleCnt="6" custScaleX="173280" custScaleY="199929">
        <dgm:presLayoutVars>
          <dgm:chPref val="3"/>
        </dgm:presLayoutVars>
      </dgm:prSet>
      <dgm:spPr/>
      <dgm:t>
        <a:bodyPr/>
        <a:lstStyle/>
        <a:p>
          <a:endParaRPr lang="es-MX"/>
        </a:p>
      </dgm:t>
    </dgm:pt>
    <dgm:pt modelId="{53250ED6-1E5A-401A-BCC3-58CD1FE919E0}" type="pres">
      <dgm:prSet presAssocID="{3E7F82D9-8262-4086-AF83-E49EAC425DED}" presName="level3hierChild" presStyleCnt="0"/>
      <dgm:spPr/>
    </dgm:pt>
    <dgm:pt modelId="{775423D3-D72E-47DC-97CE-D4520A62A425}" type="pres">
      <dgm:prSet presAssocID="{82BCF063-3B4F-4283-A203-2F828DBCE2C5}" presName="conn2-1" presStyleLbl="parChTrans1D4" presStyleIdx="3" presStyleCnt="6"/>
      <dgm:spPr/>
      <dgm:t>
        <a:bodyPr/>
        <a:lstStyle/>
        <a:p>
          <a:endParaRPr lang="es-MX"/>
        </a:p>
      </dgm:t>
    </dgm:pt>
    <dgm:pt modelId="{98440738-5911-4F56-B511-2DF3C15C89D9}" type="pres">
      <dgm:prSet presAssocID="{82BCF063-3B4F-4283-A203-2F828DBCE2C5}" presName="connTx" presStyleLbl="parChTrans1D4" presStyleIdx="3" presStyleCnt="6"/>
      <dgm:spPr/>
      <dgm:t>
        <a:bodyPr/>
        <a:lstStyle/>
        <a:p>
          <a:endParaRPr lang="es-MX"/>
        </a:p>
      </dgm:t>
    </dgm:pt>
    <dgm:pt modelId="{11545B8C-FB94-48E2-9E5C-9C62CDC0911D}" type="pres">
      <dgm:prSet presAssocID="{ED11B047-A239-41ED-94C3-6F917869DEE6}" presName="root2" presStyleCnt="0"/>
      <dgm:spPr/>
    </dgm:pt>
    <dgm:pt modelId="{ADEDB601-2DD6-402C-AA24-8793528DB51E}" type="pres">
      <dgm:prSet presAssocID="{ED11B047-A239-41ED-94C3-6F917869DEE6}" presName="LevelTwoTextNode" presStyleLbl="node4" presStyleIdx="3" presStyleCnt="6" custScaleX="174910" custScaleY="228098">
        <dgm:presLayoutVars>
          <dgm:chPref val="3"/>
        </dgm:presLayoutVars>
      </dgm:prSet>
      <dgm:spPr/>
      <dgm:t>
        <a:bodyPr/>
        <a:lstStyle/>
        <a:p>
          <a:endParaRPr lang="es-MX"/>
        </a:p>
      </dgm:t>
    </dgm:pt>
    <dgm:pt modelId="{0BB6E6E8-029C-40DF-B7C5-6B0E8FFE868C}" type="pres">
      <dgm:prSet presAssocID="{ED11B047-A239-41ED-94C3-6F917869DEE6}" presName="level3hierChild" presStyleCnt="0"/>
      <dgm:spPr/>
    </dgm:pt>
    <dgm:pt modelId="{A655AC6E-7A79-4E2A-9E4D-F9980E6589CD}" type="pres">
      <dgm:prSet presAssocID="{C9FBEF9A-0107-429B-BB34-40D2650AD9D8}" presName="conn2-1" presStyleLbl="parChTrans1D3" presStyleIdx="1" presStyleCnt="3"/>
      <dgm:spPr/>
      <dgm:t>
        <a:bodyPr/>
        <a:lstStyle/>
        <a:p>
          <a:endParaRPr lang="es-MX"/>
        </a:p>
      </dgm:t>
    </dgm:pt>
    <dgm:pt modelId="{9B8B13F0-5279-47CD-8F6E-1CB8FF36269E}" type="pres">
      <dgm:prSet presAssocID="{C9FBEF9A-0107-429B-BB34-40D2650AD9D8}" presName="connTx" presStyleLbl="parChTrans1D3" presStyleIdx="1" presStyleCnt="3"/>
      <dgm:spPr/>
      <dgm:t>
        <a:bodyPr/>
        <a:lstStyle/>
        <a:p>
          <a:endParaRPr lang="es-MX"/>
        </a:p>
      </dgm:t>
    </dgm:pt>
    <dgm:pt modelId="{99CD2FF9-3C88-4E6C-8EAA-E40F0A306B74}" type="pres">
      <dgm:prSet presAssocID="{4CDC9AF4-F5F5-4AE1-8F4C-5AD2BC72F2E8}" presName="root2" presStyleCnt="0"/>
      <dgm:spPr/>
    </dgm:pt>
    <dgm:pt modelId="{7A827E64-E2AF-4BFC-A97F-46EF8295AEEC}" type="pres">
      <dgm:prSet presAssocID="{4CDC9AF4-F5F5-4AE1-8F4C-5AD2BC72F2E8}" presName="LevelTwoTextNode" presStyleLbl="node3" presStyleIdx="1" presStyleCnt="3" custScaleX="152806" custScaleY="144372">
        <dgm:presLayoutVars>
          <dgm:chPref val="3"/>
        </dgm:presLayoutVars>
      </dgm:prSet>
      <dgm:spPr/>
      <dgm:t>
        <a:bodyPr/>
        <a:lstStyle/>
        <a:p>
          <a:endParaRPr lang="es-MX"/>
        </a:p>
      </dgm:t>
    </dgm:pt>
    <dgm:pt modelId="{96501A05-A035-4646-9B92-07B11F0F7C31}" type="pres">
      <dgm:prSet presAssocID="{4CDC9AF4-F5F5-4AE1-8F4C-5AD2BC72F2E8}" presName="level3hierChild" presStyleCnt="0"/>
      <dgm:spPr/>
    </dgm:pt>
    <dgm:pt modelId="{7A4FBC53-15AF-404C-BF84-DB7F2B4ED673}" type="pres">
      <dgm:prSet presAssocID="{37D270B2-D780-4E24-85EB-512033577D5C}" presName="conn2-1" presStyleLbl="parChTrans1D2" presStyleIdx="1" presStyleCnt="2"/>
      <dgm:spPr/>
      <dgm:t>
        <a:bodyPr/>
        <a:lstStyle/>
        <a:p>
          <a:endParaRPr lang="es-MX"/>
        </a:p>
      </dgm:t>
    </dgm:pt>
    <dgm:pt modelId="{004E0A8B-9343-4EF5-B93A-6C5895D4C46B}" type="pres">
      <dgm:prSet presAssocID="{37D270B2-D780-4E24-85EB-512033577D5C}" presName="connTx" presStyleLbl="parChTrans1D2" presStyleIdx="1" presStyleCnt="2"/>
      <dgm:spPr/>
      <dgm:t>
        <a:bodyPr/>
        <a:lstStyle/>
        <a:p>
          <a:endParaRPr lang="es-MX"/>
        </a:p>
      </dgm:t>
    </dgm:pt>
    <dgm:pt modelId="{C25CCB25-CE8C-41BE-A3A4-57180C1EF1FA}" type="pres">
      <dgm:prSet presAssocID="{7465001A-891A-485E-8D15-FF80C5081173}" presName="root2" presStyleCnt="0"/>
      <dgm:spPr/>
    </dgm:pt>
    <dgm:pt modelId="{566DA338-A7E7-4341-8B3A-54895930BFBF}" type="pres">
      <dgm:prSet presAssocID="{7465001A-891A-485E-8D15-FF80C5081173}" presName="LevelTwoTextNode" presStyleLbl="node2" presStyleIdx="1" presStyleCnt="2" custScaleY="136755" custLinFactNeighborX="866" custLinFactNeighborY="46764">
        <dgm:presLayoutVars>
          <dgm:chPref val="3"/>
        </dgm:presLayoutVars>
      </dgm:prSet>
      <dgm:spPr/>
      <dgm:t>
        <a:bodyPr/>
        <a:lstStyle/>
        <a:p>
          <a:endParaRPr lang="es-MX"/>
        </a:p>
      </dgm:t>
    </dgm:pt>
    <dgm:pt modelId="{D6A4374C-6919-470A-BB1B-B1CAB740FDEA}" type="pres">
      <dgm:prSet presAssocID="{7465001A-891A-485E-8D15-FF80C5081173}" presName="level3hierChild" presStyleCnt="0"/>
      <dgm:spPr/>
    </dgm:pt>
    <dgm:pt modelId="{DA2ECC47-770D-41A8-93D2-DFA670BD8A71}" type="pres">
      <dgm:prSet presAssocID="{71558491-9A35-4D61-972C-68F6AFD3838D}" presName="conn2-1" presStyleLbl="parChTrans1D3" presStyleIdx="2" presStyleCnt="3"/>
      <dgm:spPr/>
      <dgm:t>
        <a:bodyPr/>
        <a:lstStyle/>
        <a:p>
          <a:endParaRPr lang="es-MX"/>
        </a:p>
      </dgm:t>
    </dgm:pt>
    <dgm:pt modelId="{8C21F3D8-B953-45CA-940C-44F83CFBAD8C}" type="pres">
      <dgm:prSet presAssocID="{71558491-9A35-4D61-972C-68F6AFD3838D}" presName="connTx" presStyleLbl="parChTrans1D3" presStyleIdx="2" presStyleCnt="3"/>
      <dgm:spPr/>
      <dgm:t>
        <a:bodyPr/>
        <a:lstStyle/>
        <a:p>
          <a:endParaRPr lang="es-MX"/>
        </a:p>
      </dgm:t>
    </dgm:pt>
    <dgm:pt modelId="{F0CE6819-E5C6-4A3B-A85C-5E8B75AD9EFE}" type="pres">
      <dgm:prSet presAssocID="{5BAA8594-42D1-4C6E-8D62-FEBA2A878831}" presName="root2" presStyleCnt="0"/>
      <dgm:spPr/>
    </dgm:pt>
    <dgm:pt modelId="{D068C603-C5F8-46CA-B96E-5DE2E212CD84}" type="pres">
      <dgm:prSet presAssocID="{5BAA8594-42D1-4C6E-8D62-FEBA2A878831}" presName="LevelTwoTextNode" presStyleLbl="node3" presStyleIdx="2" presStyleCnt="3" custScaleY="141282" custLinFactNeighborX="0" custLinFactNeighborY="46764">
        <dgm:presLayoutVars>
          <dgm:chPref val="3"/>
        </dgm:presLayoutVars>
      </dgm:prSet>
      <dgm:spPr/>
      <dgm:t>
        <a:bodyPr/>
        <a:lstStyle/>
        <a:p>
          <a:endParaRPr lang="es-MX"/>
        </a:p>
      </dgm:t>
    </dgm:pt>
    <dgm:pt modelId="{0146015D-A179-4FAD-B95A-C73FA01219E4}" type="pres">
      <dgm:prSet presAssocID="{5BAA8594-42D1-4C6E-8D62-FEBA2A878831}" presName="level3hierChild" presStyleCnt="0"/>
      <dgm:spPr/>
    </dgm:pt>
    <dgm:pt modelId="{B1DF6412-156B-4A9D-8DEE-221C7A1329FF}" type="pres">
      <dgm:prSet presAssocID="{76ECE38A-E362-40EE-87F1-1A834057D6E0}" presName="conn2-1" presStyleLbl="parChTrans1D4" presStyleIdx="4" presStyleCnt="6"/>
      <dgm:spPr/>
      <dgm:t>
        <a:bodyPr/>
        <a:lstStyle/>
        <a:p>
          <a:endParaRPr lang="es-MX"/>
        </a:p>
      </dgm:t>
    </dgm:pt>
    <dgm:pt modelId="{7836F395-03F2-474D-B3BA-583E216B7614}" type="pres">
      <dgm:prSet presAssocID="{76ECE38A-E362-40EE-87F1-1A834057D6E0}" presName="connTx" presStyleLbl="parChTrans1D4" presStyleIdx="4" presStyleCnt="6"/>
      <dgm:spPr/>
      <dgm:t>
        <a:bodyPr/>
        <a:lstStyle/>
        <a:p>
          <a:endParaRPr lang="es-MX"/>
        </a:p>
      </dgm:t>
    </dgm:pt>
    <dgm:pt modelId="{0A46A580-D4FE-4EF1-B4F1-28D2871D4B25}" type="pres">
      <dgm:prSet presAssocID="{2FE55936-0250-4B2F-A663-A525252E7022}" presName="root2" presStyleCnt="0"/>
      <dgm:spPr/>
    </dgm:pt>
    <dgm:pt modelId="{AC691B5D-29B1-492A-BE24-9B5B1DC51BBC}" type="pres">
      <dgm:prSet presAssocID="{2FE55936-0250-4B2F-A663-A525252E7022}" presName="LevelTwoTextNode" presStyleLbl="node4" presStyleIdx="4" presStyleCnt="6" custScaleY="122112" custLinFactNeighborX="866" custLinFactNeighborY="45032">
        <dgm:presLayoutVars>
          <dgm:chPref val="3"/>
        </dgm:presLayoutVars>
      </dgm:prSet>
      <dgm:spPr/>
      <dgm:t>
        <a:bodyPr/>
        <a:lstStyle/>
        <a:p>
          <a:endParaRPr lang="es-MX"/>
        </a:p>
      </dgm:t>
    </dgm:pt>
    <dgm:pt modelId="{9A8A8C0F-CF7C-454C-8ABE-E9B6F331F5A1}" type="pres">
      <dgm:prSet presAssocID="{2FE55936-0250-4B2F-A663-A525252E7022}" presName="level3hierChild" presStyleCnt="0"/>
      <dgm:spPr/>
    </dgm:pt>
    <dgm:pt modelId="{99E2CD24-FAB4-4D84-9C07-EA8C7B0BC263}" type="pres">
      <dgm:prSet presAssocID="{5B88B0AE-A39B-41B1-B1D2-4C992D14449C}" presName="conn2-1" presStyleLbl="parChTrans1D4" presStyleIdx="5" presStyleCnt="6"/>
      <dgm:spPr/>
      <dgm:t>
        <a:bodyPr/>
        <a:lstStyle/>
        <a:p>
          <a:endParaRPr lang="es-MX"/>
        </a:p>
      </dgm:t>
    </dgm:pt>
    <dgm:pt modelId="{3ED92034-3B3A-4E5A-A817-1B4155973B54}" type="pres">
      <dgm:prSet presAssocID="{5B88B0AE-A39B-41B1-B1D2-4C992D14449C}" presName="connTx" presStyleLbl="parChTrans1D4" presStyleIdx="5" presStyleCnt="6"/>
      <dgm:spPr/>
      <dgm:t>
        <a:bodyPr/>
        <a:lstStyle/>
        <a:p>
          <a:endParaRPr lang="es-MX"/>
        </a:p>
      </dgm:t>
    </dgm:pt>
    <dgm:pt modelId="{89C6E0EC-5DB4-4CE7-B2D2-56C052F1E504}" type="pres">
      <dgm:prSet presAssocID="{25793EBB-7176-45FF-91CE-892332F032D0}" presName="root2" presStyleCnt="0"/>
      <dgm:spPr/>
    </dgm:pt>
    <dgm:pt modelId="{448E5303-8651-40D0-A65F-C0FE50312AB3}" type="pres">
      <dgm:prSet presAssocID="{25793EBB-7176-45FF-91CE-892332F032D0}" presName="LevelTwoTextNode" presStyleLbl="node4" presStyleIdx="5" presStyleCnt="6" custScaleY="122112" custLinFactNeighborY="45032">
        <dgm:presLayoutVars>
          <dgm:chPref val="3"/>
        </dgm:presLayoutVars>
      </dgm:prSet>
      <dgm:spPr/>
      <dgm:t>
        <a:bodyPr/>
        <a:lstStyle/>
        <a:p>
          <a:endParaRPr lang="es-MX"/>
        </a:p>
      </dgm:t>
    </dgm:pt>
    <dgm:pt modelId="{51CDD959-42E1-444B-AB03-FBFA2578ECD9}" type="pres">
      <dgm:prSet presAssocID="{25793EBB-7176-45FF-91CE-892332F032D0}" presName="level3hierChild" presStyleCnt="0"/>
      <dgm:spPr/>
    </dgm:pt>
  </dgm:ptLst>
  <dgm:cxnLst>
    <dgm:cxn modelId="{794D1C25-B352-4448-98F7-8ED04DB3EF57}" type="presOf" srcId="{42F6DE75-FD88-4203-A6E7-2D424E4C06D5}" destId="{0039B39A-779F-47F3-9690-D01C2A23F839}" srcOrd="1" destOrd="0" presId="urn:microsoft.com/office/officeart/2005/8/layout/hierarchy2"/>
    <dgm:cxn modelId="{A5535D75-616B-4F7F-9CD6-A28B96D703FF}" type="presOf" srcId="{137517A3-9964-4B91-B1E8-91FEB5FC438B}" destId="{07B35663-A296-43F9-9FF9-21075D797E5D}" srcOrd="1" destOrd="0" presId="urn:microsoft.com/office/officeart/2005/8/layout/hierarchy2"/>
    <dgm:cxn modelId="{8F3C20A8-6DFB-4563-9D5B-1DB2320073F2}" type="presOf" srcId="{AD141EC4-AC9B-4A37-979D-78ADDD4EAEF0}" destId="{22BAD0DE-13B3-4409-9981-364791FDD552}" srcOrd="0" destOrd="0" presId="urn:microsoft.com/office/officeart/2005/8/layout/hierarchy2"/>
    <dgm:cxn modelId="{DC5911A2-2AEF-4556-8BDD-75C943F7FD4E}" type="presOf" srcId="{7465001A-891A-485E-8D15-FF80C5081173}" destId="{566DA338-A7E7-4341-8B3A-54895930BFBF}" srcOrd="0" destOrd="0" presId="urn:microsoft.com/office/officeart/2005/8/layout/hierarchy2"/>
    <dgm:cxn modelId="{F426AC5B-EBFB-4000-94AA-B65F4ED95938}" type="presOf" srcId="{1943C241-2766-4E4D-8FB5-6F6D3E6BCA17}" destId="{DD8049E2-DD07-463A-A553-4CF790E8B632}" srcOrd="0" destOrd="0" presId="urn:microsoft.com/office/officeart/2005/8/layout/hierarchy2"/>
    <dgm:cxn modelId="{FC138617-8BCE-4D6F-9BD9-E32E5E6EE3DE}" type="presOf" srcId="{5B88B0AE-A39B-41B1-B1D2-4C992D14449C}" destId="{3ED92034-3B3A-4E5A-A817-1B4155973B54}" srcOrd="1" destOrd="0" presId="urn:microsoft.com/office/officeart/2005/8/layout/hierarchy2"/>
    <dgm:cxn modelId="{58085B2E-0478-4CF9-86C5-1CF9DB84CC26}" type="presOf" srcId="{71558491-9A35-4D61-972C-68F6AFD3838D}" destId="{DA2ECC47-770D-41A8-93D2-DFA670BD8A71}" srcOrd="0" destOrd="0" presId="urn:microsoft.com/office/officeart/2005/8/layout/hierarchy2"/>
    <dgm:cxn modelId="{70881EFA-EE43-4C3E-8CCF-114FA24A9CD2}" srcId="{CFCBC7B3-5860-44BD-8654-9400F780C2DC}" destId="{8B00A38A-EA40-4E1F-9EEB-28BDED10B86A}" srcOrd="0" destOrd="0" parTransId="{137517A3-9964-4B91-B1E8-91FEB5FC438B}" sibTransId="{6C1DB59F-C997-4A37-B4E4-3BCF03BF8785}"/>
    <dgm:cxn modelId="{58ACCEB7-E312-44E3-948A-8F9C1B23AFD1}" type="presOf" srcId="{ED11B047-A239-41ED-94C3-6F917869DEE6}" destId="{ADEDB601-2DD6-402C-AA24-8793528DB51E}" srcOrd="0" destOrd="0" presId="urn:microsoft.com/office/officeart/2005/8/layout/hierarchy2"/>
    <dgm:cxn modelId="{70B55EF8-76E2-4E4A-AB5F-F0CA72E5DC3D}" type="presOf" srcId="{D7FA6C8D-E124-415B-9B5A-E269BB942DE3}" destId="{7EC2BD9E-4F69-45A9-9283-25C66CB6FB19}" srcOrd="0" destOrd="0" presId="urn:microsoft.com/office/officeart/2005/8/layout/hierarchy2"/>
    <dgm:cxn modelId="{8F411A3A-F65E-4D4D-8F4D-FA8307056C8D}" srcId="{2FE55936-0250-4B2F-A663-A525252E7022}" destId="{25793EBB-7176-45FF-91CE-892332F032D0}" srcOrd="0" destOrd="0" parTransId="{5B88B0AE-A39B-41B1-B1D2-4C992D14449C}" sibTransId="{008B8F2D-7DBA-4D99-866A-EE6BB0BD9B75}"/>
    <dgm:cxn modelId="{D0CE25E7-4643-4AEA-90E0-E38070A749A0}" type="presOf" srcId="{42F6DE75-FD88-4203-A6E7-2D424E4C06D5}" destId="{4DA533AB-0503-4ECD-A793-B69D5F1FA316}" srcOrd="0" destOrd="0" presId="urn:microsoft.com/office/officeart/2005/8/layout/hierarchy2"/>
    <dgm:cxn modelId="{DE2A883B-EB4C-4434-85ED-8CBA86DCD6F2}" type="presOf" srcId="{5BAA8594-42D1-4C6E-8D62-FEBA2A878831}" destId="{D068C603-C5F8-46CA-B96E-5DE2E212CD84}" srcOrd="0" destOrd="0" presId="urn:microsoft.com/office/officeart/2005/8/layout/hierarchy2"/>
    <dgm:cxn modelId="{690C17A4-D94F-49F8-B648-4CFD0EEB36C5}" type="presOf" srcId="{76ECE38A-E362-40EE-87F1-1A834057D6E0}" destId="{7836F395-03F2-474D-B3BA-583E216B7614}" srcOrd="1" destOrd="0" presId="urn:microsoft.com/office/officeart/2005/8/layout/hierarchy2"/>
    <dgm:cxn modelId="{09B6D104-68ED-463E-90B4-444C471F0F36}" type="presOf" srcId="{4CDC9AF4-F5F5-4AE1-8F4C-5AD2BC72F2E8}" destId="{7A827E64-E2AF-4BFC-A97F-46EF8295AEEC}" srcOrd="0" destOrd="0" presId="urn:microsoft.com/office/officeart/2005/8/layout/hierarchy2"/>
    <dgm:cxn modelId="{F5903AC8-41F2-4E43-B07E-11B76A8EB749}" type="presOf" srcId="{37D270B2-D780-4E24-85EB-512033577D5C}" destId="{7A4FBC53-15AF-404C-BF84-DB7F2B4ED673}" srcOrd="0" destOrd="0" presId="urn:microsoft.com/office/officeart/2005/8/layout/hierarchy2"/>
    <dgm:cxn modelId="{FA97EB23-F19D-4A60-88C4-99B2FAFAFE7C}" type="presOf" srcId="{C9FBEF9A-0107-429B-BB34-40D2650AD9D8}" destId="{9B8B13F0-5279-47CD-8F6E-1CB8FF36269E}" srcOrd="1" destOrd="0" presId="urn:microsoft.com/office/officeart/2005/8/layout/hierarchy2"/>
    <dgm:cxn modelId="{37334358-51A4-4F33-8675-8E0DE2AB32EF}" type="presOf" srcId="{D7FA6C8D-E124-415B-9B5A-E269BB942DE3}" destId="{CB84BB87-6B8A-4E79-9362-AF6DBD90582D}" srcOrd="1" destOrd="0" presId="urn:microsoft.com/office/officeart/2005/8/layout/hierarchy2"/>
    <dgm:cxn modelId="{CB770595-70CD-4588-92CE-89C63A99FA5F}" type="presOf" srcId="{82BCF063-3B4F-4283-A203-2F828DBCE2C5}" destId="{98440738-5911-4F56-B511-2DF3C15C89D9}" srcOrd="1" destOrd="0" presId="urn:microsoft.com/office/officeart/2005/8/layout/hierarchy2"/>
    <dgm:cxn modelId="{B6945196-164E-4BFA-BD10-35332655C69D}" type="presOf" srcId="{37D270B2-D780-4E24-85EB-512033577D5C}" destId="{004E0A8B-9343-4EF5-B93A-6C5895D4C46B}" srcOrd="1" destOrd="0" presId="urn:microsoft.com/office/officeart/2005/8/layout/hierarchy2"/>
    <dgm:cxn modelId="{F62EA330-CF73-4E04-B1B3-4FACE9F5F97A}" type="presOf" srcId="{139BC106-CA30-4933-A2DF-E215290CF919}" destId="{965AEF31-E6D9-454A-8069-5775CB134567}" srcOrd="0" destOrd="0" presId="urn:microsoft.com/office/officeart/2005/8/layout/hierarchy2"/>
    <dgm:cxn modelId="{C0B0CD4A-2605-4408-9B0B-96E46EC3F8CE}" srcId="{139BC106-CA30-4933-A2DF-E215290CF919}" destId="{3E7F82D9-8262-4086-AF83-E49EAC425DED}" srcOrd="0" destOrd="0" parTransId="{D7FA6C8D-E124-415B-9B5A-E269BB942DE3}" sibTransId="{180B3CC0-5697-4E1F-ABAE-9817631489B4}"/>
    <dgm:cxn modelId="{72919403-C998-4AFB-9BDD-94CDB22F7CE6}" srcId="{8B00A38A-EA40-4E1F-9EEB-28BDED10B86A}" destId="{3A580FD9-6784-431E-85D4-BB3C602273CF}" srcOrd="0" destOrd="0" parTransId="{1943C241-2766-4E4D-8FB5-6F6D3E6BCA17}" sibTransId="{E124AD56-F477-4EBE-856B-8D4AF007D626}"/>
    <dgm:cxn modelId="{B99A84C5-6FD2-43B8-BF74-64142C85686E}" srcId="{AD141EC4-AC9B-4A37-979D-78ADDD4EAEF0}" destId="{AECB2797-0F85-47A8-8BA4-12EDD717C00B}" srcOrd="0" destOrd="0" parTransId="{89D4EA68-71A2-4D4A-A619-DBC455AE5866}" sibTransId="{E45FAE6B-5BF7-4BE8-A60C-F27686F3708D}"/>
    <dgm:cxn modelId="{B672F2E9-3E9A-4BCC-8AAD-2CE8230994D3}" type="presOf" srcId="{71558491-9A35-4D61-972C-68F6AFD3838D}" destId="{8C21F3D8-B953-45CA-940C-44F83CFBAD8C}" srcOrd="1" destOrd="0" presId="urn:microsoft.com/office/officeart/2005/8/layout/hierarchy2"/>
    <dgm:cxn modelId="{A1B104D6-E48B-4942-9AC3-82F80D045389}" srcId="{139BC106-CA30-4933-A2DF-E215290CF919}" destId="{ED11B047-A239-41ED-94C3-6F917869DEE6}" srcOrd="1" destOrd="0" parTransId="{82BCF063-3B4F-4283-A203-2F828DBCE2C5}" sibTransId="{0818F317-0AA2-4A64-BFE1-4A2F50897A99}"/>
    <dgm:cxn modelId="{636DD6E9-C5F9-4C40-BA05-150181DEBFDB}" type="presOf" srcId="{0CF05FDE-319D-4474-A485-8FA398E04A7A}" destId="{0F79ADB2-2F7A-4BB7-A385-D932F8B0A26F}" srcOrd="0" destOrd="0" presId="urn:microsoft.com/office/officeart/2005/8/layout/hierarchy2"/>
    <dgm:cxn modelId="{A68EEE29-8D48-49AD-8869-F2C67DD638AA}" srcId="{7465001A-891A-485E-8D15-FF80C5081173}" destId="{5BAA8594-42D1-4C6E-8D62-FEBA2A878831}" srcOrd="0" destOrd="0" parTransId="{71558491-9A35-4D61-972C-68F6AFD3838D}" sibTransId="{3832691A-3058-466B-AFE3-0988FABE130A}"/>
    <dgm:cxn modelId="{7B2C8D7F-7419-45E4-9146-70A6064484AD}" type="presOf" srcId="{1943C241-2766-4E4D-8FB5-6F6D3E6BCA17}" destId="{546EA382-F97E-4487-808F-DCFCB11FDC4D}" srcOrd="1" destOrd="0" presId="urn:microsoft.com/office/officeart/2005/8/layout/hierarchy2"/>
    <dgm:cxn modelId="{90BB164D-C8B6-43D4-95C2-73D91EA1C00C}" type="presOf" srcId="{8B00A38A-EA40-4E1F-9EEB-28BDED10B86A}" destId="{480B28E2-A97F-4499-BE2D-041647C6BDDD}" srcOrd="0" destOrd="0" presId="urn:microsoft.com/office/officeart/2005/8/layout/hierarchy2"/>
    <dgm:cxn modelId="{B46BCE59-45C1-4E3D-86CE-14BC1198BB8C}" type="presOf" srcId="{CFCBC7B3-5860-44BD-8654-9400F780C2DC}" destId="{5210E7F5-0E9D-4FF1-AC37-9F093327230E}" srcOrd="0" destOrd="0" presId="urn:microsoft.com/office/officeart/2005/8/layout/hierarchy2"/>
    <dgm:cxn modelId="{B4E0BF4A-745D-42A0-8590-AFD59AA33F89}" type="presOf" srcId="{C9FBEF9A-0107-429B-BB34-40D2650AD9D8}" destId="{A655AC6E-7A79-4E2A-9E4D-F9980E6589CD}" srcOrd="0" destOrd="0" presId="urn:microsoft.com/office/officeart/2005/8/layout/hierarchy2"/>
    <dgm:cxn modelId="{F36555B8-33EC-4ED6-9134-3C00E5944D25}" type="presOf" srcId="{25793EBB-7176-45FF-91CE-892332F032D0}" destId="{448E5303-8651-40D0-A65F-C0FE50312AB3}" srcOrd="0" destOrd="0" presId="urn:microsoft.com/office/officeart/2005/8/layout/hierarchy2"/>
    <dgm:cxn modelId="{D0E33094-3F81-4607-97BD-2ACA92BD841C}" type="presOf" srcId="{3A580FD9-6784-431E-85D4-BB3C602273CF}" destId="{5299301F-3887-4DBC-A6C7-A73773C97739}" srcOrd="0" destOrd="0" presId="urn:microsoft.com/office/officeart/2005/8/layout/hierarchy2"/>
    <dgm:cxn modelId="{CBA6C0F3-E40A-4D08-A05D-CDB91CA0C074}" type="presOf" srcId="{2FE55936-0250-4B2F-A663-A525252E7022}" destId="{AC691B5D-29B1-492A-BE24-9B5B1DC51BBC}" srcOrd="0" destOrd="0" presId="urn:microsoft.com/office/officeart/2005/8/layout/hierarchy2"/>
    <dgm:cxn modelId="{26E08827-ED69-4EB7-862F-D3945F5797E6}" type="presOf" srcId="{137517A3-9964-4B91-B1E8-91FEB5FC438B}" destId="{7163B77F-27DB-4FA0-9DE1-FE774381E4CD}" srcOrd="0" destOrd="0" presId="urn:microsoft.com/office/officeart/2005/8/layout/hierarchy2"/>
    <dgm:cxn modelId="{542CC81C-2219-4DD5-B811-6E84030A7C76}" type="presOf" srcId="{5B88B0AE-A39B-41B1-B1D2-4C992D14449C}" destId="{99E2CD24-FAB4-4D84-9C07-EA8C7B0BC263}" srcOrd="0" destOrd="0" presId="urn:microsoft.com/office/officeart/2005/8/layout/hierarchy2"/>
    <dgm:cxn modelId="{DB3FE635-4C8C-44EB-B45A-D5149670CA5E}" srcId="{5BAA8594-42D1-4C6E-8D62-FEBA2A878831}" destId="{2FE55936-0250-4B2F-A663-A525252E7022}" srcOrd="0" destOrd="0" parTransId="{76ECE38A-E362-40EE-87F1-1A834057D6E0}" sibTransId="{67AED094-0FFE-4ABA-8EB1-4BEBC62B11FB}"/>
    <dgm:cxn modelId="{59C580CC-146A-4CFE-83B6-00F22BD67697}" srcId="{CFCBC7B3-5860-44BD-8654-9400F780C2DC}" destId="{4CDC9AF4-F5F5-4AE1-8F4C-5AD2BC72F2E8}" srcOrd="1" destOrd="0" parTransId="{C9FBEF9A-0107-429B-BB34-40D2650AD9D8}" sibTransId="{6C6B4949-C715-4133-BFCF-10475787ED90}"/>
    <dgm:cxn modelId="{89085178-9475-48DB-9A8C-3AB3FF143239}" type="presOf" srcId="{3E7F82D9-8262-4086-AF83-E49EAC425DED}" destId="{B85B0CA0-E075-46B0-9AA8-879664EAEEE1}" srcOrd="0" destOrd="0" presId="urn:microsoft.com/office/officeart/2005/8/layout/hierarchy2"/>
    <dgm:cxn modelId="{AD0FBA5F-C1DC-4BDE-97BA-FA2F3FE90702}" type="presOf" srcId="{0CF05FDE-319D-4474-A485-8FA398E04A7A}" destId="{99AF2AF0-0EEA-4DAE-8F73-335740E59505}" srcOrd="1" destOrd="0" presId="urn:microsoft.com/office/officeart/2005/8/layout/hierarchy2"/>
    <dgm:cxn modelId="{097F96C6-5569-4F2D-96FE-9D4C0A0859E7}" srcId="{8B00A38A-EA40-4E1F-9EEB-28BDED10B86A}" destId="{139BC106-CA30-4933-A2DF-E215290CF919}" srcOrd="1" destOrd="0" parTransId="{42F6DE75-FD88-4203-A6E7-2D424E4C06D5}" sibTransId="{94B816C0-18DA-4A01-8855-7998769D8889}"/>
    <dgm:cxn modelId="{1BC29348-5E00-4AC9-93F8-845E6D4473B1}" type="presOf" srcId="{82BCF063-3B4F-4283-A203-2F828DBCE2C5}" destId="{775423D3-D72E-47DC-97CE-D4520A62A425}" srcOrd="0" destOrd="0" presId="urn:microsoft.com/office/officeart/2005/8/layout/hierarchy2"/>
    <dgm:cxn modelId="{9E41A70E-12F3-4C59-8F82-B206A8E5E20D}" type="presOf" srcId="{76ECE38A-E362-40EE-87F1-1A834057D6E0}" destId="{B1DF6412-156B-4A9D-8DEE-221C7A1329FF}" srcOrd="0" destOrd="0" presId="urn:microsoft.com/office/officeart/2005/8/layout/hierarchy2"/>
    <dgm:cxn modelId="{3337307B-B9E9-4390-AD23-98608990D55E}" srcId="{AECB2797-0F85-47A8-8BA4-12EDD717C00B}" destId="{7465001A-891A-485E-8D15-FF80C5081173}" srcOrd="1" destOrd="0" parTransId="{37D270B2-D780-4E24-85EB-512033577D5C}" sibTransId="{C45D39BA-F2A5-44B2-9FCA-227BA38D4472}"/>
    <dgm:cxn modelId="{C6131564-02AF-4DF6-AFC6-0243DDDAFF13}" srcId="{AECB2797-0F85-47A8-8BA4-12EDD717C00B}" destId="{CFCBC7B3-5860-44BD-8654-9400F780C2DC}" srcOrd="0" destOrd="0" parTransId="{0CF05FDE-319D-4474-A485-8FA398E04A7A}" sibTransId="{5C79C842-2EC7-4CB8-ADC7-D69E25F80C0A}"/>
    <dgm:cxn modelId="{8D621165-329C-4676-B68A-E4BC9526CBA9}" type="presOf" srcId="{AECB2797-0F85-47A8-8BA4-12EDD717C00B}" destId="{6CA4DC4E-AE5D-45F4-87AC-F88EE97AD9E3}" srcOrd="0" destOrd="0" presId="urn:microsoft.com/office/officeart/2005/8/layout/hierarchy2"/>
    <dgm:cxn modelId="{CB7EAABA-BAD8-414F-B32F-79C3A338353E}" type="presParOf" srcId="{22BAD0DE-13B3-4409-9981-364791FDD552}" destId="{EBB643D4-C68F-4381-841B-84701E9E9097}" srcOrd="0" destOrd="0" presId="urn:microsoft.com/office/officeart/2005/8/layout/hierarchy2"/>
    <dgm:cxn modelId="{009ADDC1-F2B0-444E-90D4-F5DD64E45C65}" type="presParOf" srcId="{EBB643D4-C68F-4381-841B-84701E9E9097}" destId="{6CA4DC4E-AE5D-45F4-87AC-F88EE97AD9E3}" srcOrd="0" destOrd="0" presId="urn:microsoft.com/office/officeart/2005/8/layout/hierarchy2"/>
    <dgm:cxn modelId="{AB1BF2B6-0CE7-4312-A467-B7546BE17A7D}" type="presParOf" srcId="{EBB643D4-C68F-4381-841B-84701E9E9097}" destId="{E476496F-0EB1-4B34-ADE9-3D966940BB3B}" srcOrd="1" destOrd="0" presId="urn:microsoft.com/office/officeart/2005/8/layout/hierarchy2"/>
    <dgm:cxn modelId="{DC9248FE-B7BA-4256-AF9B-BA314CAAC665}" type="presParOf" srcId="{E476496F-0EB1-4B34-ADE9-3D966940BB3B}" destId="{0F79ADB2-2F7A-4BB7-A385-D932F8B0A26F}" srcOrd="0" destOrd="0" presId="urn:microsoft.com/office/officeart/2005/8/layout/hierarchy2"/>
    <dgm:cxn modelId="{88E9370C-2A6B-4DBA-A59D-3BC47961E6F8}" type="presParOf" srcId="{0F79ADB2-2F7A-4BB7-A385-D932F8B0A26F}" destId="{99AF2AF0-0EEA-4DAE-8F73-335740E59505}" srcOrd="0" destOrd="0" presId="urn:microsoft.com/office/officeart/2005/8/layout/hierarchy2"/>
    <dgm:cxn modelId="{F6C416B9-B26A-4C52-923A-76BA95C06F51}" type="presParOf" srcId="{E476496F-0EB1-4B34-ADE9-3D966940BB3B}" destId="{35308815-D75B-461E-8F14-45CC7D95B2F4}" srcOrd="1" destOrd="0" presId="urn:microsoft.com/office/officeart/2005/8/layout/hierarchy2"/>
    <dgm:cxn modelId="{5FC849F9-7D02-409E-9210-606F24C6EF52}" type="presParOf" srcId="{35308815-D75B-461E-8F14-45CC7D95B2F4}" destId="{5210E7F5-0E9D-4FF1-AC37-9F093327230E}" srcOrd="0" destOrd="0" presId="urn:microsoft.com/office/officeart/2005/8/layout/hierarchy2"/>
    <dgm:cxn modelId="{919F0AD4-1DBC-4A9D-AA1F-7D255B5D9968}" type="presParOf" srcId="{35308815-D75B-461E-8F14-45CC7D95B2F4}" destId="{0FB2BD7F-E188-4C45-8250-A7DA6F236A3A}" srcOrd="1" destOrd="0" presId="urn:microsoft.com/office/officeart/2005/8/layout/hierarchy2"/>
    <dgm:cxn modelId="{77900049-C3FF-4B88-85D3-4E38310E6049}" type="presParOf" srcId="{0FB2BD7F-E188-4C45-8250-A7DA6F236A3A}" destId="{7163B77F-27DB-4FA0-9DE1-FE774381E4CD}" srcOrd="0" destOrd="0" presId="urn:microsoft.com/office/officeart/2005/8/layout/hierarchy2"/>
    <dgm:cxn modelId="{A2BD429E-CF13-4F0A-A604-EB3E857EE690}" type="presParOf" srcId="{7163B77F-27DB-4FA0-9DE1-FE774381E4CD}" destId="{07B35663-A296-43F9-9FF9-21075D797E5D}" srcOrd="0" destOrd="0" presId="urn:microsoft.com/office/officeart/2005/8/layout/hierarchy2"/>
    <dgm:cxn modelId="{A6D68AB9-B08E-4E2A-B515-D0CF937E5E92}" type="presParOf" srcId="{0FB2BD7F-E188-4C45-8250-A7DA6F236A3A}" destId="{FDEB21E7-5188-44EC-B7ED-CF1F0E4666FC}" srcOrd="1" destOrd="0" presId="urn:microsoft.com/office/officeart/2005/8/layout/hierarchy2"/>
    <dgm:cxn modelId="{A4E198BA-EF9E-436D-AA4B-1CFF7E60E6FD}" type="presParOf" srcId="{FDEB21E7-5188-44EC-B7ED-CF1F0E4666FC}" destId="{480B28E2-A97F-4499-BE2D-041647C6BDDD}" srcOrd="0" destOrd="0" presId="urn:microsoft.com/office/officeart/2005/8/layout/hierarchy2"/>
    <dgm:cxn modelId="{C7566BA5-58DE-4DCE-87EE-45EFEEC4E531}" type="presParOf" srcId="{FDEB21E7-5188-44EC-B7ED-CF1F0E4666FC}" destId="{798298DD-64BB-4BD1-A4A5-AEBAFC34D508}" srcOrd="1" destOrd="0" presId="urn:microsoft.com/office/officeart/2005/8/layout/hierarchy2"/>
    <dgm:cxn modelId="{06EFA81A-1152-4385-B04F-2E768B9005E7}" type="presParOf" srcId="{798298DD-64BB-4BD1-A4A5-AEBAFC34D508}" destId="{DD8049E2-DD07-463A-A553-4CF790E8B632}" srcOrd="0" destOrd="0" presId="urn:microsoft.com/office/officeart/2005/8/layout/hierarchy2"/>
    <dgm:cxn modelId="{8F662239-9512-4402-A57B-ED6773B37112}" type="presParOf" srcId="{DD8049E2-DD07-463A-A553-4CF790E8B632}" destId="{546EA382-F97E-4487-808F-DCFCB11FDC4D}" srcOrd="0" destOrd="0" presId="urn:microsoft.com/office/officeart/2005/8/layout/hierarchy2"/>
    <dgm:cxn modelId="{DC9C5A83-6CB4-4397-8F57-F35E46FF99F7}" type="presParOf" srcId="{798298DD-64BB-4BD1-A4A5-AEBAFC34D508}" destId="{991934B6-EE68-4E05-A408-4441F02A9FFD}" srcOrd="1" destOrd="0" presId="urn:microsoft.com/office/officeart/2005/8/layout/hierarchy2"/>
    <dgm:cxn modelId="{CB57338D-BDE9-4699-822E-0D09A742102F}" type="presParOf" srcId="{991934B6-EE68-4E05-A408-4441F02A9FFD}" destId="{5299301F-3887-4DBC-A6C7-A73773C97739}" srcOrd="0" destOrd="0" presId="urn:microsoft.com/office/officeart/2005/8/layout/hierarchy2"/>
    <dgm:cxn modelId="{AB27F287-F975-428E-BA85-555A7CDFC035}" type="presParOf" srcId="{991934B6-EE68-4E05-A408-4441F02A9FFD}" destId="{0F16DFD5-56F2-4BDA-B6BF-E9E735B7264B}" srcOrd="1" destOrd="0" presId="urn:microsoft.com/office/officeart/2005/8/layout/hierarchy2"/>
    <dgm:cxn modelId="{D4D398E6-72BF-4986-9E0D-FA61C615BEF5}" type="presParOf" srcId="{798298DD-64BB-4BD1-A4A5-AEBAFC34D508}" destId="{4DA533AB-0503-4ECD-A793-B69D5F1FA316}" srcOrd="2" destOrd="0" presId="urn:microsoft.com/office/officeart/2005/8/layout/hierarchy2"/>
    <dgm:cxn modelId="{D9D94320-88B2-45F2-B2B1-18E0367F5697}" type="presParOf" srcId="{4DA533AB-0503-4ECD-A793-B69D5F1FA316}" destId="{0039B39A-779F-47F3-9690-D01C2A23F839}" srcOrd="0" destOrd="0" presId="urn:microsoft.com/office/officeart/2005/8/layout/hierarchy2"/>
    <dgm:cxn modelId="{BB8DFCE0-58D2-42B6-985E-C69FE47F1CA8}" type="presParOf" srcId="{798298DD-64BB-4BD1-A4A5-AEBAFC34D508}" destId="{E56BDA87-995D-408C-85C8-87DD273C634A}" srcOrd="3" destOrd="0" presId="urn:microsoft.com/office/officeart/2005/8/layout/hierarchy2"/>
    <dgm:cxn modelId="{EF7869BA-C20E-4C08-8370-35A27769299A}" type="presParOf" srcId="{E56BDA87-995D-408C-85C8-87DD273C634A}" destId="{965AEF31-E6D9-454A-8069-5775CB134567}" srcOrd="0" destOrd="0" presId="urn:microsoft.com/office/officeart/2005/8/layout/hierarchy2"/>
    <dgm:cxn modelId="{D3237AB9-3869-4839-8CAE-953575B0A6AD}" type="presParOf" srcId="{E56BDA87-995D-408C-85C8-87DD273C634A}" destId="{75691E6A-6B43-4484-A483-287DBC3EEE60}" srcOrd="1" destOrd="0" presId="urn:microsoft.com/office/officeart/2005/8/layout/hierarchy2"/>
    <dgm:cxn modelId="{044A3553-C95F-4C71-9DB0-0301228BCFDC}" type="presParOf" srcId="{75691E6A-6B43-4484-A483-287DBC3EEE60}" destId="{7EC2BD9E-4F69-45A9-9283-25C66CB6FB19}" srcOrd="0" destOrd="0" presId="urn:microsoft.com/office/officeart/2005/8/layout/hierarchy2"/>
    <dgm:cxn modelId="{D7792094-D86C-48D3-8975-DF998D3D3027}" type="presParOf" srcId="{7EC2BD9E-4F69-45A9-9283-25C66CB6FB19}" destId="{CB84BB87-6B8A-4E79-9362-AF6DBD90582D}" srcOrd="0" destOrd="0" presId="urn:microsoft.com/office/officeart/2005/8/layout/hierarchy2"/>
    <dgm:cxn modelId="{0A55158E-72AA-4B6E-9F08-F2353D4695D4}" type="presParOf" srcId="{75691E6A-6B43-4484-A483-287DBC3EEE60}" destId="{1483E0C0-66B4-4D20-95E6-23F664625D10}" srcOrd="1" destOrd="0" presId="urn:microsoft.com/office/officeart/2005/8/layout/hierarchy2"/>
    <dgm:cxn modelId="{1333A6CA-2F40-487D-878D-83FDA04E7DD5}" type="presParOf" srcId="{1483E0C0-66B4-4D20-95E6-23F664625D10}" destId="{B85B0CA0-E075-46B0-9AA8-879664EAEEE1}" srcOrd="0" destOrd="0" presId="urn:microsoft.com/office/officeart/2005/8/layout/hierarchy2"/>
    <dgm:cxn modelId="{5B67A340-90B5-4A4B-9728-0FC970FD7766}" type="presParOf" srcId="{1483E0C0-66B4-4D20-95E6-23F664625D10}" destId="{53250ED6-1E5A-401A-BCC3-58CD1FE919E0}" srcOrd="1" destOrd="0" presId="urn:microsoft.com/office/officeart/2005/8/layout/hierarchy2"/>
    <dgm:cxn modelId="{B743C8BD-CFC8-4732-8C85-8DCF576D48A7}" type="presParOf" srcId="{75691E6A-6B43-4484-A483-287DBC3EEE60}" destId="{775423D3-D72E-47DC-97CE-D4520A62A425}" srcOrd="2" destOrd="0" presId="urn:microsoft.com/office/officeart/2005/8/layout/hierarchy2"/>
    <dgm:cxn modelId="{0720F3EC-73C3-4753-BF7F-3ED1446DE340}" type="presParOf" srcId="{775423D3-D72E-47DC-97CE-D4520A62A425}" destId="{98440738-5911-4F56-B511-2DF3C15C89D9}" srcOrd="0" destOrd="0" presId="urn:microsoft.com/office/officeart/2005/8/layout/hierarchy2"/>
    <dgm:cxn modelId="{D56BE123-BB45-437E-9A02-D0F9ACD99E86}" type="presParOf" srcId="{75691E6A-6B43-4484-A483-287DBC3EEE60}" destId="{11545B8C-FB94-48E2-9E5C-9C62CDC0911D}" srcOrd="3" destOrd="0" presId="urn:microsoft.com/office/officeart/2005/8/layout/hierarchy2"/>
    <dgm:cxn modelId="{CC51AF9E-AADC-4AF0-AD88-9A35324D85CC}" type="presParOf" srcId="{11545B8C-FB94-48E2-9E5C-9C62CDC0911D}" destId="{ADEDB601-2DD6-402C-AA24-8793528DB51E}" srcOrd="0" destOrd="0" presId="urn:microsoft.com/office/officeart/2005/8/layout/hierarchy2"/>
    <dgm:cxn modelId="{3DA386CB-B59A-48A6-A9C5-30A5A20F648D}" type="presParOf" srcId="{11545B8C-FB94-48E2-9E5C-9C62CDC0911D}" destId="{0BB6E6E8-029C-40DF-B7C5-6B0E8FFE868C}" srcOrd="1" destOrd="0" presId="urn:microsoft.com/office/officeart/2005/8/layout/hierarchy2"/>
    <dgm:cxn modelId="{34D0FDAC-D253-4421-9252-56B6AB7D5EB4}" type="presParOf" srcId="{0FB2BD7F-E188-4C45-8250-A7DA6F236A3A}" destId="{A655AC6E-7A79-4E2A-9E4D-F9980E6589CD}" srcOrd="2" destOrd="0" presId="urn:microsoft.com/office/officeart/2005/8/layout/hierarchy2"/>
    <dgm:cxn modelId="{B896EFF4-89F8-4C5F-B27C-F2863C0CA3B2}" type="presParOf" srcId="{A655AC6E-7A79-4E2A-9E4D-F9980E6589CD}" destId="{9B8B13F0-5279-47CD-8F6E-1CB8FF36269E}" srcOrd="0" destOrd="0" presId="urn:microsoft.com/office/officeart/2005/8/layout/hierarchy2"/>
    <dgm:cxn modelId="{C977F03A-F632-499A-B4CC-2993EDCD239C}" type="presParOf" srcId="{0FB2BD7F-E188-4C45-8250-A7DA6F236A3A}" destId="{99CD2FF9-3C88-4E6C-8EAA-E40F0A306B74}" srcOrd="3" destOrd="0" presId="urn:microsoft.com/office/officeart/2005/8/layout/hierarchy2"/>
    <dgm:cxn modelId="{CD584869-2494-4B20-8870-FD0D20D358C9}" type="presParOf" srcId="{99CD2FF9-3C88-4E6C-8EAA-E40F0A306B74}" destId="{7A827E64-E2AF-4BFC-A97F-46EF8295AEEC}" srcOrd="0" destOrd="0" presId="urn:microsoft.com/office/officeart/2005/8/layout/hierarchy2"/>
    <dgm:cxn modelId="{167C3673-3C91-474C-A9A3-FB8F8D575C37}" type="presParOf" srcId="{99CD2FF9-3C88-4E6C-8EAA-E40F0A306B74}" destId="{96501A05-A035-4646-9B92-07B11F0F7C31}" srcOrd="1" destOrd="0" presId="urn:microsoft.com/office/officeart/2005/8/layout/hierarchy2"/>
    <dgm:cxn modelId="{1D894B80-23BA-4F2E-8263-507CC4331886}" type="presParOf" srcId="{E476496F-0EB1-4B34-ADE9-3D966940BB3B}" destId="{7A4FBC53-15AF-404C-BF84-DB7F2B4ED673}" srcOrd="2" destOrd="0" presId="urn:microsoft.com/office/officeart/2005/8/layout/hierarchy2"/>
    <dgm:cxn modelId="{A7765E3A-0A48-42C5-8241-51FD44B1F57C}" type="presParOf" srcId="{7A4FBC53-15AF-404C-BF84-DB7F2B4ED673}" destId="{004E0A8B-9343-4EF5-B93A-6C5895D4C46B}" srcOrd="0" destOrd="0" presId="urn:microsoft.com/office/officeart/2005/8/layout/hierarchy2"/>
    <dgm:cxn modelId="{65A6403F-4609-4EC0-ABD7-62931487230E}" type="presParOf" srcId="{E476496F-0EB1-4B34-ADE9-3D966940BB3B}" destId="{C25CCB25-CE8C-41BE-A3A4-57180C1EF1FA}" srcOrd="3" destOrd="0" presId="urn:microsoft.com/office/officeart/2005/8/layout/hierarchy2"/>
    <dgm:cxn modelId="{C8A2ABE5-B81D-4D1A-87CB-8C2DE3048387}" type="presParOf" srcId="{C25CCB25-CE8C-41BE-A3A4-57180C1EF1FA}" destId="{566DA338-A7E7-4341-8B3A-54895930BFBF}" srcOrd="0" destOrd="0" presId="urn:microsoft.com/office/officeart/2005/8/layout/hierarchy2"/>
    <dgm:cxn modelId="{8C77EFEA-702A-4826-BCB6-DAB9E7A8C093}" type="presParOf" srcId="{C25CCB25-CE8C-41BE-A3A4-57180C1EF1FA}" destId="{D6A4374C-6919-470A-BB1B-B1CAB740FDEA}" srcOrd="1" destOrd="0" presId="urn:microsoft.com/office/officeart/2005/8/layout/hierarchy2"/>
    <dgm:cxn modelId="{D05B36D4-E881-4A87-9583-9547E7707CBE}" type="presParOf" srcId="{D6A4374C-6919-470A-BB1B-B1CAB740FDEA}" destId="{DA2ECC47-770D-41A8-93D2-DFA670BD8A71}" srcOrd="0" destOrd="0" presId="urn:microsoft.com/office/officeart/2005/8/layout/hierarchy2"/>
    <dgm:cxn modelId="{7B8ED0E4-18DF-488A-A3A5-D4C7666CD791}" type="presParOf" srcId="{DA2ECC47-770D-41A8-93D2-DFA670BD8A71}" destId="{8C21F3D8-B953-45CA-940C-44F83CFBAD8C}" srcOrd="0" destOrd="0" presId="urn:microsoft.com/office/officeart/2005/8/layout/hierarchy2"/>
    <dgm:cxn modelId="{56EB410B-9824-4D5B-B87D-F071D9FC2AAA}" type="presParOf" srcId="{D6A4374C-6919-470A-BB1B-B1CAB740FDEA}" destId="{F0CE6819-E5C6-4A3B-A85C-5E8B75AD9EFE}" srcOrd="1" destOrd="0" presId="urn:microsoft.com/office/officeart/2005/8/layout/hierarchy2"/>
    <dgm:cxn modelId="{41A8B23A-62C6-4469-A578-C39162089670}" type="presParOf" srcId="{F0CE6819-E5C6-4A3B-A85C-5E8B75AD9EFE}" destId="{D068C603-C5F8-46CA-B96E-5DE2E212CD84}" srcOrd="0" destOrd="0" presId="urn:microsoft.com/office/officeart/2005/8/layout/hierarchy2"/>
    <dgm:cxn modelId="{3E529E16-DAE8-4459-AD85-8F606FD64880}" type="presParOf" srcId="{F0CE6819-E5C6-4A3B-A85C-5E8B75AD9EFE}" destId="{0146015D-A179-4FAD-B95A-C73FA01219E4}" srcOrd="1" destOrd="0" presId="urn:microsoft.com/office/officeart/2005/8/layout/hierarchy2"/>
    <dgm:cxn modelId="{52F7ACED-E811-4884-99C8-90973877D8C5}" type="presParOf" srcId="{0146015D-A179-4FAD-B95A-C73FA01219E4}" destId="{B1DF6412-156B-4A9D-8DEE-221C7A1329FF}" srcOrd="0" destOrd="0" presId="urn:microsoft.com/office/officeart/2005/8/layout/hierarchy2"/>
    <dgm:cxn modelId="{654B0212-B1EA-49F9-913D-D3BA00B36B3C}" type="presParOf" srcId="{B1DF6412-156B-4A9D-8DEE-221C7A1329FF}" destId="{7836F395-03F2-474D-B3BA-583E216B7614}" srcOrd="0" destOrd="0" presId="urn:microsoft.com/office/officeart/2005/8/layout/hierarchy2"/>
    <dgm:cxn modelId="{7722217C-B6C4-430E-97C5-FDADE3CEF47E}" type="presParOf" srcId="{0146015D-A179-4FAD-B95A-C73FA01219E4}" destId="{0A46A580-D4FE-4EF1-B4F1-28D2871D4B25}" srcOrd="1" destOrd="0" presId="urn:microsoft.com/office/officeart/2005/8/layout/hierarchy2"/>
    <dgm:cxn modelId="{F4D04224-4396-42C2-973B-BEA5FDFC697E}" type="presParOf" srcId="{0A46A580-D4FE-4EF1-B4F1-28D2871D4B25}" destId="{AC691B5D-29B1-492A-BE24-9B5B1DC51BBC}" srcOrd="0" destOrd="0" presId="urn:microsoft.com/office/officeart/2005/8/layout/hierarchy2"/>
    <dgm:cxn modelId="{D335C091-FD12-4229-A1F2-93F09268BF71}" type="presParOf" srcId="{0A46A580-D4FE-4EF1-B4F1-28D2871D4B25}" destId="{9A8A8C0F-CF7C-454C-8ABE-E9B6F331F5A1}" srcOrd="1" destOrd="0" presId="urn:microsoft.com/office/officeart/2005/8/layout/hierarchy2"/>
    <dgm:cxn modelId="{85CB9E9C-3188-4087-915F-D47D73CDA880}" type="presParOf" srcId="{9A8A8C0F-CF7C-454C-8ABE-E9B6F331F5A1}" destId="{99E2CD24-FAB4-4D84-9C07-EA8C7B0BC263}" srcOrd="0" destOrd="0" presId="urn:microsoft.com/office/officeart/2005/8/layout/hierarchy2"/>
    <dgm:cxn modelId="{604A1F5E-D611-4449-BABA-48920B881B69}" type="presParOf" srcId="{99E2CD24-FAB4-4D84-9C07-EA8C7B0BC263}" destId="{3ED92034-3B3A-4E5A-A817-1B4155973B54}" srcOrd="0" destOrd="0" presId="urn:microsoft.com/office/officeart/2005/8/layout/hierarchy2"/>
    <dgm:cxn modelId="{D2DEA41E-2D2C-470F-81DC-B1317A946CFB}" type="presParOf" srcId="{9A8A8C0F-CF7C-454C-8ABE-E9B6F331F5A1}" destId="{89C6E0EC-5DB4-4CE7-B2D2-56C052F1E504}" srcOrd="1" destOrd="0" presId="urn:microsoft.com/office/officeart/2005/8/layout/hierarchy2"/>
    <dgm:cxn modelId="{16B71764-4FD9-45E8-853A-B786643F912F}" type="presParOf" srcId="{89C6E0EC-5DB4-4CE7-B2D2-56C052F1E504}" destId="{448E5303-8651-40D0-A65F-C0FE50312AB3}" srcOrd="0" destOrd="0" presId="urn:microsoft.com/office/officeart/2005/8/layout/hierarchy2"/>
    <dgm:cxn modelId="{FA70DA90-530B-4869-8544-2642366B9266}" type="presParOf" srcId="{89C6E0EC-5DB4-4CE7-B2D2-56C052F1E504}" destId="{51CDD959-42E1-444B-AB03-FBFA2578ECD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4DC4E-AE5D-45F4-87AC-F88EE97AD9E3}">
      <dsp:nvSpPr>
        <dsp:cNvPr id="0" name=""/>
        <dsp:cNvSpPr/>
      </dsp:nvSpPr>
      <dsp:spPr>
        <a:xfrm>
          <a:off x="0" y="1675785"/>
          <a:ext cx="1232490" cy="616245"/>
        </a:xfrm>
        <a:prstGeom prst="roundRect">
          <a:avLst>
            <a:gd name="adj" fmla="val 10000"/>
          </a:avLst>
        </a:prstGeom>
        <a:solidFill>
          <a:srgbClr val="003E6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Proyecto de inversión</a:t>
          </a:r>
          <a:endParaRPr lang="es-MX" sz="1400" kern="1200" dirty="0">
            <a:latin typeface="Arial Rounded MT Bold" panose="020F0704030504030204" pitchFamily="34" charset="0"/>
          </a:endParaRPr>
        </a:p>
      </dsp:txBody>
      <dsp:txXfrm>
        <a:off x="18049" y="1693834"/>
        <a:ext cx="1196392" cy="580147"/>
      </dsp:txXfrm>
    </dsp:sp>
    <dsp:sp modelId="{0F79ADB2-2F7A-4BB7-A385-D932F8B0A26F}">
      <dsp:nvSpPr>
        <dsp:cNvPr id="0" name=""/>
        <dsp:cNvSpPr/>
      </dsp:nvSpPr>
      <dsp:spPr>
        <a:xfrm rot="18790580">
          <a:off x="1117422" y="1705320"/>
          <a:ext cx="728845" cy="25664"/>
        </a:xfrm>
        <a:custGeom>
          <a:avLst/>
          <a:gdLst/>
          <a:ahLst/>
          <a:cxnLst/>
          <a:rect l="0" t="0" r="0" b="0"/>
          <a:pathLst>
            <a:path>
              <a:moveTo>
                <a:pt x="0" y="12832"/>
              </a:moveTo>
              <a:lnTo>
                <a:pt x="728845" y="12832"/>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1463623" y="1699931"/>
        <a:ext cx="36442" cy="36442"/>
      </dsp:txXfrm>
    </dsp:sp>
    <dsp:sp modelId="{5210E7F5-0E9D-4FF1-AC37-9F093327230E}">
      <dsp:nvSpPr>
        <dsp:cNvPr id="0" name=""/>
        <dsp:cNvSpPr/>
      </dsp:nvSpPr>
      <dsp:spPr>
        <a:xfrm>
          <a:off x="1731199" y="1144274"/>
          <a:ext cx="1232490" cy="616245"/>
        </a:xfrm>
        <a:prstGeom prst="roundRect">
          <a:avLst>
            <a:gd name="adj" fmla="val 10000"/>
          </a:avLst>
        </a:prstGeom>
        <a:solidFill>
          <a:srgbClr val="005F9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Objetivo específico 1</a:t>
          </a:r>
          <a:endParaRPr lang="es-MX" sz="1400" kern="1200" dirty="0">
            <a:latin typeface="Arial Rounded MT Bold" panose="020F0704030504030204" pitchFamily="34" charset="0"/>
          </a:endParaRPr>
        </a:p>
      </dsp:txBody>
      <dsp:txXfrm>
        <a:off x="1749248" y="1162323"/>
        <a:ext cx="1196392" cy="580147"/>
      </dsp:txXfrm>
    </dsp:sp>
    <dsp:sp modelId="{7163B77F-27DB-4FA0-9DE1-FE774381E4CD}">
      <dsp:nvSpPr>
        <dsp:cNvPr id="0" name=""/>
        <dsp:cNvSpPr/>
      </dsp:nvSpPr>
      <dsp:spPr>
        <a:xfrm>
          <a:off x="2963690" y="1439565"/>
          <a:ext cx="492996" cy="25664"/>
        </a:xfrm>
        <a:custGeom>
          <a:avLst/>
          <a:gdLst/>
          <a:ahLst/>
          <a:cxnLst/>
          <a:rect l="0" t="0" r="0" b="0"/>
          <a:pathLst>
            <a:path>
              <a:moveTo>
                <a:pt x="0" y="12832"/>
              </a:moveTo>
              <a:lnTo>
                <a:pt x="492996" y="12832"/>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3197863" y="1440072"/>
        <a:ext cx="24649" cy="24649"/>
      </dsp:txXfrm>
    </dsp:sp>
    <dsp:sp modelId="{480B28E2-A97F-4499-BE2D-041647C6BDDD}">
      <dsp:nvSpPr>
        <dsp:cNvPr id="0" name=""/>
        <dsp:cNvSpPr/>
      </dsp:nvSpPr>
      <dsp:spPr>
        <a:xfrm>
          <a:off x="3456686" y="1144274"/>
          <a:ext cx="1232490" cy="616245"/>
        </a:xfrm>
        <a:prstGeom prst="roundRect">
          <a:avLst>
            <a:gd name="adj" fmla="val 10000"/>
          </a:avLst>
        </a:prstGeom>
        <a:solidFill>
          <a:srgbClr val="0084D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Meta 1 </a:t>
          </a:r>
        </a:p>
        <a:p>
          <a:pPr lvl="0" algn="ctr" defTabSz="622300">
            <a:lnSpc>
              <a:spcPct val="90000"/>
            </a:lnSpc>
            <a:spcBef>
              <a:spcPct val="0"/>
            </a:spcBef>
            <a:spcAft>
              <a:spcPct val="35000"/>
            </a:spcAft>
          </a:pPr>
          <a:r>
            <a:rPr lang="es-MX" sz="1400" kern="1200" dirty="0" smtClean="0">
              <a:latin typeface="Arial Rounded MT Bold" panose="020F0704030504030204" pitchFamily="34" charset="0"/>
            </a:rPr>
            <a:t>%</a:t>
          </a:r>
          <a:endParaRPr lang="es-MX" sz="1400" kern="1200" dirty="0">
            <a:latin typeface="Arial Rounded MT Bold" panose="020F0704030504030204" pitchFamily="34" charset="0"/>
          </a:endParaRPr>
        </a:p>
      </dsp:txBody>
      <dsp:txXfrm>
        <a:off x="3474735" y="1162323"/>
        <a:ext cx="1196392" cy="580147"/>
      </dsp:txXfrm>
    </dsp:sp>
    <dsp:sp modelId="{DD8049E2-DD07-463A-A553-4CF790E8B632}">
      <dsp:nvSpPr>
        <dsp:cNvPr id="0" name=""/>
        <dsp:cNvSpPr/>
      </dsp:nvSpPr>
      <dsp:spPr>
        <a:xfrm>
          <a:off x="4689176" y="1439565"/>
          <a:ext cx="492996" cy="25664"/>
        </a:xfrm>
        <a:custGeom>
          <a:avLst/>
          <a:gdLst/>
          <a:ahLst/>
          <a:cxnLst/>
          <a:rect l="0" t="0" r="0" b="0"/>
          <a:pathLst>
            <a:path>
              <a:moveTo>
                <a:pt x="0" y="12832"/>
              </a:moveTo>
              <a:lnTo>
                <a:pt x="492996" y="12832"/>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4923349" y="1440072"/>
        <a:ext cx="24649" cy="24649"/>
      </dsp:txXfrm>
    </dsp:sp>
    <dsp:sp modelId="{5299301F-3887-4DBC-A6C7-A73773C97739}">
      <dsp:nvSpPr>
        <dsp:cNvPr id="0" name=""/>
        <dsp:cNvSpPr/>
      </dsp:nvSpPr>
      <dsp:spPr>
        <a:xfrm>
          <a:off x="5182172" y="1144274"/>
          <a:ext cx="1232490" cy="616245"/>
        </a:xfrm>
        <a:prstGeom prst="roundRect">
          <a:avLst>
            <a:gd name="adj" fmla="val 10000"/>
          </a:avLst>
        </a:prstGeom>
        <a:solidFill>
          <a:srgbClr val="009FE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Actividad</a:t>
          </a:r>
        </a:p>
        <a:p>
          <a:pPr lvl="0" algn="ctr" defTabSz="622300">
            <a:lnSpc>
              <a:spcPct val="90000"/>
            </a:lnSpc>
            <a:spcBef>
              <a:spcPct val="0"/>
            </a:spcBef>
            <a:spcAft>
              <a:spcPct val="35000"/>
            </a:spcAft>
          </a:pPr>
          <a:r>
            <a:rPr lang="es-MX" sz="1400" kern="1200" dirty="0" smtClean="0">
              <a:latin typeface="Arial Rounded MT Bold" panose="020F0704030504030204" pitchFamily="34" charset="0"/>
            </a:rPr>
            <a:t>% </a:t>
          </a:r>
          <a:endParaRPr lang="es-MX" sz="1400" kern="1200" dirty="0">
            <a:latin typeface="Arial Rounded MT Bold" panose="020F0704030504030204" pitchFamily="34" charset="0"/>
          </a:endParaRPr>
        </a:p>
      </dsp:txBody>
      <dsp:txXfrm>
        <a:off x="5200221" y="1162323"/>
        <a:ext cx="1196392" cy="580147"/>
      </dsp:txXfrm>
    </dsp:sp>
    <dsp:sp modelId="{7EC2BD9E-4F69-45A9-9283-25C66CB6FB19}">
      <dsp:nvSpPr>
        <dsp:cNvPr id="0" name=""/>
        <dsp:cNvSpPr/>
      </dsp:nvSpPr>
      <dsp:spPr>
        <a:xfrm>
          <a:off x="6414663" y="1439565"/>
          <a:ext cx="492996" cy="25664"/>
        </a:xfrm>
        <a:custGeom>
          <a:avLst/>
          <a:gdLst/>
          <a:ahLst/>
          <a:cxnLst/>
          <a:rect l="0" t="0" r="0" b="0"/>
          <a:pathLst>
            <a:path>
              <a:moveTo>
                <a:pt x="0" y="12832"/>
              </a:moveTo>
              <a:lnTo>
                <a:pt x="492996" y="12832"/>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6648836" y="1440072"/>
        <a:ext cx="24649" cy="24649"/>
      </dsp:txXfrm>
    </dsp:sp>
    <dsp:sp modelId="{B85B0CA0-E075-46B0-9AA8-879664EAEEE1}">
      <dsp:nvSpPr>
        <dsp:cNvPr id="0" name=""/>
        <dsp:cNvSpPr/>
      </dsp:nvSpPr>
      <dsp:spPr>
        <a:xfrm>
          <a:off x="6907659" y="1144274"/>
          <a:ext cx="1232490" cy="616245"/>
        </a:xfrm>
        <a:prstGeom prst="roundRect">
          <a:avLst>
            <a:gd name="adj" fmla="val 10000"/>
          </a:avLst>
        </a:prstGeom>
        <a:solidFill>
          <a:srgbClr val="3FB6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Tarea</a:t>
          </a:r>
        </a:p>
        <a:p>
          <a:pPr lvl="0" algn="ctr" defTabSz="622300">
            <a:lnSpc>
              <a:spcPct val="90000"/>
            </a:lnSpc>
            <a:spcBef>
              <a:spcPct val="0"/>
            </a:spcBef>
            <a:spcAft>
              <a:spcPct val="35000"/>
            </a:spcAft>
          </a:pPr>
          <a:r>
            <a:rPr lang="es-MX" sz="1400" kern="1200" dirty="0" smtClean="0">
              <a:latin typeface="Arial Rounded MT Bold" panose="020F0704030504030204" pitchFamily="34" charset="0"/>
            </a:rPr>
            <a:t>%</a:t>
          </a:r>
          <a:endParaRPr lang="es-MX" sz="1400" kern="1200" dirty="0">
            <a:latin typeface="Arial Rounded MT Bold" panose="020F0704030504030204" pitchFamily="34" charset="0"/>
          </a:endParaRPr>
        </a:p>
      </dsp:txBody>
      <dsp:txXfrm>
        <a:off x="6925708" y="1162323"/>
        <a:ext cx="1196392" cy="580147"/>
      </dsp:txXfrm>
    </dsp:sp>
    <dsp:sp modelId="{7A4FBC53-15AF-404C-BF84-DB7F2B4ED673}">
      <dsp:nvSpPr>
        <dsp:cNvPr id="0" name=""/>
        <dsp:cNvSpPr/>
      </dsp:nvSpPr>
      <dsp:spPr>
        <a:xfrm rot="2809420">
          <a:off x="1117422" y="2236832"/>
          <a:ext cx="728845" cy="25664"/>
        </a:xfrm>
        <a:custGeom>
          <a:avLst/>
          <a:gdLst/>
          <a:ahLst/>
          <a:cxnLst/>
          <a:rect l="0" t="0" r="0" b="0"/>
          <a:pathLst>
            <a:path>
              <a:moveTo>
                <a:pt x="0" y="12832"/>
              </a:moveTo>
              <a:lnTo>
                <a:pt x="728845" y="12832"/>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1463623" y="2231443"/>
        <a:ext cx="36442" cy="36442"/>
      </dsp:txXfrm>
    </dsp:sp>
    <dsp:sp modelId="{566DA338-A7E7-4341-8B3A-54895930BFBF}">
      <dsp:nvSpPr>
        <dsp:cNvPr id="0" name=""/>
        <dsp:cNvSpPr/>
      </dsp:nvSpPr>
      <dsp:spPr>
        <a:xfrm>
          <a:off x="1731199" y="2207297"/>
          <a:ext cx="1232490" cy="616245"/>
        </a:xfrm>
        <a:prstGeom prst="roundRect">
          <a:avLst>
            <a:gd name="adj" fmla="val 10000"/>
          </a:avLst>
        </a:prstGeom>
        <a:solidFill>
          <a:srgbClr val="005F9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Objetivo específico 2</a:t>
          </a:r>
          <a:endParaRPr lang="es-MX" sz="1400" kern="1200" dirty="0">
            <a:latin typeface="Arial Rounded MT Bold" panose="020F0704030504030204" pitchFamily="34" charset="0"/>
          </a:endParaRPr>
        </a:p>
      </dsp:txBody>
      <dsp:txXfrm>
        <a:off x="1749248" y="2225346"/>
        <a:ext cx="1196392" cy="580147"/>
      </dsp:txXfrm>
    </dsp:sp>
    <dsp:sp modelId="{DA2ECC47-770D-41A8-93D2-DFA670BD8A71}">
      <dsp:nvSpPr>
        <dsp:cNvPr id="0" name=""/>
        <dsp:cNvSpPr/>
      </dsp:nvSpPr>
      <dsp:spPr>
        <a:xfrm>
          <a:off x="2963690" y="2502587"/>
          <a:ext cx="492996" cy="25664"/>
        </a:xfrm>
        <a:custGeom>
          <a:avLst/>
          <a:gdLst/>
          <a:ahLst/>
          <a:cxnLst/>
          <a:rect l="0" t="0" r="0" b="0"/>
          <a:pathLst>
            <a:path>
              <a:moveTo>
                <a:pt x="0" y="12832"/>
              </a:moveTo>
              <a:lnTo>
                <a:pt x="492996" y="12832"/>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3197863" y="2503095"/>
        <a:ext cx="24649" cy="24649"/>
      </dsp:txXfrm>
    </dsp:sp>
    <dsp:sp modelId="{D068C603-C5F8-46CA-B96E-5DE2E212CD84}">
      <dsp:nvSpPr>
        <dsp:cNvPr id="0" name=""/>
        <dsp:cNvSpPr/>
      </dsp:nvSpPr>
      <dsp:spPr>
        <a:xfrm>
          <a:off x="3456686" y="2207297"/>
          <a:ext cx="1232490" cy="616245"/>
        </a:xfrm>
        <a:prstGeom prst="roundRect">
          <a:avLst>
            <a:gd name="adj" fmla="val 10000"/>
          </a:avLst>
        </a:prstGeom>
        <a:solidFill>
          <a:srgbClr val="0084D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Meta 1 </a:t>
          </a:r>
        </a:p>
        <a:p>
          <a:pPr lvl="0" algn="ctr" defTabSz="622300">
            <a:lnSpc>
              <a:spcPct val="90000"/>
            </a:lnSpc>
            <a:spcBef>
              <a:spcPct val="0"/>
            </a:spcBef>
            <a:spcAft>
              <a:spcPct val="35000"/>
            </a:spcAft>
          </a:pPr>
          <a:r>
            <a:rPr lang="es-MX" sz="1400" kern="1200" dirty="0" smtClean="0">
              <a:latin typeface="Arial Rounded MT Bold" panose="020F0704030504030204" pitchFamily="34" charset="0"/>
            </a:rPr>
            <a:t>%</a:t>
          </a:r>
          <a:endParaRPr lang="es-MX" sz="1400" kern="1200" dirty="0">
            <a:latin typeface="Arial Rounded MT Bold" panose="020F0704030504030204" pitchFamily="34" charset="0"/>
          </a:endParaRPr>
        </a:p>
      </dsp:txBody>
      <dsp:txXfrm>
        <a:off x="3474735" y="2225346"/>
        <a:ext cx="1196392" cy="580147"/>
      </dsp:txXfrm>
    </dsp:sp>
    <dsp:sp modelId="{B1DF6412-156B-4A9D-8DEE-221C7A1329FF}">
      <dsp:nvSpPr>
        <dsp:cNvPr id="0" name=""/>
        <dsp:cNvSpPr/>
      </dsp:nvSpPr>
      <dsp:spPr>
        <a:xfrm>
          <a:off x="4689176" y="2502587"/>
          <a:ext cx="492996" cy="25664"/>
        </a:xfrm>
        <a:custGeom>
          <a:avLst/>
          <a:gdLst/>
          <a:ahLst/>
          <a:cxnLst/>
          <a:rect l="0" t="0" r="0" b="0"/>
          <a:pathLst>
            <a:path>
              <a:moveTo>
                <a:pt x="0" y="12832"/>
              </a:moveTo>
              <a:lnTo>
                <a:pt x="492996" y="12832"/>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4923349" y="2503095"/>
        <a:ext cx="24649" cy="24649"/>
      </dsp:txXfrm>
    </dsp:sp>
    <dsp:sp modelId="{AC691B5D-29B1-492A-BE24-9B5B1DC51BBC}">
      <dsp:nvSpPr>
        <dsp:cNvPr id="0" name=""/>
        <dsp:cNvSpPr/>
      </dsp:nvSpPr>
      <dsp:spPr>
        <a:xfrm>
          <a:off x="5182172" y="2207297"/>
          <a:ext cx="1232490" cy="616245"/>
        </a:xfrm>
        <a:prstGeom prst="roundRect">
          <a:avLst>
            <a:gd name="adj" fmla="val 10000"/>
          </a:avLst>
        </a:prstGeom>
        <a:solidFill>
          <a:srgbClr val="009FE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Actividad  %</a:t>
          </a:r>
          <a:endParaRPr lang="es-MX" sz="1400" kern="1200" dirty="0">
            <a:latin typeface="Arial Rounded MT Bold" panose="020F0704030504030204" pitchFamily="34" charset="0"/>
          </a:endParaRPr>
        </a:p>
      </dsp:txBody>
      <dsp:txXfrm>
        <a:off x="5200221" y="2225346"/>
        <a:ext cx="1196392" cy="580147"/>
      </dsp:txXfrm>
    </dsp:sp>
    <dsp:sp modelId="{99E2CD24-FAB4-4D84-9C07-EA8C7B0BC263}">
      <dsp:nvSpPr>
        <dsp:cNvPr id="0" name=""/>
        <dsp:cNvSpPr/>
      </dsp:nvSpPr>
      <dsp:spPr>
        <a:xfrm rot="19457599">
          <a:off x="6357597" y="2325417"/>
          <a:ext cx="607126" cy="25664"/>
        </a:xfrm>
        <a:custGeom>
          <a:avLst/>
          <a:gdLst/>
          <a:ahLst/>
          <a:cxnLst/>
          <a:rect l="0" t="0" r="0" b="0"/>
          <a:pathLst>
            <a:path>
              <a:moveTo>
                <a:pt x="0" y="12832"/>
              </a:moveTo>
              <a:lnTo>
                <a:pt x="607126" y="12832"/>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6645983" y="2323071"/>
        <a:ext cx="30356" cy="30356"/>
      </dsp:txXfrm>
    </dsp:sp>
    <dsp:sp modelId="{448E5303-8651-40D0-A65F-C0FE50312AB3}">
      <dsp:nvSpPr>
        <dsp:cNvPr id="0" name=""/>
        <dsp:cNvSpPr/>
      </dsp:nvSpPr>
      <dsp:spPr>
        <a:xfrm>
          <a:off x="6907659" y="1852956"/>
          <a:ext cx="1232490" cy="616245"/>
        </a:xfrm>
        <a:prstGeom prst="roundRect">
          <a:avLst>
            <a:gd name="adj" fmla="val 10000"/>
          </a:avLst>
        </a:prstGeom>
        <a:solidFill>
          <a:srgbClr val="3FB6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Tarea 1</a:t>
          </a:r>
        </a:p>
        <a:p>
          <a:pPr lvl="0" algn="ctr" defTabSz="622300">
            <a:lnSpc>
              <a:spcPct val="90000"/>
            </a:lnSpc>
            <a:spcBef>
              <a:spcPct val="0"/>
            </a:spcBef>
            <a:spcAft>
              <a:spcPct val="35000"/>
            </a:spcAft>
          </a:pPr>
          <a:r>
            <a:rPr lang="es-MX" sz="1400" kern="1200" dirty="0" smtClean="0">
              <a:latin typeface="Arial Rounded MT Bold" panose="020F0704030504030204" pitchFamily="34" charset="0"/>
            </a:rPr>
            <a:t> %</a:t>
          </a:r>
          <a:endParaRPr lang="es-MX" sz="1400" kern="1200" dirty="0">
            <a:latin typeface="Arial Rounded MT Bold" panose="020F0704030504030204" pitchFamily="34" charset="0"/>
          </a:endParaRPr>
        </a:p>
      </dsp:txBody>
      <dsp:txXfrm>
        <a:off x="6925708" y="1871005"/>
        <a:ext cx="1196392" cy="580147"/>
      </dsp:txXfrm>
    </dsp:sp>
    <dsp:sp modelId="{13C56F96-CEC6-4933-B350-BE9C559B85CA}">
      <dsp:nvSpPr>
        <dsp:cNvPr id="0" name=""/>
        <dsp:cNvSpPr/>
      </dsp:nvSpPr>
      <dsp:spPr>
        <a:xfrm rot="2142401">
          <a:off x="6357597" y="2679758"/>
          <a:ext cx="607126" cy="25664"/>
        </a:xfrm>
        <a:custGeom>
          <a:avLst/>
          <a:gdLst/>
          <a:ahLst/>
          <a:cxnLst/>
          <a:rect l="0" t="0" r="0" b="0"/>
          <a:pathLst>
            <a:path>
              <a:moveTo>
                <a:pt x="0" y="12832"/>
              </a:moveTo>
              <a:lnTo>
                <a:pt x="607126" y="12832"/>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6645983" y="2677412"/>
        <a:ext cx="30356" cy="30356"/>
      </dsp:txXfrm>
    </dsp:sp>
    <dsp:sp modelId="{1B5470A2-1F1D-4299-942B-5905C07AC1D1}">
      <dsp:nvSpPr>
        <dsp:cNvPr id="0" name=""/>
        <dsp:cNvSpPr/>
      </dsp:nvSpPr>
      <dsp:spPr>
        <a:xfrm>
          <a:off x="6907659" y="2561638"/>
          <a:ext cx="1232490" cy="616245"/>
        </a:xfrm>
        <a:prstGeom prst="roundRect">
          <a:avLst>
            <a:gd name="adj" fmla="val 10000"/>
          </a:avLst>
        </a:prstGeom>
        <a:solidFill>
          <a:srgbClr val="3FB6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Rounded MT Bold" panose="020F0704030504030204" pitchFamily="34" charset="0"/>
            </a:rPr>
            <a:t>Tarea 2 </a:t>
          </a:r>
        </a:p>
        <a:p>
          <a:pPr lvl="0" algn="ctr" defTabSz="622300">
            <a:lnSpc>
              <a:spcPct val="90000"/>
            </a:lnSpc>
            <a:spcBef>
              <a:spcPct val="0"/>
            </a:spcBef>
            <a:spcAft>
              <a:spcPct val="35000"/>
            </a:spcAft>
          </a:pPr>
          <a:r>
            <a:rPr lang="es-MX" sz="1400" kern="1200" dirty="0" smtClean="0">
              <a:latin typeface="Arial Rounded MT Bold" panose="020F0704030504030204" pitchFamily="34" charset="0"/>
            </a:rPr>
            <a:t>%</a:t>
          </a:r>
          <a:endParaRPr lang="es-MX" sz="1400" kern="1200" dirty="0">
            <a:latin typeface="Arial Rounded MT Bold" panose="020F0704030504030204" pitchFamily="34" charset="0"/>
          </a:endParaRPr>
        </a:p>
      </dsp:txBody>
      <dsp:txXfrm>
        <a:off x="6925708" y="2579687"/>
        <a:ext cx="1196392" cy="580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4DC4E-AE5D-45F4-87AC-F88EE97AD9E3}">
      <dsp:nvSpPr>
        <dsp:cNvPr id="0" name=""/>
        <dsp:cNvSpPr/>
      </dsp:nvSpPr>
      <dsp:spPr>
        <a:xfrm>
          <a:off x="5387" y="2601195"/>
          <a:ext cx="918158" cy="800170"/>
        </a:xfrm>
        <a:prstGeom prst="roundRect">
          <a:avLst>
            <a:gd name="adj" fmla="val 10000"/>
          </a:avLst>
        </a:prstGeom>
        <a:solidFill>
          <a:srgbClr val="235B8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Bogotá te nutre</a:t>
          </a:r>
          <a:endParaRPr lang="es-MX" sz="1600" kern="1200" dirty="0"/>
        </a:p>
      </dsp:txBody>
      <dsp:txXfrm>
        <a:off x="28823" y="2624631"/>
        <a:ext cx="871286" cy="753298"/>
      </dsp:txXfrm>
    </dsp:sp>
    <dsp:sp modelId="{0F79ADB2-2F7A-4BB7-A385-D932F8B0A26F}">
      <dsp:nvSpPr>
        <dsp:cNvPr id="0" name=""/>
        <dsp:cNvSpPr/>
      </dsp:nvSpPr>
      <dsp:spPr>
        <a:xfrm rot="17848007">
          <a:off x="709046" y="2639477"/>
          <a:ext cx="796262" cy="17099"/>
        </a:xfrm>
        <a:custGeom>
          <a:avLst/>
          <a:gdLst/>
          <a:ahLst/>
          <a:cxnLst/>
          <a:rect l="0" t="0" r="0" b="0"/>
          <a:pathLst>
            <a:path>
              <a:moveTo>
                <a:pt x="0" y="8549"/>
              </a:moveTo>
              <a:lnTo>
                <a:pt x="796262" y="8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87270" y="2628121"/>
        <a:ext cx="39813" cy="39813"/>
      </dsp:txXfrm>
    </dsp:sp>
    <dsp:sp modelId="{5210E7F5-0E9D-4FF1-AC37-9F093327230E}">
      <dsp:nvSpPr>
        <dsp:cNvPr id="0" name=""/>
        <dsp:cNvSpPr/>
      </dsp:nvSpPr>
      <dsp:spPr>
        <a:xfrm>
          <a:off x="1290809" y="1855580"/>
          <a:ext cx="1815906" cy="878388"/>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Promover estilos de vida saludable de los niños, niñas, mujeres gestantes y hogares atendidos</a:t>
          </a:r>
        </a:p>
        <a:p>
          <a:pPr lvl="0" algn="ctr" defTabSz="533400">
            <a:lnSpc>
              <a:spcPct val="90000"/>
            </a:lnSpc>
            <a:spcBef>
              <a:spcPct val="0"/>
            </a:spcBef>
            <a:spcAft>
              <a:spcPct val="35000"/>
            </a:spcAft>
          </a:pPr>
          <a:r>
            <a:rPr lang="es-CO" sz="1200" kern="1200" dirty="0" smtClean="0"/>
            <a:t>21%</a:t>
          </a:r>
          <a:endParaRPr lang="es-MX" sz="1200" kern="1200" dirty="0"/>
        </a:p>
      </dsp:txBody>
      <dsp:txXfrm>
        <a:off x="1316536" y="1881307"/>
        <a:ext cx="1764452" cy="826934"/>
      </dsp:txXfrm>
    </dsp:sp>
    <dsp:sp modelId="{7163B77F-27DB-4FA0-9DE1-FE774381E4CD}">
      <dsp:nvSpPr>
        <dsp:cNvPr id="0" name=""/>
        <dsp:cNvSpPr/>
      </dsp:nvSpPr>
      <dsp:spPr>
        <a:xfrm rot="18080341">
          <a:off x="2937277" y="1984666"/>
          <a:ext cx="706138" cy="17099"/>
        </a:xfrm>
        <a:custGeom>
          <a:avLst/>
          <a:gdLst/>
          <a:ahLst/>
          <a:cxnLst/>
          <a:rect l="0" t="0" r="0" b="0"/>
          <a:pathLst>
            <a:path>
              <a:moveTo>
                <a:pt x="0" y="8549"/>
              </a:moveTo>
              <a:lnTo>
                <a:pt x="706138" y="8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72693" y="1975562"/>
        <a:ext cx="35306" cy="35306"/>
      </dsp:txXfrm>
    </dsp:sp>
    <dsp:sp modelId="{480B28E2-A97F-4499-BE2D-041647C6BDDD}">
      <dsp:nvSpPr>
        <dsp:cNvPr id="0" name=""/>
        <dsp:cNvSpPr/>
      </dsp:nvSpPr>
      <dsp:spPr>
        <a:xfrm>
          <a:off x="3473978" y="1149634"/>
          <a:ext cx="995201" cy="1084046"/>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Capacitar 35.000 hogares en educación nutricional</a:t>
          </a:r>
        </a:p>
        <a:p>
          <a:pPr lvl="0" algn="ctr" defTabSz="533400">
            <a:lnSpc>
              <a:spcPct val="90000"/>
            </a:lnSpc>
            <a:spcBef>
              <a:spcPct val="0"/>
            </a:spcBef>
            <a:spcAft>
              <a:spcPct val="35000"/>
            </a:spcAft>
          </a:pPr>
          <a:r>
            <a:rPr lang="es-CO" sz="1200" kern="1200" dirty="0" smtClean="0"/>
            <a:t>5%</a:t>
          </a:r>
          <a:endParaRPr lang="es-MX" sz="1200" kern="1200" dirty="0"/>
        </a:p>
      </dsp:txBody>
      <dsp:txXfrm>
        <a:off x="3503126" y="1178782"/>
        <a:ext cx="936905" cy="1025750"/>
      </dsp:txXfrm>
    </dsp:sp>
    <dsp:sp modelId="{DD8049E2-DD07-463A-A553-4CF790E8B632}">
      <dsp:nvSpPr>
        <dsp:cNvPr id="0" name=""/>
        <dsp:cNvSpPr/>
      </dsp:nvSpPr>
      <dsp:spPr>
        <a:xfrm rot="18208611">
          <a:off x="4319904" y="1405426"/>
          <a:ext cx="665814" cy="17099"/>
        </a:xfrm>
        <a:custGeom>
          <a:avLst/>
          <a:gdLst/>
          <a:ahLst/>
          <a:cxnLst/>
          <a:rect l="0" t="0" r="0" b="0"/>
          <a:pathLst>
            <a:path>
              <a:moveTo>
                <a:pt x="0" y="8549"/>
              </a:moveTo>
              <a:lnTo>
                <a:pt x="665814" y="8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636166" y="1397331"/>
        <a:ext cx="33290" cy="33290"/>
      </dsp:txXfrm>
    </dsp:sp>
    <dsp:sp modelId="{5299301F-3887-4DBC-A6C7-A73773C97739}">
      <dsp:nvSpPr>
        <dsp:cNvPr id="0" name=""/>
        <dsp:cNvSpPr/>
      </dsp:nvSpPr>
      <dsp:spPr>
        <a:xfrm>
          <a:off x="4836443" y="675045"/>
          <a:ext cx="1497599" cy="922501"/>
        </a:xfrm>
        <a:prstGeom prst="roundRect">
          <a:avLst>
            <a:gd name="adj" fmla="val 10000"/>
          </a:avLst>
        </a:prstGeom>
        <a:solidFill>
          <a:srgbClr val="009FE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Implementar la estrategia educativa alimentaria.</a:t>
          </a:r>
        </a:p>
        <a:p>
          <a:pPr lvl="0" algn="ctr" defTabSz="533400">
            <a:lnSpc>
              <a:spcPct val="90000"/>
            </a:lnSpc>
            <a:spcBef>
              <a:spcPct val="0"/>
            </a:spcBef>
            <a:spcAft>
              <a:spcPct val="35000"/>
            </a:spcAft>
          </a:pPr>
          <a:r>
            <a:rPr lang="es-MX" sz="1200" kern="1200" dirty="0" smtClean="0"/>
            <a:t> 3%</a:t>
          </a:r>
          <a:endParaRPr lang="es-MX" sz="1200" kern="1200" dirty="0"/>
        </a:p>
      </dsp:txBody>
      <dsp:txXfrm>
        <a:off x="4863462" y="702064"/>
        <a:ext cx="1443561" cy="868463"/>
      </dsp:txXfrm>
    </dsp:sp>
    <dsp:sp modelId="{4DA533AB-0503-4ECD-A793-B69D5F1FA316}">
      <dsp:nvSpPr>
        <dsp:cNvPr id="0" name=""/>
        <dsp:cNvSpPr/>
      </dsp:nvSpPr>
      <dsp:spPr>
        <a:xfrm rot="3207858">
          <a:off x="4344354" y="1930948"/>
          <a:ext cx="616913" cy="17099"/>
        </a:xfrm>
        <a:custGeom>
          <a:avLst/>
          <a:gdLst/>
          <a:ahLst/>
          <a:cxnLst/>
          <a:rect l="0" t="0" r="0" b="0"/>
          <a:pathLst>
            <a:path>
              <a:moveTo>
                <a:pt x="0" y="8549"/>
              </a:moveTo>
              <a:lnTo>
                <a:pt x="616913" y="8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637388" y="1924075"/>
        <a:ext cx="30845" cy="30845"/>
      </dsp:txXfrm>
    </dsp:sp>
    <dsp:sp modelId="{965AEF31-E6D9-454A-8069-5775CB134567}">
      <dsp:nvSpPr>
        <dsp:cNvPr id="0" name=""/>
        <dsp:cNvSpPr/>
      </dsp:nvSpPr>
      <dsp:spPr>
        <a:xfrm>
          <a:off x="4836443" y="1666408"/>
          <a:ext cx="1509112" cy="1041862"/>
        </a:xfrm>
        <a:prstGeom prst="roundRect">
          <a:avLst>
            <a:gd name="adj" fmla="val 10000"/>
          </a:avLst>
        </a:prstGeom>
        <a:solidFill>
          <a:srgbClr val="009FE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Realizar seguimiento y evaluación de la estrategia educativa alimentaria. </a:t>
          </a:r>
        </a:p>
        <a:p>
          <a:pPr lvl="0" algn="ctr" defTabSz="533400">
            <a:lnSpc>
              <a:spcPct val="90000"/>
            </a:lnSpc>
            <a:spcBef>
              <a:spcPct val="0"/>
            </a:spcBef>
            <a:spcAft>
              <a:spcPct val="35000"/>
            </a:spcAft>
          </a:pPr>
          <a:r>
            <a:rPr lang="es-CO" sz="1200" kern="1200" dirty="0" smtClean="0"/>
            <a:t> </a:t>
          </a:r>
          <a:r>
            <a:rPr lang="es-MX" sz="1200" kern="1200" dirty="0" smtClean="0"/>
            <a:t>2 % </a:t>
          </a:r>
          <a:endParaRPr lang="es-MX" sz="1200" kern="1200" dirty="0"/>
        </a:p>
      </dsp:txBody>
      <dsp:txXfrm>
        <a:off x="4866958" y="1696923"/>
        <a:ext cx="1448082" cy="980832"/>
      </dsp:txXfrm>
    </dsp:sp>
    <dsp:sp modelId="{7EC2BD9E-4F69-45A9-9283-25C66CB6FB19}">
      <dsp:nvSpPr>
        <dsp:cNvPr id="0" name=""/>
        <dsp:cNvSpPr/>
      </dsp:nvSpPr>
      <dsp:spPr>
        <a:xfrm rot="18201105">
          <a:off x="6195177" y="1899786"/>
          <a:ext cx="668022" cy="17099"/>
        </a:xfrm>
        <a:custGeom>
          <a:avLst/>
          <a:gdLst/>
          <a:ahLst/>
          <a:cxnLst/>
          <a:rect l="0" t="0" r="0" b="0"/>
          <a:pathLst>
            <a:path>
              <a:moveTo>
                <a:pt x="0" y="8549"/>
              </a:moveTo>
              <a:lnTo>
                <a:pt x="668022" y="8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6512487" y="1891635"/>
        <a:ext cx="33401" cy="33401"/>
      </dsp:txXfrm>
    </dsp:sp>
    <dsp:sp modelId="{B85B0CA0-E075-46B0-9AA8-879664EAEEE1}">
      <dsp:nvSpPr>
        <dsp:cNvPr id="0" name=""/>
        <dsp:cNvSpPr/>
      </dsp:nvSpPr>
      <dsp:spPr>
        <a:xfrm>
          <a:off x="6712819" y="1170417"/>
          <a:ext cx="1590985" cy="917832"/>
        </a:xfrm>
        <a:prstGeom prst="roundRect">
          <a:avLst>
            <a:gd name="adj" fmla="val 10000"/>
          </a:avLst>
        </a:prstGeom>
        <a:solidFill>
          <a:srgbClr val="21AA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Elaborar propuesta de indicadores para seguimiento y evaluación  </a:t>
          </a:r>
        </a:p>
        <a:p>
          <a:pPr lvl="0" algn="ctr" defTabSz="533400">
            <a:lnSpc>
              <a:spcPct val="90000"/>
            </a:lnSpc>
            <a:spcBef>
              <a:spcPct val="0"/>
            </a:spcBef>
            <a:spcAft>
              <a:spcPct val="35000"/>
            </a:spcAft>
          </a:pPr>
          <a:r>
            <a:rPr lang="es-CO" sz="1200" kern="1200" dirty="0" smtClean="0"/>
            <a:t>50</a:t>
          </a:r>
          <a:r>
            <a:rPr lang="es-MX" sz="1200" kern="1200" dirty="0" smtClean="0"/>
            <a:t>%</a:t>
          </a:r>
          <a:endParaRPr lang="es-MX" sz="1200" kern="1200" dirty="0"/>
        </a:p>
      </dsp:txBody>
      <dsp:txXfrm>
        <a:off x="6739701" y="1197299"/>
        <a:ext cx="1537221" cy="864068"/>
      </dsp:txXfrm>
    </dsp:sp>
    <dsp:sp modelId="{775423D3-D72E-47DC-97CE-D4520A62A425}">
      <dsp:nvSpPr>
        <dsp:cNvPr id="0" name=""/>
        <dsp:cNvSpPr/>
      </dsp:nvSpPr>
      <dsp:spPr>
        <a:xfrm rot="3200090">
          <a:off x="6221668" y="2425463"/>
          <a:ext cx="615039" cy="17099"/>
        </a:xfrm>
        <a:custGeom>
          <a:avLst/>
          <a:gdLst/>
          <a:ahLst/>
          <a:cxnLst/>
          <a:rect l="0" t="0" r="0" b="0"/>
          <a:pathLst>
            <a:path>
              <a:moveTo>
                <a:pt x="0" y="8549"/>
              </a:moveTo>
              <a:lnTo>
                <a:pt x="615039" y="8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6513812" y="2418637"/>
        <a:ext cx="30751" cy="30751"/>
      </dsp:txXfrm>
    </dsp:sp>
    <dsp:sp modelId="{ADEDB601-2DD6-402C-AA24-8793528DB51E}">
      <dsp:nvSpPr>
        <dsp:cNvPr id="0" name=""/>
        <dsp:cNvSpPr/>
      </dsp:nvSpPr>
      <dsp:spPr>
        <a:xfrm>
          <a:off x="6712819" y="2157111"/>
          <a:ext cx="1605951" cy="1047150"/>
        </a:xfrm>
        <a:prstGeom prst="roundRect">
          <a:avLst>
            <a:gd name="adj" fmla="val 10000"/>
          </a:avLst>
        </a:prstGeom>
        <a:solidFill>
          <a:srgbClr val="21AA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Elaborar propuesta de metodología para seguimiento y evaluación de la estrategia</a:t>
          </a:r>
        </a:p>
        <a:p>
          <a:pPr lvl="0" algn="ctr" defTabSz="533400">
            <a:lnSpc>
              <a:spcPct val="90000"/>
            </a:lnSpc>
            <a:spcBef>
              <a:spcPct val="0"/>
            </a:spcBef>
            <a:spcAft>
              <a:spcPct val="35000"/>
            </a:spcAft>
          </a:pPr>
          <a:r>
            <a:rPr lang="es-CO" sz="1200" kern="1200" dirty="0" smtClean="0"/>
            <a:t> 50%</a:t>
          </a:r>
          <a:endParaRPr lang="es-MX" sz="1200" kern="1200" dirty="0"/>
        </a:p>
      </dsp:txBody>
      <dsp:txXfrm>
        <a:off x="6743489" y="2187781"/>
        <a:ext cx="1544611" cy="985810"/>
      </dsp:txXfrm>
    </dsp:sp>
    <dsp:sp modelId="{A655AC6E-7A79-4E2A-9E4D-F9980E6589CD}">
      <dsp:nvSpPr>
        <dsp:cNvPr id="0" name=""/>
        <dsp:cNvSpPr/>
      </dsp:nvSpPr>
      <dsp:spPr>
        <a:xfrm rot="3942556">
          <a:off x="2843953" y="2693099"/>
          <a:ext cx="892787" cy="17099"/>
        </a:xfrm>
        <a:custGeom>
          <a:avLst/>
          <a:gdLst/>
          <a:ahLst/>
          <a:cxnLst/>
          <a:rect l="0" t="0" r="0" b="0"/>
          <a:pathLst>
            <a:path>
              <a:moveTo>
                <a:pt x="0" y="8549"/>
              </a:moveTo>
              <a:lnTo>
                <a:pt x="892787" y="8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68027" y="2679329"/>
        <a:ext cx="44639" cy="44639"/>
      </dsp:txXfrm>
    </dsp:sp>
    <dsp:sp modelId="{7A827E64-E2AF-4BFC-A97F-46EF8295AEEC}">
      <dsp:nvSpPr>
        <dsp:cNvPr id="0" name=""/>
        <dsp:cNvSpPr/>
      </dsp:nvSpPr>
      <dsp:spPr>
        <a:xfrm>
          <a:off x="3473978" y="2777132"/>
          <a:ext cx="1403001" cy="662781"/>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Diseñar e implementar una  estrategia de educación nutricional </a:t>
          </a:r>
        </a:p>
        <a:p>
          <a:pPr lvl="0" algn="ctr" defTabSz="533400">
            <a:lnSpc>
              <a:spcPct val="90000"/>
            </a:lnSpc>
            <a:spcBef>
              <a:spcPct val="0"/>
            </a:spcBef>
            <a:spcAft>
              <a:spcPct val="35000"/>
            </a:spcAft>
          </a:pPr>
          <a:r>
            <a:rPr lang="es-CO" sz="1200" kern="1200" dirty="0" smtClean="0"/>
            <a:t>16%</a:t>
          </a:r>
          <a:endParaRPr lang="es-MX" sz="1200" kern="1200" dirty="0"/>
        </a:p>
      </dsp:txBody>
      <dsp:txXfrm>
        <a:off x="3493390" y="2796544"/>
        <a:ext cx="1364177" cy="623957"/>
      </dsp:txXfrm>
    </dsp:sp>
    <dsp:sp modelId="{7A4FBC53-15AF-404C-BF84-DB7F2B4ED673}">
      <dsp:nvSpPr>
        <dsp:cNvPr id="0" name=""/>
        <dsp:cNvSpPr/>
      </dsp:nvSpPr>
      <dsp:spPr>
        <a:xfrm rot="4216482">
          <a:off x="555297" y="3515969"/>
          <a:ext cx="1111710" cy="17099"/>
        </a:xfrm>
        <a:custGeom>
          <a:avLst/>
          <a:gdLst/>
          <a:ahLst/>
          <a:cxnLst/>
          <a:rect l="0" t="0" r="0" b="0"/>
          <a:pathLst>
            <a:path>
              <a:moveTo>
                <a:pt x="0" y="8549"/>
              </a:moveTo>
              <a:lnTo>
                <a:pt x="1111710" y="8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83360" y="3496726"/>
        <a:ext cx="55585" cy="55585"/>
      </dsp:txXfrm>
    </dsp:sp>
    <dsp:sp modelId="{566DA338-A7E7-4341-8B3A-54895930BFBF}">
      <dsp:nvSpPr>
        <dsp:cNvPr id="0" name=""/>
        <dsp:cNvSpPr/>
      </dsp:nvSpPr>
      <dsp:spPr>
        <a:xfrm>
          <a:off x="1298760" y="3733851"/>
          <a:ext cx="918158" cy="62781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3 Objetivos específicos más</a:t>
          </a:r>
          <a:endParaRPr lang="es-MX" sz="1200" kern="1200" dirty="0"/>
        </a:p>
      </dsp:txBody>
      <dsp:txXfrm>
        <a:off x="1317148" y="3752239"/>
        <a:ext cx="881382" cy="591037"/>
      </dsp:txXfrm>
    </dsp:sp>
    <dsp:sp modelId="{DA2ECC47-770D-41A8-93D2-DFA670BD8A71}">
      <dsp:nvSpPr>
        <dsp:cNvPr id="0" name=""/>
        <dsp:cNvSpPr/>
      </dsp:nvSpPr>
      <dsp:spPr>
        <a:xfrm>
          <a:off x="2216918" y="4039208"/>
          <a:ext cx="359312" cy="17099"/>
        </a:xfrm>
        <a:custGeom>
          <a:avLst/>
          <a:gdLst/>
          <a:ahLst/>
          <a:cxnLst/>
          <a:rect l="0" t="0" r="0" b="0"/>
          <a:pathLst>
            <a:path>
              <a:moveTo>
                <a:pt x="0" y="8549"/>
              </a:moveTo>
              <a:lnTo>
                <a:pt x="359312" y="8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2387592" y="4038775"/>
        <a:ext cx="17965" cy="17965"/>
      </dsp:txXfrm>
    </dsp:sp>
    <dsp:sp modelId="{D068C603-C5F8-46CA-B96E-5DE2E212CD84}">
      <dsp:nvSpPr>
        <dsp:cNvPr id="0" name=""/>
        <dsp:cNvSpPr/>
      </dsp:nvSpPr>
      <dsp:spPr>
        <a:xfrm>
          <a:off x="2576230" y="3723460"/>
          <a:ext cx="918158" cy="648596"/>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Meta 1 </a:t>
          </a:r>
        </a:p>
        <a:p>
          <a:pPr lvl="0" algn="ctr" defTabSz="533400">
            <a:lnSpc>
              <a:spcPct val="90000"/>
            </a:lnSpc>
            <a:spcBef>
              <a:spcPct val="0"/>
            </a:spcBef>
            <a:spcAft>
              <a:spcPct val="35000"/>
            </a:spcAft>
          </a:pPr>
          <a:r>
            <a:rPr lang="es-MX" sz="1200" kern="1200" dirty="0" smtClean="0"/>
            <a:t>%</a:t>
          </a:r>
          <a:endParaRPr lang="es-MX" sz="1200" kern="1200" dirty="0"/>
        </a:p>
      </dsp:txBody>
      <dsp:txXfrm>
        <a:off x="2595227" y="3742457"/>
        <a:ext cx="880164" cy="610602"/>
      </dsp:txXfrm>
    </dsp:sp>
    <dsp:sp modelId="{B1DF6412-156B-4A9D-8DEE-221C7A1329FF}">
      <dsp:nvSpPr>
        <dsp:cNvPr id="0" name=""/>
        <dsp:cNvSpPr/>
      </dsp:nvSpPr>
      <dsp:spPr>
        <a:xfrm rot="21527161">
          <a:off x="3494347" y="4035232"/>
          <a:ext cx="375298" cy="17099"/>
        </a:xfrm>
        <a:custGeom>
          <a:avLst/>
          <a:gdLst/>
          <a:ahLst/>
          <a:cxnLst/>
          <a:rect l="0" t="0" r="0" b="0"/>
          <a:pathLst>
            <a:path>
              <a:moveTo>
                <a:pt x="0" y="8549"/>
              </a:moveTo>
              <a:lnTo>
                <a:pt x="375298" y="8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3672614" y="4034400"/>
        <a:ext cx="18764" cy="18764"/>
      </dsp:txXfrm>
    </dsp:sp>
    <dsp:sp modelId="{AC691B5D-29B1-492A-BE24-9B5B1DC51BBC}">
      <dsp:nvSpPr>
        <dsp:cNvPr id="0" name=""/>
        <dsp:cNvSpPr/>
      </dsp:nvSpPr>
      <dsp:spPr>
        <a:xfrm>
          <a:off x="3869604" y="3759511"/>
          <a:ext cx="918158" cy="560590"/>
        </a:xfrm>
        <a:prstGeom prst="roundRect">
          <a:avLst>
            <a:gd name="adj" fmla="val 10000"/>
          </a:avLst>
        </a:prstGeom>
        <a:solidFill>
          <a:srgbClr val="009FE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Actividad  %</a:t>
          </a:r>
          <a:endParaRPr lang="es-MX" sz="1200" kern="1200" dirty="0"/>
        </a:p>
      </dsp:txBody>
      <dsp:txXfrm>
        <a:off x="3886023" y="3775930"/>
        <a:ext cx="885320" cy="527752"/>
      </dsp:txXfrm>
    </dsp:sp>
    <dsp:sp modelId="{99E2CD24-FAB4-4D84-9C07-EA8C7B0BC263}">
      <dsp:nvSpPr>
        <dsp:cNvPr id="0" name=""/>
        <dsp:cNvSpPr/>
      </dsp:nvSpPr>
      <dsp:spPr>
        <a:xfrm>
          <a:off x="4787762" y="4031257"/>
          <a:ext cx="359312" cy="17099"/>
        </a:xfrm>
        <a:custGeom>
          <a:avLst/>
          <a:gdLst/>
          <a:ahLst/>
          <a:cxnLst/>
          <a:rect l="0" t="0" r="0" b="0"/>
          <a:pathLst>
            <a:path>
              <a:moveTo>
                <a:pt x="0" y="8549"/>
              </a:moveTo>
              <a:lnTo>
                <a:pt x="359312" y="8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4958436" y="4030824"/>
        <a:ext cx="17965" cy="17965"/>
      </dsp:txXfrm>
    </dsp:sp>
    <dsp:sp modelId="{448E5303-8651-40D0-A65F-C0FE50312AB3}">
      <dsp:nvSpPr>
        <dsp:cNvPr id="0" name=""/>
        <dsp:cNvSpPr/>
      </dsp:nvSpPr>
      <dsp:spPr>
        <a:xfrm>
          <a:off x="5147074" y="3759511"/>
          <a:ext cx="918158" cy="560590"/>
        </a:xfrm>
        <a:prstGeom prst="roundRect">
          <a:avLst>
            <a:gd name="adj" fmla="val 10000"/>
          </a:avLst>
        </a:prstGeom>
        <a:solidFill>
          <a:srgbClr val="21AA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Tarea 1</a:t>
          </a:r>
        </a:p>
        <a:p>
          <a:pPr lvl="0" algn="ctr" defTabSz="533400">
            <a:lnSpc>
              <a:spcPct val="90000"/>
            </a:lnSpc>
            <a:spcBef>
              <a:spcPct val="0"/>
            </a:spcBef>
            <a:spcAft>
              <a:spcPct val="35000"/>
            </a:spcAft>
          </a:pPr>
          <a:r>
            <a:rPr lang="es-MX" sz="1200" kern="1200" dirty="0" smtClean="0"/>
            <a:t> %</a:t>
          </a:r>
          <a:endParaRPr lang="es-MX" sz="1200" kern="1200" dirty="0"/>
        </a:p>
      </dsp:txBody>
      <dsp:txXfrm>
        <a:off x="5163493" y="3775930"/>
        <a:ext cx="885320" cy="5277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BDE0BD5D-5EF5-437B-AAFC-44DDF4ACC6E7}" type="datetimeFigureOut">
              <a:rPr lang="es-MX" smtClean="0"/>
              <a:t>14/12/2017</a:t>
            </a:fld>
            <a:endParaRPr lang="es-MX"/>
          </a:p>
        </p:txBody>
      </p:sp>
      <p:sp>
        <p:nvSpPr>
          <p:cNvPr id="4" name="Marcador de pie de página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11675F14-D53E-48D4-9279-5BF8CDB24484}" type="slidenum">
              <a:rPr lang="es-MX" smtClean="0"/>
              <a:t>‹Nº›</a:t>
            </a:fld>
            <a:endParaRPr lang="es-MX"/>
          </a:p>
        </p:txBody>
      </p:sp>
    </p:spTree>
    <p:extLst>
      <p:ext uri="{BB962C8B-B14F-4D97-AF65-F5344CB8AC3E}">
        <p14:creationId xmlns:p14="http://schemas.microsoft.com/office/powerpoint/2010/main" val="890585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s-MX"/>
          </a:p>
        </p:txBody>
      </p:sp>
      <p:sp>
        <p:nvSpPr>
          <p:cNvPr id="3" name="Marcador de fecha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A9A0F30-901A-4C4D-AE2E-B434E783FC74}" type="datetimeFigureOut">
              <a:rPr lang="es-MX" smtClean="0"/>
              <a:t>14/12/2017</a:t>
            </a:fld>
            <a:endParaRPr lang="es-MX"/>
          </a:p>
        </p:txBody>
      </p:sp>
      <p:sp>
        <p:nvSpPr>
          <p:cNvPr id="4" name="Marcador de imagen de diapositiva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s-MX"/>
          </a:p>
        </p:txBody>
      </p:sp>
      <p:sp>
        <p:nvSpPr>
          <p:cNvPr id="5" name="Marcador de notas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dirty="0" smtClean="0">
                <a:ln>
                  <a:noFill/>
                </a:ln>
                <a:solidFill>
                  <a:prstClr val="black"/>
                </a:solidFill>
                <a:effectLst/>
                <a:uLnTx/>
                <a:uFillTx/>
                <a:latin typeface="+mn-lt"/>
                <a:ea typeface="+mn-ea"/>
                <a:cs typeface="+mn-cs"/>
              </a:rPr>
              <a:t>Por lo tanto, el Plan de Acción Institucional en inversión consolida el avance de 57 objetivos específicos, 105 metas, 247 actividades y 720 tareas.</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dirty="0" smtClean="0">
                <a:ln>
                  <a:noFill/>
                </a:ln>
                <a:solidFill>
                  <a:prstClr val="black"/>
                </a:solidFill>
                <a:effectLst/>
                <a:uLnTx/>
                <a:uFillTx/>
                <a:latin typeface="+mn-lt"/>
                <a:ea typeface="+mn-ea"/>
                <a:cs typeface="+mn-cs"/>
              </a:rPr>
              <a:t>De aquí la importancia en la definición de las tareas en los talleres que se realizarán y su ponderación. De ellas depende la correcta programación de actividades y el logro de las metas.</a:t>
            </a:r>
          </a:p>
        </p:txBody>
      </p:sp>
      <p:sp>
        <p:nvSpPr>
          <p:cNvPr id="6" name="Marcador de pie de página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60A82D11-B0F7-45F9-9A36-10FA84327AFF}" type="slidenum">
              <a:rPr lang="es-MX" smtClean="0"/>
              <a:t>‹Nº›</a:t>
            </a:fld>
            <a:endParaRPr lang="es-MX"/>
          </a:p>
        </p:txBody>
      </p:sp>
    </p:spTree>
    <p:extLst>
      <p:ext uri="{BB962C8B-B14F-4D97-AF65-F5344CB8AC3E}">
        <p14:creationId xmlns:p14="http://schemas.microsoft.com/office/powerpoint/2010/main" val="2365538222"/>
      </p:ext>
    </p:extLst>
  </p:cSld>
  <p:clrMap bg1="lt1" tx1="dk1" bg2="lt2" tx2="dk2" accent1="accent1" accent2="accent2" accent3="accent3" accent4="accent4" accent5="accent5" accent6="accent6" hlink="hlink" folHlink="folHlink"/>
  <p:notesStyle>
    <a:lvl1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Documento_de_Microsoft_Word1.docx"/></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a:t>
            </a:fld>
            <a:endParaRPr lang="es-MX"/>
          </a:p>
        </p:txBody>
      </p:sp>
    </p:spTree>
    <p:extLst>
      <p:ext uri="{BB962C8B-B14F-4D97-AF65-F5344CB8AC3E}">
        <p14:creationId xmlns:p14="http://schemas.microsoft.com/office/powerpoint/2010/main" val="289151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dirty="0">
                <a:solidFill>
                  <a:prstClr val="black"/>
                </a:solidFill>
              </a:rPr>
              <a:t>Por lo tanto, el Plan de Acción Institucional en inversión consolida el avance de 57 objetivos específicos, 105 metas, 247 actividades y 720 tareas.</a:t>
            </a:r>
          </a:p>
          <a:p>
            <a:pPr lvl="0"/>
            <a:r>
              <a:rPr lang="es-MX" dirty="0">
                <a:solidFill>
                  <a:prstClr val="black"/>
                </a:solidFill>
              </a:rPr>
              <a:t>De aquí la importancia en la definición de las tareas en los talleres que se realizarán y su ponderación. De ellas depende la correcta programación de actividades y el logro de las metas.</a:t>
            </a:r>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10</a:t>
            </a:fld>
            <a:endParaRPr lang="es-MX"/>
          </a:p>
        </p:txBody>
      </p:sp>
    </p:spTree>
    <p:extLst>
      <p:ext uri="{BB962C8B-B14F-4D97-AF65-F5344CB8AC3E}">
        <p14:creationId xmlns:p14="http://schemas.microsoft.com/office/powerpoint/2010/main" val="126243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11</a:t>
            </a:fld>
            <a:endParaRPr lang="es-MX"/>
          </a:p>
        </p:txBody>
      </p:sp>
    </p:spTree>
    <p:extLst>
      <p:ext uri="{BB962C8B-B14F-4D97-AF65-F5344CB8AC3E}">
        <p14:creationId xmlns:p14="http://schemas.microsoft.com/office/powerpoint/2010/main" val="765416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O" dirty="0">
                <a:solidFill>
                  <a:prstClr val="black"/>
                </a:solidFill>
              </a:rPr>
              <a:t>Como les señale, los indicadores de gestión tienen diferente periodicidad, en el avance a 30 de septiembre solo analizamos aquellos con reporte mensual o trimestral. </a:t>
            </a:r>
          </a:p>
          <a:p>
            <a:pPr lvl="0"/>
            <a:r>
              <a:rPr lang="es-CO" dirty="0">
                <a:solidFill>
                  <a:prstClr val="black"/>
                </a:solidFill>
              </a:rPr>
              <a:t>De los 130 indicadores, para este informe se realizó seguimiento a 80. No se tiene información para los indicadores de reporte semestral o anual.</a:t>
            </a:r>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12</a:t>
            </a:fld>
            <a:endParaRPr lang="es-MX"/>
          </a:p>
        </p:txBody>
      </p:sp>
    </p:spTree>
    <p:extLst>
      <p:ext uri="{BB962C8B-B14F-4D97-AF65-F5344CB8AC3E}">
        <p14:creationId xmlns:p14="http://schemas.microsoft.com/office/powerpoint/2010/main" val="82906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Una vez analizadas las matrices de inversión y gestión, se realiza el cálculo correspondiente y a septiembre 30 hemos avanzado cerca del 86% en inversión y 84% en gestión.</a:t>
            </a:r>
          </a:p>
          <a:p>
            <a:r>
              <a:rPr lang="es-MX" dirty="0" smtClean="0"/>
              <a:t>Ahora vamos a revisar en el desagregado cómo vamos.</a:t>
            </a:r>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13</a:t>
            </a:fld>
            <a:endParaRPr lang="es-MX"/>
          </a:p>
        </p:txBody>
      </p:sp>
    </p:spTree>
    <p:extLst>
      <p:ext uri="{BB962C8B-B14F-4D97-AF65-F5344CB8AC3E}">
        <p14:creationId xmlns:p14="http://schemas.microsoft.com/office/powerpoint/2010/main" val="253394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14</a:t>
            </a:fld>
            <a:endParaRPr lang="es-MX"/>
          </a:p>
        </p:txBody>
      </p:sp>
    </p:spTree>
    <p:extLst>
      <p:ext uri="{BB962C8B-B14F-4D97-AF65-F5344CB8AC3E}">
        <p14:creationId xmlns:p14="http://schemas.microsoft.com/office/powerpoint/2010/main" val="218373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O" dirty="0">
                <a:solidFill>
                  <a:prstClr val="black"/>
                </a:solidFill>
              </a:rPr>
              <a:t>Según lo reportado en SPI y las evidencias, las actividades con menos avance según lo programado son:</a:t>
            </a:r>
          </a:p>
          <a:p>
            <a:pPr marL="0" indent="0">
              <a:buNone/>
            </a:pPr>
            <a:endParaRPr lang="es-CO" dirty="0">
              <a:solidFill>
                <a:prstClr val="black"/>
              </a:solidFill>
            </a:endParaRPr>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15</a:t>
            </a:fld>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2726128453"/>
              </p:ext>
            </p:extLst>
          </p:nvPr>
        </p:nvGraphicFramePr>
        <p:xfrm>
          <a:off x="827813" y="4889500"/>
          <a:ext cx="5226185" cy="4273550"/>
        </p:xfrm>
        <a:graphic>
          <a:graphicData uri="http://schemas.openxmlformats.org/presentationml/2006/ole">
            <mc:AlternateContent xmlns:mc="http://schemas.openxmlformats.org/markup-compatibility/2006">
              <mc:Choice xmlns:v="urn:schemas-microsoft-com:vml" Requires="v">
                <p:oleObj spid="_x0000_s1045" name="Documento" r:id="rId4" imgW="5608665" imgH="4585992" progId="Word.Document.12">
                  <p:embed/>
                </p:oleObj>
              </mc:Choice>
              <mc:Fallback>
                <p:oleObj name="Documento" r:id="rId4" imgW="5608665" imgH="4585992" progId="Word.Document.12">
                  <p:embed/>
                  <p:pic>
                    <p:nvPicPr>
                      <p:cNvPr id="0" name=""/>
                      <p:cNvPicPr/>
                      <p:nvPr/>
                    </p:nvPicPr>
                    <p:blipFill>
                      <a:blip r:embed="rId5"/>
                      <a:stretch>
                        <a:fillRect/>
                      </a:stretch>
                    </p:blipFill>
                    <p:spPr>
                      <a:xfrm>
                        <a:off x="827813" y="4889500"/>
                        <a:ext cx="5226185" cy="4273550"/>
                      </a:xfrm>
                      <a:prstGeom prst="rect">
                        <a:avLst/>
                      </a:prstGeom>
                    </p:spPr>
                  </p:pic>
                </p:oleObj>
              </mc:Fallback>
            </mc:AlternateContent>
          </a:graphicData>
        </a:graphic>
      </p:graphicFrame>
    </p:spTree>
    <p:extLst>
      <p:ext uri="{BB962C8B-B14F-4D97-AF65-F5344CB8AC3E}">
        <p14:creationId xmlns:p14="http://schemas.microsoft.com/office/powerpoint/2010/main" val="1504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CO" dirty="0" smtClean="0"/>
              <a:t>Las actividades que se encuentra en avance menor al programado en </a:t>
            </a:r>
            <a:r>
              <a:rPr lang="es-CO" b="1" dirty="0" smtClean="0"/>
              <a:t>60% </a:t>
            </a:r>
            <a:r>
              <a:rPr lang="es-CO" dirty="0" smtClean="0"/>
              <a:t>son:</a:t>
            </a:r>
          </a:p>
          <a:p>
            <a:r>
              <a:rPr lang="es-CO" dirty="0"/>
              <a:t>Prestar el servicio de orientación y asesoría familiar en el marco de la atención en las Comisarías de </a:t>
            </a:r>
            <a:r>
              <a:rPr lang="es-CO" dirty="0" smtClean="0"/>
              <a:t>Familia. Se presentaron tiempos más largos de los estimados en la etapa precontractual. Ya se solucionó y se espera atender en lo que queda del año las personas esperadas.</a:t>
            </a:r>
          </a:p>
          <a:p>
            <a:pPr marL="0" indent="0">
              <a:buNone/>
            </a:pPr>
            <a:endParaRPr lang="es-CO" dirty="0" smtClean="0"/>
          </a:p>
          <a:p>
            <a:r>
              <a:rPr lang="es-CO" dirty="0" smtClean="0"/>
              <a:t>Realizar validación e implementación del modelo de seguimiento. </a:t>
            </a:r>
          </a:p>
          <a:p>
            <a:endParaRPr lang="es-CO" dirty="0" smtClean="0"/>
          </a:p>
          <a:p>
            <a:r>
              <a:rPr lang="es-CO" dirty="0" smtClean="0"/>
              <a:t>Implementar </a:t>
            </a:r>
            <a:r>
              <a:rPr lang="es-CO" dirty="0"/>
              <a:t>el programa para la identificación e intervención de factores de riesgo </a:t>
            </a:r>
            <a:r>
              <a:rPr lang="es-CO" dirty="0" smtClean="0"/>
              <a:t>psicosocial. </a:t>
            </a:r>
          </a:p>
          <a:p>
            <a:pPr marL="0" indent="0">
              <a:buNone/>
            </a:pPr>
            <a:r>
              <a:rPr lang="es-CO" dirty="0" smtClean="0"/>
              <a:t>El atraso se debió a la implementación de la definición del segundo grupo de intervención, lo que llevó a atrasos precontractuales con la Universidad Nacional.</a:t>
            </a:r>
            <a:endParaRPr lang="es-CO" dirty="0"/>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16</a:t>
            </a:fld>
            <a:endParaRPr lang="es-MX"/>
          </a:p>
        </p:txBody>
      </p:sp>
    </p:spTree>
    <p:extLst>
      <p:ext uri="{BB962C8B-B14F-4D97-AF65-F5344CB8AC3E}">
        <p14:creationId xmlns:p14="http://schemas.microsoft.com/office/powerpoint/2010/main" val="1393818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17</a:t>
            </a:fld>
            <a:endParaRPr lang="es-MX"/>
          </a:p>
        </p:txBody>
      </p:sp>
    </p:spTree>
    <p:extLst>
      <p:ext uri="{BB962C8B-B14F-4D97-AF65-F5344CB8AC3E}">
        <p14:creationId xmlns:p14="http://schemas.microsoft.com/office/powerpoint/2010/main" val="296984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18</a:t>
            </a:fld>
            <a:endParaRPr lang="es-MX"/>
          </a:p>
        </p:txBody>
      </p:sp>
    </p:spTree>
    <p:extLst>
      <p:ext uri="{BB962C8B-B14F-4D97-AF65-F5344CB8AC3E}">
        <p14:creationId xmlns:p14="http://schemas.microsoft.com/office/powerpoint/2010/main" val="121065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60A82D11-B0F7-45F9-9A36-10FA84327AFF}" type="slidenum">
              <a:rPr lang="es-MX" smtClean="0"/>
              <a:t>19</a:t>
            </a:fld>
            <a:endParaRPr lang="es-MX"/>
          </a:p>
        </p:txBody>
      </p:sp>
      <p:pic>
        <p:nvPicPr>
          <p:cNvPr id="5" name="Imagen 4"/>
          <p:cNvPicPr>
            <a:picLocks noChangeAspect="1"/>
          </p:cNvPicPr>
          <p:nvPr/>
        </p:nvPicPr>
        <p:blipFill>
          <a:blip r:embed="rId3"/>
          <a:stretch>
            <a:fillRect/>
          </a:stretch>
        </p:blipFill>
        <p:spPr>
          <a:xfrm>
            <a:off x="805596" y="4473892"/>
            <a:ext cx="5270619" cy="4468629"/>
          </a:xfrm>
          <a:prstGeom prst="rect">
            <a:avLst/>
          </a:prstGeom>
        </p:spPr>
      </p:pic>
    </p:spTree>
    <p:extLst>
      <p:ext uri="{BB962C8B-B14F-4D97-AF65-F5344CB8AC3E}">
        <p14:creationId xmlns:p14="http://schemas.microsoft.com/office/powerpoint/2010/main" val="200926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3336" indent="-173336"/>
            <a:r>
              <a:rPr lang="es-CO" dirty="0">
                <a:solidFill>
                  <a:prstClr val="black"/>
                </a:solidFill>
              </a:rPr>
              <a:t>Hoy vamos a presentar el avance al tercer trimestre 2017 del Plan de Acción Institucional. Sin embargo, quiero comenzar por unas generalidades a manera de contexto.</a:t>
            </a:r>
          </a:p>
          <a:p>
            <a:pPr marL="173336" indent="-173336"/>
            <a:r>
              <a:rPr lang="es-CO" dirty="0">
                <a:solidFill>
                  <a:prstClr val="black"/>
                </a:solidFill>
              </a:rPr>
              <a:t>Cuando ingresamos el año pasado, la Secretaría contaba con planes de acción dispersos por proyectos y dependencias, en un gran esfuerzo coordinado desde la SDES contamos con un Plan de Acción Institucional que nos permite revisar el avance en inversión y gestión de la entidad.</a:t>
            </a:r>
          </a:p>
          <a:p>
            <a:pPr marL="173336" indent="-173336"/>
            <a:r>
              <a:rPr lang="es-CO" dirty="0">
                <a:solidFill>
                  <a:prstClr val="black"/>
                </a:solidFill>
              </a:rPr>
              <a:t>Este ejercicio comenzó desde la apropiación del Plan Distrital de Desarrollo como lineamiento para pensarnos en lo estratégico, entre todos construimos la misión, visión y objetivos estratégicos, dando inicio al Plan Estratégico en el cuatrienio.</a:t>
            </a:r>
          </a:p>
          <a:p>
            <a:pPr marL="173336" indent="-173336"/>
            <a:r>
              <a:rPr lang="es-CO" dirty="0">
                <a:solidFill>
                  <a:prstClr val="black"/>
                </a:solidFill>
              </a:rPr>
              <a:t>Con un panorama de 4 años de administración, el Plan de Acción Institucional es nuestra herramienta para pensarnos en la vigencia. Año a año, contribuimos al logro de los objetivos de los proyectos de inversión de una manera programada y con un seguimiento juicioso y colectivo que nos permite equilibrar esfuerzos.</a:t>
            </a:r>
          </a:p>
          <a:p>
            <a:pPr marL="173336" indent="-173336"/>
            <a:r>
              <a:rPr lang="es-CO" dirty="0">
                <a:solidFill>
                  <a:prstClr val="black"/>
                </a:solidFill>
              </a:rPr>
              <a:t>En el año 2017, el ejercicio de consignar avances cualitativos y cuantitativos con sus evidencias correspondientes en la herramienta SPI, permitió un mejoramiento en el seguimiento. Esto es, revisar nuestros avances frente a lo programado y generar alertas.</a:t>
            </a:r>
          </a:p>
          <a:p>
            <a:pPr marL="173336" indent="-173336"/>
            <a:r>
              <a:rPr lang="es-CO" dirty="0">
                <a:solidFill>
                  <a:prstClr val="black"/>
                </a:solidFill>
              </a:rPr>
              <a:t>Adicionalmente, hemos trabajado en lineamientos para la  formulación </a:t>
            </a:r>
            <a:r>
              <a:rPr lang="es-CO" dirty="0" smtClean="0">
                <a:solidFill>
                  <a:prstClr val="black"/>
                </a:solidFill>
              </a:rPr>
              <a:t>2018</a:t>
            </a:r>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a:t>
            </a:fld>
            <a:endParaRPr lang="es-MX"/>
          </a:p>
        </p:txBody>
      </p:sp>
    </p:spTree>
    <p:extLst>
      <p:ext uri="{BB962C8B-B14F-4D97-AF65-F5344CB8AC3E}">
        <p14:creationId xmlns:p14="http://schemas.microsoft.com/office/powerpoint/2010/main" val="3085932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endParaRPr lang="es-CO" dirty="0" smtClean="0"/>
          </a:p>
          <a:p>
            <a:r>
              <a:rPr lang="es-CO" dirty="0" smtClean="0"/>
              <a:t>Las actividades con menor avance respecto lo programado son:</a:t>
            </a:r>
          </a:p>
          <a:p>
            <a:endParaRPr lang="es-CO" dirty="0" smtClean="0"/>
          </a:p>
          <a:p>
            <a:r>
              <a:rPr lang="es-CO" dirty="0" smtClean="0"/>
              <a:t>Gestionar 1 alianzas públicas y privadas hacía el desarrollo de capacidades, potencialidades y habilidades para las personas de los sectores LGBTI. Debido a un atraso precontractual en el concurso de méritos.</a:t>
            </a:r>
          </a:p>
          <a:p>
            <a:endParaRPr lang="es-CO" dirty="0" smtClean="0"/>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20</a:t>
            </a:fld>
            <a:endParaRPr lang="es-MX"/>
          </a:p>
        </p:txBody>
      </p:sp>
    </p:spTree>
    <p:extLst>
      <p:ext uri="{BB962C8B-B14F-4D97-AF65-F5344CB8AC3E}">
        <p14:creationId xmlns:p14="http://schemas.microsoft.com/office/powerpoint/2010/main" val="201219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21</a:t>
            </a:fld>
            <a:endParaRPr lang="es-MX"/>
          </a:p>
        </p:txBody>
      </p:sp>
    </p:spTree>
    <p:extLst>
      <p:ext uri="{BB962C8B-B14F-4D97-AF65-F5344CB8AC3E}">
        <p14:creationId xmlns:p14="http://schemas.microsoft.com/office/powerpoint/2010/main" val="1257422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Las actividades con menor avance de lo programado son:</a:t>
            </a:r>
          </a:p>
          <a:p>
            <a:endParaRPr lang="es-CO" dirty="0" smtClean="0"/>
          </a:p>
          <a:p>
            <a:r>
              <a:rPr lang="es-CO" dirty="0" smtClean="0"/>
              <a:t>Implementar un programa de formación en competencias laborales con enfoque diferencial.</a:t>
            </a:r>
          </a:p>
          <a:p>
            <a:pPr marL="0" indent="0">
              <a:buNone/>
            </a:pPr>
            <a:r>
              <a:rPr lang="es-CO" dirty="0" smtClean="0"/>
              <a:t>Señala una programación de 70% y una ejecución de 28%.</a:t>
            </a:r>
          </a:p>
          <a:p>
            <a:pPr marL="0" indent="0">
              <a:buNone/>
            </a:pPr>
            <a:endParaRPr lang="es-CO" dirty="0"/>
          </a:p>
          <a:p>
            <a:pPr marL="0" indent="0">
              <a:buNone/>
            </a:pPr>
            <a:r>
              <a:rPr lang="es-CO" dirty="0" smtClean="0"/>
              <a:t>El atraso en el indicador presenta dos motivos: 1.) retrasos precontractuales. 2.) Hay  45 jóvenes en formación en SIRBE, son embargo para señalar que están formados deben llevar tres meses y aún no los han completado.</a:t>
            </a:r>
          </a:p>
          <a:p>
            <a:pPr marL="0" indent="0">
              <a:buNone/>
            </a:pPr>
            <a:endParaRPr lang="es-CO" dirty="0"/>
          </a:p>
          <a:p>
            <a:pPr marL="0" indent="0">
              <a:buNone/>
            </a:pPr>
            <a:endParaRPr lang="es-CO" dirty="0" smtClean="0"/>
          </a:p>
          <a:p>
            <a:pPr marL="0" indent="0">
              <a:buNone/>
            </a:pPr>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22</a:t>
            </a:fld>
            <a:endParaRPr lang="es-MX"/>
          </a:p>
        </p:txBody>
      </p:sp>
    </p:spTree>
    <p:extLst>
      <p:ext uri="{BB962C8B-B14F-4D97-AF65-F5344CB8AC3E}">
        <p14:creationId xmlns:p14="http://schemas.microsoft.com/office/powerpoint/2010/main" val="153839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60A82D11-B0F7-45F9-9A36-10FA84327AFF}" type="slidenum">
              <a:rPr lang="es-MX" smtClean="0"/>
              <a:t>23</a:t>
            </a:fld>
            <a:endParaRPr lang="es-MX"/>
          </a:p>
        </p:txBody>
      </p:sp>
      <p:pic>
        <p:nvPicPr>
          <p:cNvPr id="6" name="Imagen 5"/>
          <p:cNvPicPr>
            <a:picLocks noChangeAspect="1"/>
          </p:cNvPicPr>
          <p:nvPr/>
        </p:nvPicPr>
        <p:blipFill>
          <a:blip r:embed="rId3"/>
          <a:stretch>
            <a:fillRect/>
          </a:stretch>
        </p:blipFill>
        <p:spPr>
          <a:xfrm>
            <a:off x="729546" y="4903200"/>
            <a:ext cx="5613220" cy="2195100"/>
          </a:xfrm>
          <a:prstGeom prst="rect">
            <a:avLst/>
          </a:prstGeom>
        </p:spPr>
      </p:pic>
    </p:spTree>
    <p:extLst>
      <p:ext uri="{BB962C8B-B14F-4D97-AF65-F5344CB8AC3E}">
        <p14:creationId xmlns:p14="http://schemas.microsoft.com/office/powerpoint/2010/main" val="189811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24</a:t>
            </a:fld>
            <a:endParaRPr lang="es-MX"/>
          </a:p>
        </p:txBody>
      </p:sp>
    </p:spTree>
    <p:extLst>
      <p:ext uri="{BB962C8B-B14F-4D97-AF65-F5344CB8AC3E}">
        <p14:creationId xmlns:p14="http://schemas.microsoft.com/office/powerpoint/2010/main" val="3859873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25</a:t>
            </a:fld>
            <a:endParaRPr lang="es-MX"/>
          </a:p>
        </p:txBody>
      </p:sp>
    </p:spTree>
    <p:extLst>
      <p:ext uri="{BB962C8B-B14F-4D97-AF65-F5344CB8AC3E}">
        <p14:creationId xmlns:p14="http://schemas.microsoft.com/office/powerpoint/2010/main" val="168285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60A82D11-B0F7-45F9-9A36-10FA84327AFF}" type="slidenum">
              <a:rPr lang="es-MX" smtClean="0"/>
              <a:t>26</a:t>
            </a:fld>
            <a:endParaRPr lang="es-MX"/>
          </a:p>
        </p:txBody>
      </p:sp>
      <p:pic>
        <p:nvPicPr>
          <p:cNvPr id="8" name="Imagen 7"/>
          <p:cNvPicPr>
            <a:picLocks noChangeAspect="1"/>
          </p:cNvPicPr>
          <p:nvPr/>
        </p:nvPicPr>
        <p:blipFill>
          <a:blip r:embed="rId3"/>
          <a:stretch>
            <a:fillRect/>
          </a:stretch>
        </p:blipFill>
        <p:spPr>
          <a:xfrm>
            <a:off x="634296" y="5042991"/>
            <a:ext cx="5613220" cy="3893254"/>
          </a:xfrm>
          <a:prstGeom prst="rect">
            <a:avLst/>
          </a:prstGeom>
        </p:spPr>
      </p:pic>
    </p:spTree>
    <p:extLst>
      <p:ext uri="{BB962C8B-B14F-4D97-AF65-F5344CB8AC3E}">
        <p14:creationId xmlns:p14="http://schemas.microsoft.com/office/powerpoint/2010/main" val="2603329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27</a:t>
            </a:fld>
            <a:endParaRPr lang="es-MX"/>
          </a:p>
        </p:txBody>
      </p:sp>
    </p:spTree>
    <p:extLst>
      <p:ext uri="{BB962C8B-B14F-4D97-AF65-F5344CB8AC3E}">
        <p14:creationId xmlns:p14="http://schemas.microsoft.com/office/powerpoint/2010/main" val="2131611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CO" sz="1100" dirty="0">
              <a:solidFill>
                <a:prstClr val="black"/>
              </a:solidFill>
            </a:endParaRPr>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28</a:t>
            </a:fld>
            <a:endParaRPr lang="es-MX"/>
          </a:p>
        </p:txBody>
      </p:sp>
    </p:spTree>
    <p:extLst>
      <p:ext uri="{BB962C8B-B14F-4D97-AF65-F5344CB8AC3E}">
        <p14:creationId xmlns:p14="http://schemas.microsoft.com/office/powerpoint/2010/main" val="3269991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29</a:t>
            </a:fld>
            <a:endParaRPr lang="es-MX"/>
          </a:p>
        </p:txBody>
      </p:sp>
    </p:spTree>
    <p:extLst>
      <p:ext uri="{BB962C8B-B14F-4D97-AF65-F5344CB8AC3E}">
        <p14:creationId xmlns:p14="http://schemas.microsoft.com/office/powerpoint/2010/main" val="51273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3</a:t>
            </a:fld>
            <a:endParaRPr lang="es-MX"/>
          </a:p>
        </p:txBody>
      </p:sp>
    </p:spTree>
    <p:extLst>
      <p:ext uri="{BB962C8B-B14F-4D97-AF65-F5344CB8AC3E}">
        <p14:creationId xmlns:p14="http://schemas.microsoft.com/office/powerpoint/2010/main" val="46983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4</a:t>
            </a:fld>
            <a:endParaRPr lang="es-MX"/>
          </a:p>
        </p:txBody>
      </p:sp>
    </p:spTree>
    <p:extLst>
      <p:ext uri="{BB962C8B-B14F-4D97-AF65-F5344CB8AC3E}">
        <p14:creationId xmlns:p14="http://schemas.microsoft.com/office/powerpoint/2010/main" val="203706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3336" indent="-173336"/>
            <a:r>
              <a:rPr lang="es-MX" dirty="0">
                <a:solidFill>
                  <a:prstClr val="black"/>
                </a:solidFill>
              </a:rPr>
              <a:t>Por lo tanto, si la reprogramación anual se realiza en el último trimestre, hablemos de lo que hemos venido haciendo desde octubre para ello.</a:t>
            </a:r>
          </a:p>
          <a:p>
            <a:pPr marL="173336" indent="-173336"/>
            <a:r>
              <a:rPr lang="es-MX" dirty="0">
                <a:solidFill>
                  <a:prstClr val="black"/>
                </a:solidFill>
              </a:rPr>
              <a:t>La SDES redactó un instructivo que compila los pasos para la programación del plan de acción 2018, una vez socializado pensamos en convertirlo en un instructivo general.</a:t>
            </a:r>
          </a:p>
          <a:p>
            <a:pPr marL="173336" indent="-173336"/>
            <a:r>
              <a:rPr lang="es-MX" dirty="0">
                <a:solidFill>
                  <a:prstClr val="black"/>
                </a:solidFill>
              </a:rPr>
              <a:t>El instructivo señala que año a año se realizará un taller de socialización de la metodología con los enlaces de planeación y administrativos. Su propósito es claro, que todos hablemos el mismo lenguaje, que apropiemos los pasos y que la formulación sea institucional.</a:t>
            </a:r>
          </a:p>
          <a:p>
            <a:pPr marL="173336" indent="-173336"/>
            <a:r>
              <a:rPr lang="es-MX" dirty="0">
                <a:solidFill>
                  <a:prstClr val="black"/>
                </a:solidFill>
              </a:rPr>
              <a:t>Luego, cada analista SDES realizará un taller con los equipos técnicos de los proyectos, donde la construcción del cronograma de tareas responde a los tiempos operativos, jurídicos, técnicos. </a:t>
            </a:r>
          </a:p>
          <a:p>
            <a:pPr marL="173336" indent="-173336"/>
            <a:r>
              <a:rPr lang="es-MX" dirty="0">
                <a:solidFill>
                  <a:prstClr val="black"/>
                </a:solidFill>
              </a:rPr>
              <a:t>Finalmente, cada dependencia debe ajustar los indicadores asociados a los procesos para dar cuenta de la gestión de la entidad.</a:t>
            </a:r>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5</a:t>
            </a:fld>
            <a:endParaRPr lang="es-MX"/>
          </a:p>
        </p:txBody>
      </p:sp>
    </p:spTree>
    <p:extLst>
      <p:ext uri="{BB962C8B-B14F-4D97-AF65-F5344CB8AC3E}">
        <p14:creationId xmlns:p14="http://schemas.microsoft.com/office/powerpoint/2010/main" val="141580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3336" indent="-173336"/>
            <a:r>
              <a:rPr lang="es-MX" dirty="0">
                <a:solidFill>
                  <a:prstClr val="black"/>
                </a:solidFill>
              </a:rPr>
              <a:t>Por lo tanto, si la reprogramación anual se realiza en el último trimestre, hablemos de lo que hemos venido haciendo desde octubre para ello.</a:t>
            </a:r>
          </a:p>
          <a:p>
            <a:pPr marL="173336" indent="-173336"/>
            <a:r>
              <a:rPr lang="es-MX" dirty="0">
                <a:solidFill>
                  <a:prstClr val="black"/>
                </a:solidFill>
              </a:rPr>
              <a:t>La SDES redactó un instructivo que compila los pasos para la programación del plan de acción 2018, una vez socializado pensamos en convertirlo en un instructivo general.</a:t>
            </a:r>
          </a:p>
          <a:p>
            <a:pPr marL="173336" indent="-173336"/>
            <a:r>
              <a:rPr lang="es-MX" dirty="0">
                <a:solidFill>
                  <a:prstClr val="black"/>
                </a:solidFill>
              </a:rPr>
              <a:t>El instructivo señala que año a año se realizará un taller de socialización de la metodología con los enlaces de planeación y administrativos. Su propósito es claro, que todos hablemos el mismo lenguaje, que apropiemos los pasos y que la formulación sea institucional.</a:t>
            </a:r>
          </a:p>
          <a:p>
            <a:pPr marL="173336" indent="-173336"/>
            <a:r>
              <a:rPr lang="es-MX" dirty="0">
                <a:solidFill>
                  <a:prstClr val="black"/>
                </a:solidFill>
              </a:rPr>
              <a:t>Luego, cada analista SDES realizará un taller con los equipos técnicos de los proyectos, donde la construcción del cronograma de tareas responde a los tiempos operativos, jurídicos, técnicos. </a:t>
            </a:r>
          </a:p>
          <a:p>
            <a:pPr marL="173336" indent="-173336"/>
            <a:r>
              <a:rPr lang="es-MX" dirty="0">
                <a:solidFill>
                  <a:prstClr val="black"/>
                </a:solidFill>
              </a:rPr>
              <a:t>Finalmente, cada dependencia debe ajustar los indicadores asociados a los procesos para dar cuenta de la gestión de la entidad.</a:t>
            </a:r>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6</a:t>
            </a:fld>
            <a:endParaRPr lang="es-MX"/>
          </a:p>
        </p:txBody>
      </p:sp>
    </p:spTree>
    <p:extLst>
      <p:ext uri="{BB962C8B-B14F-4D97-AF65-F5344CB8AC3E}">
        <p14:creationId xmlns:p14="http://schemas.microsoft.com/office/powerpoint/2010/main" val="295056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3336" indent="-173336"/>
            <a:r>
              <a:rPr lang="es-MX" dirty="0">
                <a:solidFill>
                  <a:prstClr val="black"/>
                </a:solidFill>
              </a:rPr>
              <a:t>Inversión</a:t>
            </a:r>
          </a:p>
          <a:p>
            <a:pPr lvl="0"/>
            <a:r>
              <a:rPr lang="es-MX" dirty="0">
                <a:solidFill>
                  <a:prstClr val="black"/>
                </a:solidFill>
              </a:rPr>
              <a:t>El seguimiento y avance del plan acción desde la perspectiva de la inversión se enfoca en el cumplimiento de los objetivos específicos establecidos en cada uno de los 14 proyectos de inversión que tiene la Secretaría.</a:t>
            </a:r>
          </a:p>
          <a:p>
            <a:pPr lvl="0"/>
            <a:r>
              <a:rPr lang="es-MX" dirty="0">
                <a:solidFill>
                  <a:prstClr val="black"/>
                </a:solidFill>
              </a:rPr>
              <a:t> </a:t>
            </a:r>
          </a:p>
          <a:p>
            <a:pPr marL="173336" indent="-173336"/>
            <a:r>
              <a:rPr lang="es-MX" dirty="0">
                <a:solidFill>
                  <a:prstClr val="black"/>
                </a:solidFill>
              </a:rPr>
              <a:t>Gestión</a:t>
            </a:r>
          </a:p>
          <a:p>
            <a:pPr lvl="0"/>
            <a:r>
              <a:rPr lang="es-MX" dirty="0">
                <a:solidFill>
                  <a:prstClr val="black"/>
                </a:solidFill>
              </a:rPr>
              <a:t>El seguimiento y avance alcanzado en la gestión de la Secretaría dentro de su Plan de Acción, es importante resaltar que el mismo está compuesto por la sumatoria de indicadores de los 13 procesos, garantizando la asociación jerárquica en la gestión de la entidad.</a:t>
            </a:r>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7</a:t>
            </a:fld>
            <a:endParaRPr lang="es-MX"/>
          </a:p>
        </p:txBody>
      </p:sp>
    </p:spTree>
    <p:extLst>
      <p:ext uri="{BB962C8B-B14F-4D97-AF65-F5344CB8AC3E}">
        <p14:creationId xmlns:p14="http://schemas.microsoft.com/office/powerpoint/2010/main" val="44335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dirty="0">
                <a:solidFill>
                  <a:prstClr val="black"/>
                </a:solidFill>
              </a:rPr>
              <a:t>Inversión</a:t>
            </a:r>
          </a:p>
          <a:p>
            <a:pPr marL="0" indent="0">
              <a:buNone/>
            </a:pPr>
            <a:endParaRPr lang="es-MX" dirty="0">
              <a:solidFill>
                <a:prstClr val="black"/>
              </a:solidFill>
            </a:endParaRPr>
          </a:p>
          <a:p>
            <a:pPr lvl="0"/>
            <a:r>
              <a:rPr lang="es-MX" dirty="0">
                <a:solidFill>
                  <a:prstClr val="black"/>
                </a:solidFill>
              </a:rPr>
              <a:t>El avance alcanzado de la inversión en el plan de acción se elabora teniendo en cuenta la cadena de valor de cada uno de los proyectos de inversión, tomando la programación y ejecución de tareas, actividades y metas, con sus respectivas ponderaciones, que permiten obtener el avance de los objetivos específicos de los proyectos de inversión.</a:t>
            </a:r>
          </a:p>
          <a:p>
            <a:pPr marL="0" indent="0">
              <a:buNone/>
            </a:pPr>
            <a:endParaRPr lang="es-MX" dirty="0">
              <a:solidFill>
                <a:prstClr val="black"/>
              </a:solidFill>
            </a:endParaRPr>
          </a:p>
          <a:p>
            <a:pPr lvl="0"/>
            <a:r>
              <a:rPr lang="es-MX" dirty="0">
                <a:solidFill>
                  <a:prstClr val="black"/>
                </a:solidFill>
              </a:rPr>
              <a:t>El avance del Plan de acción desde la inversión, se obtiene como el promedio de ejecución de los 57 objetivos específicos de los proyectos de inversión de la Secretaría.</a:t>
            </a:r>
          </a:p>
          <a:p>
            <a:pPr marL="0" indent="0">
              <a:buNone/>
            </a:pPr>
            <a:r>
              <a:rPr lang="es-MX" dirty="0">
                <a:solidFill>
                  <a:prstClr val="black"/>
                </a:solidFill>
              </a:rPr>
              <a:t> </a:t>
            </a:r>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8</a:t>
            </a:fld>
            <a:endParaRPr lang="es-MX"/>
          </a:p>
        </p:txBody>
      </p:sp>
    </p:spTree>
    <p:extLst>
      <p:ext uri="{BB962C8B-B14F-4D97-AF65-F5344CB8AC3E}">
        <p14:creationId xmlns:p14="http://schemas.microsoft.com/office/powerpoint/2010/main" val="158257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9</a:t>
            </a:fld>
            <a:endParaRPr lang="es-MX"/>
          </a:p>
        </p:txBody>
      </p:sp>
    </p:spTree>
    <p:extLst>
      <p:ext uri="{BB962C8B-B14F-4D97-AF65-F5344CB8AC3E}">
        <p14:creationId xmlns:p14="http://schemas.microsoft.com/office/powerpoint/2010/main" val="543553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Rectángulo 8"/>
          <p:cNvSpPr/>
          <p:nvPr userDrawn="1"/>
        </p:nvSpPr>
        <p:spPr>
          <a:xfrm>
            <a:off x="0" y="0"/>
            <a:ext cx="9144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54"/>
            <a:ext cx="9144000" cy="6092190"/>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151" y="6029498"/>
            <a:ext cx="1597902" cy="931872"/>
          </a:xfrm>
          <a:prstGeom prst="rect">
            <a:avLst/>
          </a:prstGeom>
        </p:spPr>
      </p:pic>
      <p:sp>
        <p:nvSpPr>
          <p:cNvPr id="2" name="Title 1"/>
          <p:cNvSpPr>
            <a:spLocks noGrp="1"/>
          </p:cNvSpPr>
          <p:nvPr>
            <p:ph type="ctrTitle"/>
          </p:nvPr>
        </p:nvSpPr>
        <p:spPr>
          <a:xfrm>
            <a:off x="685800" y="1122363"/>
            <a:ext cx="7772400" cy="1316037"/>
          </a:xfrm>
        </p:spPr>
        <p:txBody>
          <a:bodyPr anchor="b">
            <a:normAutofit/>
          </a:bodyPr>
          <a:lstStyle>
            <a:lvl1pPr algn="ctr">
              <a:defRPr sz="4000">
                <a:solidFill>
                  <a:schemeClr val="bg1"/>
                </a:solid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47A621D-C2B7-4506-980F-799EFE50B2DA}" type="datetimeFigureOut">
              <a:rPr lang="es-CO" smtClean="0"/>
              <a:t>14/12/2017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
        <p:nvSpPr>
          <p:cNvPr id="14" name="Rectángulo 13"/>
          <p:cNvSpPr/>
          <p:nvPr userDrawn="1"/>
        </p:nvSpPr>
        <p:spPr>
          <a:xfrm>
            <a:off x="0" y="6042990"/>
            <a:ext cx="9144000" cy="81500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2 Imagen"/>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81751" y="6042990"/>
            <a:ext cx="1412296" cy="8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1908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7A621D-C2B7-4506-980F-799EFE50B2DA}" type="datetimeFigureOut">
              <a:rPr lang="es-CO" smtClean="0"/>
              <a:t>14/12/2017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229396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7A621D-C2B7-4506-980F-799EFE50B2DA}" type="datetimeFigureOut">
              <a:rPr lang="es-CO" smtClean="0"/>
              <a:t>14/12/2017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22344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7A621D-C2B7-4506-980F-799EFE50B2DA}" type="datetimeFigureOut">
              <a:rPr lang="es-CO" smtClean="0"/>
              <a:t>14/12/2017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
        <p:nvSpPr>
          <p:cNvPr id="7" name="Rectángulo 23"/>
          <p:cNvSpPr/>
          <p:nvPr userDrawn="1"/>
        </p:nvSpPr>
        <p:spPr>
          <a:xfrm>
            <a:off x="492789" y="6059190"/>
            <a:ext cx="3336875" cy="369332"/>
          </a:xfrm>
          <a:prstGeom prst="rect">
            <a:avLst/>
          </a:prstGeom>
        </p:spPr>
        <p:txBody>
          <a:bodyPr wrap="none">
            <a:spAutoFit/>
          </a:bodyPr>
          <a:lstStyle/>
          <a:p>
            <a:pPr lvl="0" algn="ctr" eaLnBrk="1" fontAlgn="ctr" hangingPunct="1">
              <a:spcBef>
                <a:spcPts val="0"/>
              </a:spcBef>
              <a:spcAft>
                <a:spcPts val="0"/>
              </a:spcAft>
            </a:pPr>
            <a:r>
              <a:rPr lang="es-CO" b="1" dirty="0">
                <a:solidFill>
                  <a:schemeClr val="bg1"/>
                </a:solidFill>
                <a:ea typeface="+mn-ea"/>
              </a:rPr>
              <a:t> </a:t>
            </a:r>
            <a:r>
              <a:rPr lang="es-CO" sz="1400" b="0" dirty="0" smtClean="0">
                <a:solidFill>
                  <a:schemeClr val="bg1"/>
                </a:solidFill>
                <a:latin typeface="Arial Rounded MT Bold" panose="020F0704030504030204" pitchFamily="34" charset="0"/>
                <a:ea typeface="+mn-ea"/>
              </a:rPr>
              <a:t>Avance a 30</a:t>
            </a:r>
            <a:r>
              <a:rPr lang="es-CO" sz="1400" b="0" baseline="0" dirty="0" smtClean="0">
                <a:solidFill>
                  <a:schemeClr val="bg1"/>
                </a:solidFill>
                <a:latin typeface="Arial Rounded MT Bold" panose="020F0704030504030204" pitchFamily="34" charset="0"/>
                <a:ea typeface="+mn-ea"/>
              </a:rPr>
              <a:t> de septiembre</a:t>
            </a:r>
            <a:r>
              <a:rPr lang="es-CO" sz="1400" b="0" dirty="0" smtClean="0">
                <a:solidFill>
                  <a:schemeClr val="bg1"/>
                </a:solidFill>
                <a:latin typeface="Arial Rounded MT Bold" panose="020F0704030504030204" pitchFamily="34" charset="0"/>
                <a:ea typeface="+mn-ea"/>
              </a:rPr>
              <a:t> de 2017</a:t>
            </a:r>
            <a:endParaRPr lang="es-CO" sz="1400" b="0" dirty="0">
              <a:solidFill>
                <a:schemeClr val="bg1"/>
              </a:solidFill>
              <a:latin typeface="Arial Rounded MT Bold" panose="020F0704030504030204" pitchFamily="34" charset="0"/>
              <a:ea typeface="+mn-ea"/>
            </a:endParaRPr>
          </a:p>
        </p:txBody>
      </p:sp>
    </p:spTree>
    <p:extLst>
      <p:ext uri="{BB962C8B-B14F-4D97-AF65-F5344CB8AC3E}">
        <p14:creationId xmlns:p14="http://schemas.microsoft.com/office/powerpoint/2010/main" val="35883045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47A621D-C2B7-4506-980F-799EFE50B2DA}" type="datetimeFigureOut">
              <a:rPr lang="es-CO" smtClean="0"/>
              <a:t>14/12/2017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366367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47A621D-C2B7-4506-980F-799EFE50B2DA}" type="datetimeFigureOut">
              <a:rPr lang="es-CO" smtClean="0"/>
              <a:t>14/12/2017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108389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47A621D-C2B7-4506-980F-799EFE50B2DA}" type="datetimeFigureOut">
              <a:rPr lang="es-CO" smtClean="0"/>
              <a:t>14/12/2017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383952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47A621D-C2B7-4506-980F-799EFE50B2DA}" type="datetimeFigureOut">
              <a:rPr lang="es-CO" smtClean="0"/>
              <a:t>14/12/2017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21767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A621D-C2B7-4506-980F-799EFE50B2DA}" type="datetimeFigureOut">
              <a:rPr lang="es-CO" smtClean="0"/>
              <a:t>14/12/2017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373395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47A621D-C2B7-4506-980F-799EFE50B2DA}" type="datetimeFigureOut">
              <a:rPr lang="es-CO" smtClean="0"/>
              <a:t>14/12/2017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349910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47A621D-C2B7-4506-980F-799EFE50B2DA}" type="datetimeFigureOut">
              <a:rPr lang="es-CO" smtClean="0"/>
              <a:t>14/12/2017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296815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ángulo 8"/>
          <p:cNvSpPr/>
          <p:nvPr userDrawn="1"/>
        </p:nvSpPr>
        <p:spPr>
          <a:xfrm>
            <a:off x="0" y="0"/>
            <a:ext cx="9144000" cy="67941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userDrawn="1"/>
        </p:nvSpPr>
        <p:spPr>
          <a:xfrm>
            <a:off x="0" y="6042990"/>
            <a:ext cx="9144000" cy="81500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2 Imagen"/>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381751" y="6042990"/>
            <a:ext cx="1412296" cy="8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3809056"/>
          </a:xfrm>
          <a:prstGeom prst="rect">
            <a:avLst/>
          </a:prstGeom>
        </p:spPr>
        <p:txBody>
          <a:bodyPr vert="horz" lIns="91440" tIns="45720" rIns="91440" bIns="45720" rtlCol="0">
            <a:normAutofit/>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628650" y="5664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A621D-C2B7-4506-980F-799EFE50B2DA}" type="datetimeFigureOut">
              <a:rPr lang="es-CO" smtClean="0"/>
              <a:t>14/12/2017</a:t>
            </a:fld>
            <a:endParaRPr lang="es-CO" dirty="0"/>
          </a:p>
        </p:txBody>
      </p:sp>
      <p:sp>
        <p:nvSpPr>
          <p:cNvPr id="5" name="Footer Placeholder 4"/>
          <p:cNvSpPr>
            <a:spLocks noGrp="1"/>
          </p:cNvSpPr>
          <p:nvPr>
            <p:ph type="ftr" sz="quarter" idx="3"/>
          </p:nvPr>
        </p:nvSpPr>
        <p:spPr>
          <a:xfrm>
            <a:off x="3028950" y="5664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5664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5730D-24CA-4483-BFA0-E4E2AE936102}" type="slidenum">
              <a:rPr lang="es-CO" smtClean="0"/>
              <a:t>‹Nº›</a:t>
            </a:fld>
            <a:endParaRPr lang="es-CO"/>
          </a:p>
        </p:txBody>
      </p:sp>
    </p:spTree>
    <p:extLst>
      <p:ext uri="{BB962C8B-B14F-4D97-AF65-F5344CB8AC3E}">
        <p14:creationId xmlns:p14="http://schemas.microsoft.com/office/powerpoint/2010/main" val="3287716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523700" y="5526"/>
            <a:ext cx="8030095" cy="1391014"/>
          </a:xfrm>
        </p:spPr>
        <p:txBody>
          <a:bodyPr>
            <a:normAutofit/>
          </a:bodyPr>
          <a:lstStyle/>
          <a:p>
            <a:pPr algn="l"/>
            <a:r>
              <a:rPr lang="es-CO" altLang="es-CO" b="1" dirty="0">
                <a:cs typeface="Arial" panose="020B0604020202020204" pitchFamily="34" charset="0"/>
              </a:rPr>
              <a:t>Seguimiento al Plan de Acción Institucional</a:t>
            </a:r>
          </a:p>
        </p:txBody>
      </p:sp>
      <p:sp>
        <p:nvSpPr>
          <p:cNvPr id="11" name="13 Rectángulo"/>
          <p:cNvSpPr/>
          <p:nvPr/>
        </p:nvSpPr>
        <p:spPr>
          <a:xfrm>
            <a:off x="-1" y="5518866"/>
            <a:ext cx="5040000" cy="1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Subtítulo 2"/>
          <p:cNvSpPr txBox="1">
            <a:spLocks/>
          </p:cNvSpPr>
          <p:nvPr/>
        </p:nvSpPr>
        <p:spPr>
          <a:xfrm>
            <a:off x="529529" y="5615880"/>
            <a:ext cx="4208726" cy="389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Gotham Medium" panose="0200060303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otham Medium" panose="020006030300000200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otham Medium" panose="020006030300000200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Medium" panose="020006030300000200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Medium" panose="02000603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sz="1200" b="1" dirty="0" smtClean="0">
                <a:latin typeface="Arial Rounded MT Bold" panose="020F0704030504030204" pitchFamily="34" charset="0"/>
                <a:cs typeface="Arial" panose="020B0604020202020204" pitchFamily="34" charset="0"/>
              </a:rPr>
              <a:t>SECRETARÍA DISTRITAL DE INTEGRACIÓN SOCIAL</a:t>
            </a:r>
            <a:endParaRPr lang="es-CO" dirty="0"/>
          </a:p>
        </p:txBody>
      </p:sp>
      <p:sp>
        <p:nvSpPr>
          <p:cNvPr id="15" name="13 Rectángulo"/>
          <p:cNvSpPr/>
          <p:nvPr/>
        </p:nvSpPr>
        <p:spPr>
          <a:xfrm>
            <a:off x="2770" y="5920645"/>
            <a:ext cx="5040000" cy="1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3 Rectángulo"/>
          <p:cNvSpPr/>
          <p:nvPr/>
        </p:nvSpPr>
        <p:spPr>
          <a:xfrm>
            <a:off x="27707" y="1388227"/>
            <a:ext cx="6840000" cy="10800"/>
          </a:xfrm>
          <a:prstGeom prst="rect">
            <a:avLst/>
          </a:prstGeom>
          <a:solidFill>
            <a:schemeClr val="accent1">
              <a:lumMod val="75000"/>
            </a:schemeClr>
          </a:solidFill>
          <a:ln>
            <a:solidFill>
              <a:srgbClr val="8B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Título 1"/>
          <p:cNvSpPr txBox="1">
            <a:spLocks/>
          </p:cNvSpPr>
          <p:nvPr/>
        </p:nvSpPr>
        <p:spPr>
          <a:xfrm>
            <a:off x="523701" y="1311313"/>
            <a:ext cx="5506346" cy="5652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Gotham Rounded Medium" panose="02000000000000000000" pitchFamily="50" charset="0"/>
                <a:ea typeface="+mj-ea"/>
                <a:cs typeface="+mj-cs"/>
              </a:defRPr>
            </a:lvl1pPr>
          </a:lstStyle>
          <a:p>
            <a:pPr algn="l"/>
            <a:r>
              <a:rPr lang="es-CO" altLang="es-CO" sz="2000" dirty="0">
                <a:solidFill>
                  <a:schemeClr val="bg1"/>
                </a:solidFill>
                <a:latin typeface="Arial Rounded MT Bold" panose="020F0704030504030204" pitchFamily="34" charset="0"/>
                <a:cs typeface="Arial" panose="020B0604020202020204" pitchFamily="34" charset="0"/>
              </a:rPr>
              <a:t>Avance a 30 de septiembre de 2017</a:t>
            </a:r>
          </a:p>
        </p:txBody>
      </p:sp>
    </p:spTree>
    <p:extLst>
      <p:ext uri="{BB962C8B-B14F-4D97-AF65-F5344CB8AC3E}">
        <p14:creationId xmlns:p14="http://schemas.microsoft.com/office/powerpoint/2010/main" val="1193262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1883807"/>
            <a:ext cx="9144000" cy="40764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Inversión</a:t>
            </a: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98270" y="1235624"/>
            <a:ext cx="8179724" cy="598305"/>
          </a:xfrm>
          <a:prstGeom prst="rect">
            <a:avLst/>
          </a:prstGeom>
        </p:spPr>
        <p:txBody>
          <a:bodyPr wrap="square">
            <a:spAutoFit/>
          </a:bodyPr>
          <a:lstStyle/>
          <a:p>
            <a:pPr algn="just">
              <a:lnSpc>
                <a:spcPct val="107000"/>
              </a:lnSpc>
              <a:spcAft>
                <a:spcPts val="0"/>
              </a:spcAft>
            </a:pPr>
            <a:r>
              <a:rPr lang="es-CO" sz="1600" dirty="0">
                <a:solidFill>
                  <a:srgbClr val="003E65"/>
                </a:solidFill>
                <a:latin typeface="Arial Rounded MT Bold" panose="020F0704030504030204" pitchFamily="34" charset="0"/>
              </a:rPr>
              <a:t>Seguimiento a tareas, actividades, metas y objetivos específicos para consolidar el Plan de Acción Institucional desde la inversión:</a:t>
            </a:r>
          </a:p>
        </p:txBody>
      </p:sp>
      <p:graphicFrame>
        <p:nvGraphicFramePr>
          <p:cNvPr id="8" name="Tabla 7"/>
          <p:cNvGraphicFramePr>
            <a:graphicFrameLocks noGrp="1"/>
          </p:cNvGraphicFramePr>
          <p:nvPr>
            <p:extLst>
              <p:ext uri="{D42A27DB-BD31-4B8C-83A1-F6EECF244321}">
                <p14:modId xmlns:p14="http://schemas.microsoft.com/office/powerpoint/2010/main" val="925190881"/>
              </p:ext>
            </p:extLst>
          </p:nvPr>
        </p:nvGraphicFramePr>
        <p:xfrm>
          <a:off x="533851" y="1928547"/>
          <a:ext cx="8277640" cy="3998817"/>
        </p:xfrm>
        <a:graphic>
          <a:graphicData uri="http://schemas.openxmlformats.org/drawingml/2006/table">
            <a:tbl>
              <a:tblPr firstRow="1" firstCol="1" bandRow="1">
                <a:tableStyleId>{5C22544A-7EE6-4342-B048-85BDC9FD1C3A}</a:tableStyleId>
              </a:tblPr>
              <a:tblGrid>
                <a:gridCol w="4636665">
                  <a:extLst>
                    <a:ext uri="{9D8B030D-6E8A-4147-A177-3AD203B41FA5}">
                      <a16:colId xmlns="" xmlns:a16="http://schemas.microsoft.com/office/drawing/2014/main" val="20000"/>
                    </a:ext>
                  </a:extLst>
                </a:gridCol>
                <a:gridCol w="1072342">
                  <a:extLst>
                    <a:ext uri="{9D8B030D-6E8A-4147-A177-3AD203B41FA5}">
                      <a16:colId xmlns="" xmlns:a16="http://schemas.microsoft.com/office/drawing/2014/main" val="20001"/>
                    </a:ext>
                  </a:extLst>
                </a:gridCol>
                <a:gridCol w="756458">
                  <a:extLst>
                    <a:ext uri="{9D8B030D-6E8A-4147-A177-3AD203B41FA5}">
                      <a16:colId xmlns="" xmlns:a16="http://schemas.microsoft.com/office/drawing/2014/main" val="20002"/>
                    </a:ext>
                  </a:extLst>
                </a:gridCol>
                <a:gridCol w="997528">
                  <a:extLst>
                    <a:ext uri="{9D8B030D-6E8A-4147-A177-3AD203B41FA5}">
                      <a16:colId xmlns="" xmlns:a16="http://schemas.microsoft.com/office/drawing/2014/main" val="20003"/>
                    </a:ext>
                  </a:extLst>
                </a:gridCol>
                <a:gridCol w="814647">
                  <a:extLst>
                    <a:ext uri="{9D8B030D-6E8A-4147-A177-3AD203B41FA5}">
                      <a16:colId xmlns="" xmlns:a16="http://schemas.microsoft.com/office/drawing/2014/main" val="20004"/>
                    </a:ext>
                  </a:extLst>
                </a:gridCol>
              </a:tblGrid>
              <a:tr h="530903">
                <a:tc>
                  <a:txBody>
                    <a:bodyPr/>
                    <a:lstStyle/>
                    <a:p>
                      <a:pPr algn="ctr">
                        <a:lnSpc>
                          <a:spcPct val="107000"/>
                        </a:lnSpc>
                        <a:spcAft>
                          <a:spcPts val="0"/>
                        </a:spcAft>
                      </a:pPr>
                      <a:r>
                        <a:rPr lang="es-MX" sz="1100" b="0" dirty="0" smtClean="0">
                          <a:solidFill>
                            <a:schemeClr val="bg1"/>
                          </a:solidFill>
                          <a:effectLst/>
                          <a:latin typeface="Arial Rounded MT Bold" panose="020F0704030504030204" pitchFamily="34" charset="0"/>
                        </a:rPr>
                        <a:t>Proyecto de</a:t>
                      </a:r>
                      <a:r>
                        <a:rPr lang="es-MX" sz="1100" b="0" baseline="0" dirty="0" smtClean="0">
                          <a:solidFill>
                            <a:schemeClr val="bg1"/>
                          </a:solidFill>
                          <a:effectLst/>
                          <a:latin typeface="Arial Rounded MT Bold" panose="020F0704030504030204" pitchFamily="34" charset="0"/>
                        </a:rPr>
                        <a:t> inversión</a:t>
                      </a:r>
                      <a:endParaRPr lang="es-MX" sz="1100" b="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65"/>
                    </a:solidFill>
                  </a:tcPr>
                </a:tc>
                <a:tc>
                  <a:txBody>
                    <a:bodyPr/>
                    <a:lstStyle/>
                    <a:p>
                      <a:pPr algn="ctr">
                        <a:lnSpc>
                          <a:spcPct val="107000"/>
                        </a:lnSpc>
                        <a:spcAft>
                          <a:spcPts val="0"/>
                        </a:spcAft>
                      </a:pPr>
                      <a:r>
                        <a:rPr lang="es-MX" sz="1100" b="0" dirty="0" smtClean="0">
                          <a:solidFill>
                            <a:schemeClr val="bg1"/>
                          </a:solidFill>
                          <a:effectLst/>
                          <a:latin typeface="Arial Rounded MT Bold" panose="020F0704030504030204" pitchFamily="34" charset="0"/>
                        </a:rPr>
                        <a:t>Objetivos específicos</a:t>
                      </a:r>
                      <a:endParaRPr lang="es-MX" sz="1100" b="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65"/>
                    </a:solidFill>
                  </a:tcPr>
                </a:tc>
                <a:tc>
                  <a:txBody>
                    <a:bodyPr/>
                    <a:lstStyle/>
                    <a:p>
                      <a:pPr algn="ctr">
                        <a:lnSpc>
                          <a:spcPct val="107000"/>
                        </a:lnSpc>
                        <a:spcAft>
                          <a:spcPts val="0"/>
                        </a:spcAft>
                      </a:pPr>
                      <a:r>
                        <a:rPr lang="es-MX" sz="1100" b="0" dirty="0" smtClean="0">
                          <a:solidFill>
                            <a:schemeClr val="bg1"/>
                          </a:solidFill>
                          <a:effectLst/>
                          <a:latin typeface="Arial Rounded MT Bold" panose="020F0704030504030204" pitchFamily="34" charset="0"/>
                        </a:rPr>
                        <a:t>Metas</a:t>
                      </a:r>
                      <a:endParaRPr lang="es-MX" sz="1100" b="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65"/>
                    </a:solidFill>
                  </a:tcPr>
                </a:tc>
                <a:tc>
                  <a:txBody>
                    <a:bodyPr/>
                    <a:lstStyle/>
                    <a:p>
                      <a:pPr algn="ctr">
                        <a:lnSpc>
                          <a:spcPct val="107000"/>
                        </a:lnSpc>
                        <a:spcAft>
                          <a:spcPts val="0"/>
                        </a:spcAft>
                      </a:pPr>
                      <a:r>
                        <a:rPr lang="es-MX" sz="1100" b="0" dirty="0" smtClean="0">
                          <a:solidFill>
                            <a:schemeClr val="bg1"/>
                          </a:solidFill>
                          <a:effectLst/>
                          <a:latin typeface="Arial Rounded MT Bold" panose="020F0704030504030204" pitchFamily="34" charset="0"/>
                        </a:rPr>
                        <a:t>Actividades</a:t>
                      </a:r>
                      <a:endParaRPr lang="es-MX" sz="1100" b="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65"/>
                    </a:solidFill>
                  </a:tcPr>
                </a:tc>
                <a:tc>
                  <a:txBody>
                    <a:bodyPr/>
                    <a:lstStyle/>
                    <a:p>
                      <a:pPr algn="ctr">
                        <a:lnSpc>
                          <a:spcPct val="107000"/>
                        </a:lnSpc>
                        <a:spcAft>
                          <a:spcPts val="0"/>
                        </a:spcAft>
                      </a:pPr>
                      <a:r>
                        <a:rPr lang="es-MX" sz="1100" b="0" dirty="0" smtClean="0">
                          <a:solidFill>
                            <a:schemeClr val="bg1"/>
                          </a:solidFill>
                          <a:effectLst/>
                          <a:latin typeface="Arial Rounded MT Bold" panose="020F0704030504030204" pitchFamily="34" charset="0"/>
                        </a:rPr>
                        <a:t>Tareas</a:t>
                      </a:r>
                      <a:endParaRPr lang="es-MX" sz="1100" b="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65"/>
                    </a:solidFill>
                  </a:tcPr>
                </a:tc>
                <a:extLst>
                  <a:ext uri="{0D108BD9-81ED-4DB2-BD59-A6C34878D82A}">
                    <a16:rowId xmlns="" xmlns:a16="http://schemas.microsoft.com/office/drawing/2014/main" val="10000"/>
                  </a:ext>
                </a:extLst>
              </a:tr>
              <a:tr h="373540">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1093 - Prevención y atención integral de la paternidad y la maternidad temprana</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61158">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1096 - Desarrollo integral desde la gestación hasta la adolescencia</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smtClean="0">
                          <a:solidFill>
                            <a:srgbClr val="003E65"/>
                          </a:solidFill>
                          <a:effectLst/>
                          <a:latin typeface="Arial" panose="020B0604020202020204" pitchFamily="34" charset="0"/>
                          <a:cs typeface="Arial" panose="020B0604020202020204" pitchFamily="34" charset="0"/>
                        </a:rPr>
                        <a:t>7</a:t>
                      </a:r>
                      <a:endParaRPr lang="es-MX" sz="1050" b="0" i="0" u="none" strike="noStrike" dirty="0">
                        <a:solidFill>
                          <a:srgbClr val="003E65"/>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91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8256">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1086 - Una ciudad para las familias</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114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8256">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1113 - Por una ciudad incluyente y sin barreras </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62669">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1108 - Prevención y atención integral del fenómeno de habitabilidad en calle</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8256">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1099 - Envejecimiento digno, activo y feliz</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8256">
                <a:tc>
                  <a:txBody>
                    <a:bodyPr/>
                    <a:lstStyle/>
                    <a:p>
                      <a:pPr algn="l" rtl="0" fontAlgn="ctr"/>
                      <a:r>
                        <a:rPr lang="es-MX" sz="1050" b="1" i="0" u="none" strike="noStrike" dirty="0">
                          <a:solidFill>
                            <a:srgbClr val="003E65"/>
                          </a:solidFill>
                          <a:effectLst/>
                          <a:latin typeface="Arial" panose="020B0604020202020204" pitchFamily="34" charset="0"/>
                          <a:cs typeface="Arial" panose="020B0604020202020204" pitchFamily="34" charset="0"/>
                        </a:rPr>
                        <a:t>1101 - Distrito diverso</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8256">
                <a:tc>
                  <a:txBody>
                    <a:bodyPr/>
                    <a:lstStyle/>
                    <a:p>
                      <a:pPr algn="l" rtl="0" fontAlgn="ctr"/>
                      <a:r>
                        <a:rPr lang="es-MX" sz="1050" b="1" i="0" u="none" strike="noStrike" dirty="0">
                          <a:solidFill>
                            <a:srgbClr val="003E65"/>
                          </a:solidFill>
                          <a:effectLst/>
                          <a:latin typeface="Arial" panose="020B0604020202020204" pitchFamily="34" charset="0"/>
                          <a:cs typeface="Arial" panose="020B0604020202020204" pitchFamily="34" charset="0"/>
                        </a:rPr>
                        <a:t>1098 - Bogotá te nutre</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smtClean="0">
                          <a:solidFill>
                            <a:srgbClr val="003E65"/>
                          </a:solidFill>
                          <a:effectLst/>
                          <a:latin typeface="Arial" panose="020B0604020202020204" pitchFamily="34" charset="0"/>
                          <a:cs typeface="Arial" panose="020B0604020202020204" pitchFamily="34" charset="0"/>
                        </a:rPr>
                        <a:t>7</a:t>
                      </a:r>
                      <a:endParaRPr lang="es-MX" sz="1050" b="0" i="0" u="none" strike="noStrike" dirty="0">
                        <a:solidFill>
                          <a:srgbClr val="003E65"/>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8256">
                <a:tc>
                  <a:txBody>
                    <a:bodyPr/>
                    <a:lstStyle/>
                    <a:p>
                      <a:pPr algn="l" rtl="0" fontAlgn="ctr"/>
                      <a:r>
                        <a:rPr lang="es-MX" sz="1050" b="1" i="0" u="none" strike="noStrike" dirty="0">
                          <a:solidFill>
                            <a:srgbClr val="003E65"/>
                          </a:solidFill>
                          <a:effectLst/>
                          <a:latin typeface="Arial" panose="020B0604020202020204" pitchFamily="34" charset="0"/>
                          <a:cs typeface="Arial" panose="020B0604020202020204" pitchFamily="34" charset="0"/>
                        </a:rPr>
                        <a:t>1116 - Distrito Joven</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8256">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1103 - Espacios de integración social</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a:solidFill>
                            <a:srgbClr val="003E65"/>
                          </a:solidFill>
                          <a:effectLst/>
                          <a:latin typeface="Arial" panose="020B0604020202020204" pitchFamily="34" charset="0"/>
                          <a:cs typeface="Arial" panose="020B060402020202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8256">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1118 - Gestión Institucional y fortalecimiento del talento humano</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8256">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1091 - Integración eficiente y transparente para todos</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17226">
                <a:tc>
                  <a:txBody>
                    <a:bodyPr/>
                    <a:lstStyle/>
                    <a:p>
                      <a:pPr algn="l" rtl="0" fontAlgn="ctr"/>
                      <a:r>
                        <a:rPr lang="es-CO" sz="1050" b="1" i="0" u="none" strike="noStrike" dirty="0">
                          <a:solidFill>
                            <a:srgbClr val="003E65"/>
                          </a:solidFill>
                          <a:effectLst/>
                          <a:latin typeface="Arial" panose="020B0604020202020204" pitchFamily="34" charset="0"/>
                          <a:cs typeface="Arial" panose="020B0604020202020204" pitchFamily="34" charset="0"/>
                        </a:rPr>
                        <a:t>1168 - Integración digital y de conocimiento para la inclusión social</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8256">
                <a:tc>
                  <a:txBody>
                    <a:bodyPr/>
                    <a:lstStyle/>
                    <a:p>
                      <a:pPr algn="l" rtl="0" fontAlgn="ctr"/>
                      <a:r>
                        <a:rPr lang="es-MX" sz="1050" b="1" i="0" u="none" strike="noStrike" dirty="0">
                          <a:solidFill>
                            <a:srgbClr val="003E65"/>
                          </a:solidFill>
                          <a:effectLst/>
                          <a:latin typeface="Arial" panose="020B0604020202020204" pitchFamily="34" charset="0"/>
                          <a:cs typeface="Arial" panose="020B0604020202020204" pitchFamily="34" charset="0"/>
                        </a:rPr>
                        <a:t>1092 - Viviendo el territorio </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050" b="0" i="0" u="none" strike="noStrike" dirty="0">
                          <a:solidFill>
                            <a:srgbClr val="003E65"/>
                          </a:solidFill>
                          <a:effectLst/>
                          <a:latin typeface="Arial" panose="020B0604020202020204" pitchFamily="34" charset="0"/>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3865">
                <a:tc>
                  <a:txBody>
                    <a:bodyPr/>
                    <a:lstStyle/>
                    <a:p>
                      <a:pPr algn="ctr">
                        <a:lnSpc>
                          <a:spcPct val="107000"/>
                        </a:lnSpc>
                        <a:spcAft>
                          <a:spcPts val="0"/>
                        </a:spcAft>
                      </a:pPr>
                      <a:r>
                        <a:rPr lang="es-MX" sz="1050" b="1" dirty="0">
                          <a:solidFill>
                            <a:schemeClr val="bg1"/>
                          </a:solidFill>
                          <a:effectLst/>
                          <a:latin typeface="Arial" panose="020B0604020202020204" pitchFamily="34" charset="0"/>
                          <a:cs typeface="Arial" panose="020B0604020202020204" pitchFamily="34" charset="0"/>
                        </a:rPr>
                        <a:t>TOTAL</a:t>
                      </a:r>
                      <a:endParaRPr lang="es-MX"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lnSpc>
                          <a:spcPct val="107000"/>
                        </a:lnSpc>
                        <a:spcAft>
                          <a:spcPts val="0"/>
                        </a:spcAft>
                      </a:pPr>
                      <a:r>
                        <a:rPr lang="es-MX" sz="1050" b="1" dirty="0">
                          <a:solidFill>
                            <a:schemeClr val="bg1"/>
                          </a:solidFill>
                          <a:effectLst/>
                          <a:latin typeface="Arial" panose="020B0604020202020204" pitchFamily="34" charset="0"/>
                          <a:cs typeface="Arial" panose="020B0604020202020204" pitchFamily="34" charset="0"/>
                        </a:rPr>
                        <a:t>57</a:t>
                      </a:r>
                      <a:endParaRPr lang="es-MX"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lnSpc>
                          <a:spcPct val="107000"/>
                        </a:lnSpc>
                        <a:spcAft>
                          <a:spcPts val="0"/>
                        </a:spcAft>
                      </a:pPr>
                      <a:r>
                        <a:rPr lang="es-MX" sz="105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101</a:t>
                      </a:r>
                      <a:endParaRPr lang="es-MX"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lnSpc>
                          <a:spcPct val="107000"/>
                        </a:lnSpc>
                        <a:spcAft>
                          <a:spcPts val="0"/>
                        </a:spcAft>
                      </a:pPr>
                      <a:r>
                        <a:rPr lang="es-MX" sz="1050" b="1" dirty="0" smtClean="0">
                          <a:solidFill>
                            <a:schemeClr val="bg1"/>
                          </a:solidFill>
                          <a:effectLst/>
                          <a:latin typeface="Arial" panose="020B0604020202020204" pitchFamily="34" charset="0"/>
                          <a:cs typeface="Arial" panose="020B0604020202020204" pitchFamily="34" charset="0"/>
                        </a:rPr>
                        <a:t>247</a:t>
                      </a:r>
                      <a:endParaRPr lang="es-MX"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lnSpc>
                          <a:spcPct val="107000"/>
                        </a:lnSpc>
                        <a:spcAft>
                          <a:spcPts val="0"/>
                        </a:spcAft>
                      </a:pPr>
                      <a:r>
                        <a:rPr lang="es-MX" sz="1050" b="1" dirty="0" smtClean="0">
                          <a:solidFill>
                            <a:schemeClr val="bg1"/>
                          </a:solidFill>
                          <a:effectLst/>
                          <a:latin typeface="Arial" panose="020B0604020202020204" pitchFamily="34" charset="0"/>
                          <a:cs typeface="Arial" panose="020B0604020202020204" pitchFamily="34" charset="0"/>
                        </a:rPr>
                        <a:t>720</a:t>
                      </a:r>
                      <a:endParaRPr lang="es-MX"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56573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953489" y="1935761"/>
            <a:ext cx="5588817" cy="4015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p:cNvSpPr/>
          <p:nvPr/>
        </p:nvSpPr>
        <p:spPr>
          <a:xfrm>
            <a:off x="2743198" y="2020310"/>
            <a:ext cx="4089863" cy="1336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678814" y="1235624"/>
            <a:ext cx="8179724" cy="598305"/>
          </a:xfrm>
          <a:prstGeom prst="rect">
            <a:avLst/>
          </a:prstGeom>
        </p:spPr>
        <p:txBody>
          <a:bodyPr wrap="square">
            <a:spAutoFit/>
          </a:bodyPr>
          <a:lstStyle/>
          <a:p>
            <a:pPr algn="just">
              <a:lnSpc>
                <a:spcPct val="107000"/>
              </a:lnSpc>
              <a:spcAft>
                <a:spcPts val="0"/>
              </a:spcAft>
            </a:pPr>
            <a:r>
              <a:rPr lang="es-CO" sz="1600" dirty="0">
                <a:solidFill>
                  <a:srgbClr val="003E65"/>
                </a:solidFill>
                <a:latin typeface="Arial Rounded MT Bold" panose="020F0704030504030204" pitchFamily="34" charset="0"/>
              </a:rPr>
              <a:t>El seguimiento a la gestión de la Secretaría está compuesto por los </a:t>
            </a:r>
            <a:r>
              <a:rPr lang="es-CO" sz="1600" dirty="0">
                <a:solidFill>
                  <a:srgbClr val="009FE3"/>
                </a:solidFill>
                <a:latin typeface="Arial Rounded MT Bold" panose="020F0704030504030204" pitchFamily="34" charset="0"/>
              </a:rPr>
              <a:t>13 procesos</a:t>
            </a:r>
            <a:r>
              <a:rPr lang="es-CO" sz="1600" dirty="0">
                <a:solidFill>
                  <a:srgbClr val="003E65"/>
                </a:solidFill>
                <a:latin typeface="Arial Rounded MT Bold" panose="020F0704030504030204" pitchFamily="34" charset="0"/>
              </a:rPr>
              <a:t>, garantizando la asociación jerárquica en la gestión.</a:t>
            </a:r>
          </a:p>
        </p:txBody>
      </p:sp>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Gestión</a:t>
            </a:r>
          </a:p>
        </p:txBody>
      </p:sp>
      <p:cxnSp>
        <p:nvCxnSpPr>
          <p:cNvPr id="6" name="Conector recto 5">
            <a:extLst>
              <a:ext uri="{FF2B5EF4-FFF2-40B4-BE49-F238E27FC236}">
                <a16:creationId xmlns:a16="http://schemas.microsoft.com/office/drawing/2014/main" xmlns=""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7" name="Flecha derecha 6"/>
          <p:cNvSpPr/>
          <p:nvPr/>
        </p:nvSpPr>
        <p:spPr>
          <a:xfrm>
            <a:off x="764591" y="2053243"/>
            <a:ext cx="1130530" cy="3607723"/>
          </a:xfrm>
          <a:prstGeom prst="rightArrow">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764591" y="2998988"/>
            <a:ext cx="947650" cy="1722331"/>
          </a:xfrm>
          <a:prstGeom prst="rect">
            <a:avLst/>
          </a:prstGeom>
        </p:spPr>
        <p:txBody>
          <a:bodyPr wrap="square">
            <a:spAutoFit/>
          </a:bodyPr>
          <a:lstStyle/>
          <a:p>
            <a:pPr>
              <a:lnSpc>
                <a:spcPct val="107000"/>
              </a:lnSpc>
              <a:spcAft>
                <a:spcPts val="800"/>
              </a:spcAft>
            </a:pPr>
            <a:r>
              <a:rPr lang="es-CO" sz="900" dirty="0">
                <a:solidFill>
                  <a:schemeClr val="bg1"/>
                </a:solidFill>
                <a:latin typeface="Arial" panose="020B0604020202020204" pitchFamily="34" charset="0"/>
                <a:ea typeface="Calibri" panose="020F0502020204030204" pitchFamily="34" charset="0"/>
                <a:cs typeface="Arial" panose="020B0604020202020204" pitchFamily="34" charset="0"/>
              </a:rPr>
              <a:t>Derechos, capacidades, intereses y necesidades de los ciudadanos y ciudadanas en sus organizaciones sociales y en sus territorios</a:t>
            </a:r>
          </a:p>
        </p:txBody>
      </p:sp>
      <p:sp>
        <p:nvSpPr>
          <p:cNvPr id="12" name="Flecha derecha 11"/>
          <p:cNvSpPr/>
          <p:nvPr/>
        </p:nvSpPr>
        <p:spPr>
          <a:xfrm>
            <a:off x="7639398" y="2142334"/>
            <a:ext cx="1130530" cy="3607723"/>
          </a:xfrm>
          <a:prstGeom prst="rightArrow">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7639397" y="3420606"/>
            <a:ext cx="1118607" cy="981423"/>
          </a:xfrm>
          <a:prstGeom prst="rect">
            <a:avLst/>
          </a:prstGeom>
        </p:spPr>
        <p:txBody>
          <a:bodyPr wrap="square">
            <a:spAutoFit/>
          </a:bodyPr>
          <a:lstStyle/>
          <a:p>
            <a:pPr>
              <a:lnSpc>
                <a:spcPct val="107000"/>
              </a:lnSpc>
              <a:spcAft>
                <a:spcPts val="800"/>
              </a:spcAft>
            </a:pPr>
            <a:r>
              <a:rPr lang="es-CO" sz="900" dirty="0">
                <a:solidFill>
                  <a:schemeClr val="bg1"/>
                </a:solidFill>
                <a:latin typeface="Arial" panose="020B0604020202020204" pitchFamily="34" charset="0"/>
                <a:ea typeface="Calibri" panose="020F0502020204030204" pitchFamily="34" charset="0"/>
                <a:cs typeface="Arial" panose="020B0604020202020204" pitchFamily="34" charset="0"/>
              </a:rPr>
              <a:t>Ciudadanía con derechos reconocidos, garantizados, protegidos o restablecidos</a:t>
            </a:r>
          </a:p>
        </p:txBody>
      </p:sp>
      <p:sp>
        <p:nvSpPr>
          <p:cNvPr id="14" name="Rectángulo 13"/>
          <p:cNvSpPr/>
          <p:nvPr/>
        </p:nvSpPr>
        <p:spPr>
          <a:xfrm>
            <a:off x="2323940" y="2695162"/>
            <a:ext cx="232756" cy="245872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p:cNvSpPr/>
          <p:nvPr/>
        </p:nvSpPr>
        <p:spPr>
          <a:xfrm rot="16200000">
            <a:off x="603946" y="3792102"/>
            <a:ext cx="3090846" cy="304571"/>
          </a:xfrm>
          <a:prstGeom prst="rect">
            <a:avLst/>
          </a:prstGeom>
        </p:spPr>
        <p:txBody>
          <a:bodyPr wrap="none">
            <a:spAutoFit/>
          </a:bodyPr>
          <a:lstStyle/>
          <a:p>
            <a:pPr>
              <a:lnSpc>
                <a:spcPct val="107000"/>
              </a:lnSpc>
              <a:spcAft>
                <a:spcPts val="800"/>
              </a:spcAft>
            </a:pPr>
            <a:r>
              <a:rPr lang="es-CO" sz="1400" dirty="0">
                <a:solidFill>
                  <a:srgbClr val="003E65"/>
                </a:solidFill>
                <a:latin typeface="Arial Rounded MT Bold" panose="020F0704030504030204" pitchFamily="34" charset="0"/>
                <a:ea typeface="Calibri" panose="020F0502020204030204" pitchFamily="34" charset="0"/>
                <a:cs typeface="Times New Roman" panose="02020603050405020304" pitchFamily="18" charset="0"/>
              </a:rPr>
              <a:t>Proceso de seguimiento y control</a:t>
            </a:r>
          </a:p>
        </p:txBody>
      </p:sp>
      <p:sp>
        <p:nvSpPr>
          <p:cNvPr id="17" name="Rectángulo 16"/>
          <p:cNvSpPr/>
          <p:nvPr/>
        </p:nvSpPr>
        <p:spPr>
          <a:xfrm rot="16200000">
            <a:off x="1632655" y="3772241"/>
            <a:ext cx="1587614" cy="304571"/>
          </a:xfrm>
          <a:prstGeom prst="rect">
            <a:avLst/>
          </a:prstGeom>
        </p:spPr>
        <p:txBody>
          <a:bodyPr wrap="none">
            <a:spAutoFit/>
          </a:bodyPr>
          <a:lstStyle/>
          <a:p>
            <a:pPr>
              <a:lnSpc>
                <a:spcPct val="107000"/>
              </a:lnSpc>
              <a:spcAft>
                <a:spcPts val="800"/>
              </a:spcAft>
            </a:pPr>
            <a:r>
              <a:rPr lang="es-CO" sz="14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Mejora continúa</a:t>
            </a:r>
          </a:p>
        </p:txBody>
      </p:sp>
      <p:sp>
        <p:nvSpPr>
          <p:cNvPr id="19" name="Rectángulo 18"/>
          <p:cNvSpPr/>
          <p:nvPr/>
        </p:nvSpPr>
        <p:spPr>
          <a:xfrm>
            <a:off x="2743197" y="2104831"/>
            <a:ext cx="4089863" cy="326546"/>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19"/>
          <p:cNvSpPr/>
          <p:nvPr/>
        </p:nvSpPr>
        <p:spPr>
          <a:xfrm>
            <a:off x="2834639" y="2474333"/>
            <a:ext cx="3929370" cy="22082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ángulo 20"/>
          <p:cNvSpPr/>
          <p:nvPr/>
        </p:nvSpPr>
        <p:spPr>
          <a:xfrm>
            <a:off x="2834639" y="2760200"/>
            <a:ext cx="3929370" cy="22082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2834639" y="3062696"/>
            <a:ext cx="3929370" cy="22082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p:cNvSpPr/>
          <p:nvPr/>
        </p:nvSpPr>
        <p:spPr>
          <a:xfrm rot="16200000">
            <a:off x="5834359" y="3761622"/>
            <a:ext cx="3090846" cy="304571"/>
          </a:xfrm>
          <a:prstGeom prst="rect">
            <a:avLst/>
          </a:prstGeom>
        </p:spPr>
        <p:txBody>
          <a:bodyPr wrap="none">
            <a:spAutoFit/>
          </a:bodyPr>
          <a:lstStyle/>
          <a:p>
            <a:pPr>
              <a:lnSpc>
                <a:spcPct val="107000"/>
              </a:lnSpc>
              <a:spcAft>
                <a:spcPts val="800"/>
              </a:spcAft>
            </a:pPr>
            <a:r>
              <a:rPr lang="es-CO" sz="1400" dirty="0">
                <a:solidFill>
                  <a:srgbClr val="003E65"/>
                </a:solidFill>
                <a:latin typeface="Arial Rounded MT Bold" panose="020F0704030504030204" pitchFamily="34" charset="0"/>
                <a:ea typeface="Calibri" panose="020F0502020204030204" pitchFamily="34" charset="0"/>
                <a:cs typeface="Times New Roman" panose="02020603050405020304" pitchFamily="18" charset="0"/>
              </a:rPr>
              <a:t>Proceso de seguimiento y control</a:t>
            </a:r>
          </a:p>
        </p:txBody>
      </p:sp>
      <p:sp>
        <p:nvSpPr>
          <p:cNvPr id="32" name="Rectángulo 31"/>
          <p:cNvSpPr/>
          <p:nvPr/>
        </p:nvSpPr>
        <p:spPr>
          <a:xfrm>
            <a:off x="2740429" y="4924819"/>
            <a:ext cx="4089863" cy="985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Rectángulo 32"/>
          <p:cNvSpPr/>
          <p:nvPr/>
        </p:nvSpPr>
        <p:spPr>
          <a:xfrm>
            <a:off x="2740428" y="4986574"/>
            <a:ext cx="4089863" cy="3265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Rectángulo 33"/>
          <p:cNvSpPr/>
          <p:nvPr/>
        </p:nvSpPr>
        <p:spPr>
          <a:xfrm>
            <a:off x="2740428" y="2113620"/>
            <a:ext cx="4089863" cy="274242"/>
          </a:xfrm>
          <a:prstGeom prst="rect">
            <a:avLst/>
          </a:prstGeom>
        </p:spPr>
        <p:txBody>
          <a:bodyPr wrap="square">
            <a:spAutoFit/>
          </a:bodyPr>
          <a:lstStyle/>
          <a:p>
            <a:pPr algn="ctr">
              <a:lnSpc>
                <a:spcPct val="107000"/>
              </a:lnSpc>
              <a:spcAft>
                <a:spcPts val="800"/>
              </a:spcAft>
            </a:pPr>
            <a:r>
              <a:rPr lang="es-CO"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PROCESOS DE DIRECCIONAMIENTO</a:t>
            </a:r>
          </a:p>
        </p:txBody>
      </p:sp>
      <p:sp>
        <p:nvSpPr>
          <p:cNvPr id="35" name="Rectángulo 34"/>
          <p:cNvSpPr/>
          <p:nvPr/>
        </p:nvSpPr>
        <p:spPr>
          <a:xfrm>
            <a:off x="2834638" y="2452819"/>
            <a:ext cx="3929371" cy="273473"/>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Direccionamiento Político</a:t>
            </a:r>
          </a:p>
        </p:txBody>
      </p:sp>
      <p:sp>
        <p:nvSpPr>
          <p:cNvPr id="36" name="Rectángulo 35"/>
          <p:cNvSpPr/>
          <p:nvPr/>
        </p:nvSpPr>
        <p:spPr>
          <a:xfrm>
            <a:off x="2837408" y="2738222"/>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Direccionamiento de los Servicios Sociales</a:t>
            </a:r>
          </a:p>
        </p:txBody>
      </p:sp>
      <p:sp>
        <p:nvSpPr>
          <p:cNvPr id="37" name="Rectángulo 36"/>
          <p:cNvSpPr/>
          <p:nvPr/>
        </p:nvSpPr>
        <p:spPr>
          <a:xfrm>
            <a:off x="2823554" y="3048563"/>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Direccionamiento Estratégico</a:t>
            </a:r>
          </a:p>
        </p:txBody>
      </p:sp>
      <p:sp>
        <p:nvSpPr>
          <p:cNvPr id="38" name="Rectángulo 37"/>
          <p:cNvSpPr/>
          <p:nvPr/>
        </p:nvSpPr>
        <p:spPr>
          <a:xfrm>
            <a:off x="2740320" y="3467076"/>
            <a:ext cx="4089863" cy="134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ctángulo 38"/>
          <p:cNvSpPr/>
          <p:nvPr/>
        </p:nvSpPr>
        <p:spPr>
          <a:xfrm>
            <a:off x="2740319" y="3535892"/>
            <a:ext cx="4089863" cy="326546"/>
          </a:xfrm>
          <a:prstGeom prst="rect">
            <a:avLst/>
          </a:prstGeom>
          <a:solidFill>
            <a:srgbClr val="24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Rectángulo 39"/>
          <p:cNvSpPr/>
          <p:nvPr/>
        </p:nvSpPr>
        <p:spPr>
          <a:xfrm>
            <a:off x="2831761" y="3905394"/>
            <a:ext cx="3929370" cy="220829"/>
          </a:xfrm>
          <a:prstGeom prst="rect">
            <a:avLst/>
          </a:prstGeom>
          <a:solidFill>
            <a:srgbClr val="24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40"/>
          <p:cNvSpPr/>
          <p:nvPr/>
        </p:nvSpPr>
        <p:spPr>
          <a:xfrm>
            <a:off x="2831761" y="4191261"/>
            <a:ext cx="3929370" cy="220829"/>
          </a:xfrm>
          <a:prstGeom prst="rect">
            <a:avLst/>
          </a:prstGeom>
          <a:solidFill>
            <a:srgbClr val="24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ectángulo 41"/>
          <p:cNvSpPr/>
          <p:nvPr/>
        </p:nvSpPr>
        <p:spPr>
          <a:xfrm>
            <a:off x="2831761" y="4493757"/>
            <a:ext cx="3929370" cy="220829"/>
          </a:xfrm>
          <a:prstGeom prst="rect">
            <a:avLst/>
          </a:prstGeom>
          <a:solidFill>
            <a:srgbClr val="24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Rectángulo 42"/>
          <p:cNvSpPr/>
          <p:nvPr/>
        </p:nvSpPr>
        <p:spPr>
          <a:xfrm>
            <a:off x="2737550" y="3569620"/>
            <a:ext cx="4089863" cy="274242"/>
          </a:xfrm>
          <a:prstGeom prst="rect">
            <a:avLst/>
          </a:prstGeom>
        </p:spPr>
        <p:txBody>
          <a:bodyPr wrap="square">
            <a:spAutoFit/>
          </a:bodyPr>
          <a:lstStyle/>
          <a:p>
            <a:pPr algn="ctr">
              <a:lnSpc>
                <a:spcPct val="107000"/>
              </a:lnSpc>
              <a:spcAft>
                <a:spcPts val="800"/>
              </a:spcAft>
            </a:pPr>
            <a:r>
              <a:rPr lang="es-CO"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PROCESOS MISIONALES</a:t>
            </a:r>
          </a:p>
        </p:txBody>
      </p:sp>
      <p:sp>
        <p:nvSpPr>
          <p:cNvPr id="44" name="Rectángulo 43"/>
          <p:cNvSpPr/>
          <p:nvPr/>
        </p:nvSpPr>
        <p:spPr>
          <a:xfrm>
            <a:off x="2831760" y="3883880"/>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Construcción e Implementación de Políticas Sociales</a:t>
            </a:r>
          </a:p>
        </p:txBody>
      </p:sp>
      <p:sp>
        <p:nvSpPr>
          <p:cNvPr id="45" name="Rectángulo 44"/>
          <p:cNvSpPr/>
          <p:nvPr/>
        </p:nvSpPr>
        <p:spPr>
          <a:xfrm>
            <a:off x="2834530" y="4169283"/>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Análisis y Seguimiento de Políticas Sociales</a:t>
            </a:r>
          </a:p>
        </p:txBody>
      </p:sp>
      <p:sp>
        <p:nvSpPr>
          <p:cNvPr id="46" name="Rectángulo 45"/>
          <p:cNvSpPr/>
          <p:nvPr/>
        </p:nvSpPr>
        <p:spPr>
          <a:xfrm>
            <a:off x="2820676" y="4479624"/>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Presentación de los Servicios Sociales </a:t>
            </a:r>
          </a:p>
        </p:txBody>
      </p:sp>
      <p:sp>
        <p:nvSpPr>
          <p:cNvPr id="47" name="Rectángulo 46"/>
          <p:cNvSpPr/>
          <p:nvPr/>
        </p:nvSpPr>
        <p:spPr>
          <a:xfrm>
            <a:off x="2740321" y="5002177"/>
            <a:ext cx="4089863" cy="274242"/>
          </a:xfrm>
          <a:prstGeom prst="rect">
            <a:avLst/>
          </a:prstGeom>
        </p:spPr>
        <p:txBody>
          <a:bodyPr wrap="square">
            <a:spAutoFit/>
          </a:bodyPr>
          <a:lstStyle/>
          <a:p>
            <a:pPr algn="ctr">
              <a:lnSpc>
                <a:spcPct val="107000"/>
              </a:lnSpc>
              <a:spcAft>
                <a:spcPts val="800"/>
              </a:spcAft>
            </a:pPr>
            <a:r>
              <a:rPr lang="es-CO"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PROCESOS ADMINISTRATIVOS </a:t>
            </a:r>
          </a:p>
        </p:txBody>
      </p:sp>
      <p:sp>
        <p:nvSpPr>
          <p:cNvPr id="48" name="Rectángulo 47"/>
          <p:cNvSpPr/>
          <p:nvPr/>
        </p:nvSpPr>
        <p:spPr>
          <a:xfrm>
            <a:off x="7038960" y="2706246"/>
            <a:ext cx="232756" cy="245872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Rectángulo 48"/>
          <p:cNvSpPr/>
          <p:nvPr/>
        </p:nvSpPr>
        <p:spPr>
          <a:xfrm rot="16200000">
            <a:off x="5920133" y="3772240"/>
            <a:ext cx="2432076" cy="304571"/>
          </a:xfrm>
          <a:prstGeom prst="rect">
            <a:avLst/>
          </a:prstGeom>
        </p:spPr>
        <p:txBody>
          <a:bodyPr wrap="none">
            <a:spAutoFit/>
          </a:bodyPr>
          <a:lstStyle/>
          <a:p>
            <a:pPr>
              <a:lnSpc>
                <a:spcPct val="107000"/>
              </a:lnSpc>
              <a:spcAft>
                <a:spcPts val="800"/>
              </a:spcAft>
            </a:pPr>
            <a:r>
              <a:rPr lang="es-CO" sz="14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Gestión del Conocimiento</a:t>
            </a:r>
          </a:p>
        </p:txBody>
      </p:sp>
      <p:sp>
        <p:nvSpPr>
          <p:cNvPr id="50" name="Rectángulo 49"/>
          <p:cNvSpPr/>
          <p:nvPr/>
        </p:nvSpPr>
        <p:spPr>
          <a:xfrm>
            <a:off x="2831760"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Rectángulo 50"/>
          <p:cNvSpPr/>
          <p:nvPr/>
        </p:nvSpPr>
        <p:spPr>
          <a:xfrm>
            <a:off x="3625020"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Rectángulo 51"/>
          <p:cNvSpPr/>
          <p:nvPr/>
        </p:nvSpPr>
        <p:spPr>
          <a:xfrm>
            <a:off x="4409967"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Rectángulo 52"/>
          <p:cNvSpPr/>
          <p:nvPr/>
        </p:nvSpPr>
        <p:spPr>
          <a:xfrm>
            <a:off x="5203225"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Rectángulo 53"/>
          <p:cNvSpPr/>
          <p:nvPr/>
        </p:nvSpPr>
        <p:spPr>
          <a:xfrm>
            <a:off x="5988173"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Rectángulo 55"/>
          <p:cNvSpPr/>
          <p:nvPr/>
        </p:nvSpPr>
        <p:spPr>
          <a:xfrm>
            <a:off x="2801276" y="5420186"/>
            <a:ext cx="856323" cy="307777"/>
          </a:xfrm>
          <a:prstGeom prst="rect">
            <a:avLst/>
          </a:prstGeom>
        </p:spPr>
        <p:txBody>
          <a:bodyPr wrap="square">
            <a:spAutoFit/>
          </a:bodyPr>
          <a:lstStyle/>
          <a:p>
            <a:pPr algn="ctr"/>
            <a:r>
              <a:rPr lang="es-CO" sz="700" dirty="0">
                <a:solidFill>
                  <a:schemeClr val="bg1"/>
                </a:solidFill>
                <a:latin typeface="Arial Rounded MT Bold" panose="020F0704030504030204" pitchFamily="34" charset="0"/>
              </a:rPr>
              <a:t>Mantenimiento y soporte TIC</a:t>
            </a:r>
          </a:p>
        </p:txBody>
      </p:sp>
      <p:sp>
        <p:nvSpPr>
          <p:cNvPr id="57" name="Rectángulo 56"/>
          <p:cNvSpPr/>
          <p:nvPr/>
        </p:nvSpPr>
        <p:spPr>
          <a:xfrm>
            <a:off x="3610294" y="5480177"/>
            <a:ext cx="856323" cy="200055"/>
          </a:xfrm>
          <a:prstGeom prst="rect">
            <a:avLst/>
          </a:prstGeom>
        </p:spPr>
        <p:txBody>
          <a:bodyPr wrap="square">
            <a:spAutoFit/>
          </a:bodyPr>
          <a:lstStyle/>
          <a:p>
            <a:r>
              <a:rPr lang="es-CO" sz="700" dirty="0">
                <a:solidFill>
                  <a:schemeClr val="bg1"/>
                </a:solidFill>
                <a:latin typeface="Arial Rounded MT Bold" panose="020F0704030504030204" pitchFamily="34" charset="0"/>
              </a:rPr>
              <a:t>Adquisiciones</a:t>
            </a:r>
          </a:p>
        </p:txBody>
      </p:sp>
      <p:sp>
        <p:nvSpPr>
          <p:cNvPr id="58" name="Rectángulo 57"/>
          <p:cNvSpPr/>
          <p:nvPr/>
        </p:nvSpPr>
        <p:spPr>
          <a:xfrm>
            <a:off x="4383638" y="5373169"/>
            <a:ext cx="856323" cy="415498"/>
          </a:xfrm>
          <a:prstGeom prst="rect">
            <a:avLst/>
          </a:prstGeom>
        </p:spPr>
        <p:txBody>
          <a:bodyPr wrap="square">
            <a:spAutoFit/>
          </a:bodyPr>
          <a:lstStyle/>
          <a:p>
            <a:pPr algn="ctr"/>
            <a:r>
              <a:rPr lang="es-CO" sz="700" dirty="0">
                <a:solidFill>
                  <a:schemeClr val="bg1"/>
                </a:solidFill>
                <a:latin typeface="Arial Rounded MT Bold" panose="020F0704030504030204" pitchFamily="34" charset="0"/>
              </a:rPr>
              <a:t>Gestión de Talento Humano </a:t>
            </a:r>
          </a:p>
        </p:txBody>
      </p:sp>
      <p:sp>
        <p:nvSpPr>
          <p:cNvPr id="59" name="Rectángulo 58"/>
          <p:cNvSpPr/>
          <p:nvPr/>
        </p:nvSpPr>
        <p:spPr>
          <a:xfrm>
            <a:off x="5161847" y="5378032"/>
            <a:ext cx="856323" cy="415498"/>
          </a:xfrm>
          <a:prstGeom prst="rect">
            <a:avLst/>
          </a:prstGeom>
        </p:spPr>
        <p:txBody>
          <a:bodyPr wrap="square">
            <a:spAutoFit/>
          </a:bodyPr>
          <a:lstStyle/>
          <a:p>
            <a:pPr algn="ctr"/>
            <a:r>
              <a:rPr lang="es-CO" sz="700" dirty="0">
                <a:solidFill>
                  <a:schemeClr val="bg1"/>
                </a:solidFill>
                <a:latin typeface="Arial Rounded MT Bold" panose="020F0704030504030204" pitchFamily="34" charset="0"/>
              </a:rPr>
              <a:t>Gestión de Bienes y Servicios </a:t>
            </a:r>
          </a:p>
        </p:txBody>
      </p:sp>
      <p:sp>
        <p:nvSpPr>
          <p:cNvPr id="60" name="Rectángulo 59"/>
          <p:cNvSpPr/>
          <p:nvPr/>
        </p:nvSpPr>
        <p:spPr>
          <a:xfrm>
            <a:off x="5976182" y="5427029"/>
            <a:ext cx="856323" cy="307777"/>
          </a:xfrm>
          <a:prstGeom prst="rect">
            <a:avLst/>
          </a:prstGeom>
        </p:spPr>
        <p:txBody>
          <a:bodyPr wrap="square">
            <a:spAutoFit/>
          </a:bodyPr>
          <a:lstStyle/>
          <a:p>
            <a:pPr algn="ctr"/>
            <a:r>
              <a:rPr lang="es-CO" sz="700" dirty="0">
                <a:solidFill>
                  <a:schemeClr val="bg1"/>
                </a:solidFill>
                <a:latin typeface="Arial Rounded MT Bold" panose="020F0704030504030204" pitchFamily="34" charset="0"/>
              </a:rPr>
              <a:t>Gestión Jurídica </a:t>
            </a:r>
          </a:p>
        </p:txBody>
      </p:sp>
      <p:sp>
        <p:nvSpPr>
          <p:cNvPr id="61" name="Flecha abajo 60"/>
          <p:cNvSpPr/>
          <p:nvPr/>
        </p:nvSpPr>
        <p:spPr>
          <a:xfrm>
            <a:off x="5603977" y="3328135"/>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Flecha abajo 61"/>
          <p:cNvSpPr/>
          <p:nvPr/>
        </p:nvSpPr>
        <p:spPr>
          <a:xfrm>
            <a:off x="3862569" y="4774235"/>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3" name="Flecha abajo 62"/>
          <p:cNvSpPr/>
          <p:nvPr/>
        </p:nvSpPr>
        <p:spPr>
          <a:xfrm rot="10800000">
            <a:off x="3862570" y="3315310"/>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Flecha abajo 63"/>
          <p:cNvSpPr/>
          <p:nvPr/>
        </p:nvSpPr>
        <p:spPr>
          <a:xfrm rot="10800000">
            <a:off x="5603978" y="4751270"/>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5" name="Flecha abajo 64"/>
          <p:cNvSpPr/>
          <p:nvPr/>
        </p:nvSpPr>
        <p:spPr>
          <a:xfrm rot="16200000">
            <a:off x="6855273" y="3850901"/>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Flecha abajo 65"/>
          <p:cNvSpPr/>
          <p:nvPr/>
        </p:nvSpPr>
        <p:spPr>
          <a:xfrm rot="16200000">
            <a:off x="2602785" y="3850901"/>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Flecha doblada hacia arriba 66"/>
          <p:cNvSpPr/>
          <p:nvPr/>
        </p:nvSpPr>
        <p:spPr>
          <a:xfrm>
            <a:off x="6847425" y="5203260"/>
            <a:ext cx="390799" cy="397419"/>
          </a:xfrm>
          <a:prstGeom prst="bentUp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Flecha doblada hacia arriba 67"/>
          <p:cNvSpPr/>
          <p:nvPr/>
        </p:nvSpPr>
        <p:spPr>
          <a:xfrm rot="5400000">
            <a:off x="2342972" y="5228314"/>
            <a:ext cx="390799" cy="397419"/>
          </a:xfrm>
          <a:prstGeom prst="bentUp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9" name="Flecha doblada hacia arriba 68"/>
          <p:cNvSpPr/>
          <p:nvPr/>
        </p:nvSpPr>
        <p:spPr>
          <a:xfrm rot="16200000">
            <a:off x="6871485" y="2253186"/>
            <a:ext cx="390799" cy="397419"/>
          </a:xfrm>
          <a:prstGeom prst="bentUp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0" name="Flecha doblada hacia arriba 69"/>
          <p:cNvSpPr/>
          <p:nvPr/>
        </p:nvSpPr>
        <p:spPr>
          <a:xfrm rot="10800000">
            <a:off x="2305126" y="2228019"/>
            <a:ext cx="390799" cy="397419"/>
          </a:xfrm>
          <a:prstGeom prst="bentUp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2730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883807"/>
            <a:ext cx="9144000" cy="40764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698270" y="1235624"/>
            <a:ext cx="8179724" cy="598305"/>
          </a:xfrm>
          <a:prstGeom prst="rect">
            <a:avLst/>
          </a:prstGeom>
        </p:spPr>
        <p:txBody>
          <a:bodyPr wrap="square">
            <a:spAutoFit/>
          </a:bodyPr>
          <a:lstStyle/>
          <a:p>
            <a:pPr algn="just">
              <a:lnSpc>
                <a:spcPct val="107000"/>
              </a:lnSpc>
              <a:spcAft>
                <a:spcPts val="0"/>
              </a:spcAft>
            </a:pPr>
            <a:r>
              <a:rPr lang="es-CO" sz="1600" dirty="0">
                <a:solidFill>
                  <a:srgbClr val="003E65"/>
                </a:solidFill>
                <a:latin typeface="Arial Rounded MT Bold" panose="020F0704030504030204" pitchFamily="34" charset="0"/>
              </a:rPr>
              <a:t>Los indicadores soporte del avance a 30 de septiembre son aquellos con periodicidad mensual o trimestral:</a:t>
            </a:r>
          </a:p>
        </p:txBody>
      </p:sp>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Gestión</a:t>
            </a:r>
          </a:p>
        </p:txBody>
      </p:sp>
      <p:cxnSp>
        <p:nvCxnSpPr>
          <p:cNvPr id="6" name="Conector recto 5">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graphicFrame>
        <p:nvGraphicFramePr>
          <p:cNvPr id="7" name="Tabla 6"/>
          <p:cNvGraphicFramePr>
            <a:graphicFrameLocks noGrp="1"/>
          </p:cNvGraphicFramePr>
          <p:nvPr>
            <p:extLst>
              <p:ext uri="{D42A27DB-BD31-4B8C-83A1-F6EECF244321}">
                <p14:modId xmlns:p14="http://schemas.microsoft.com/office/powerpoint/2010/main" val="2042993904"/>
              </p:ext>
            </p:extLst>
          </p:nvPr>
        </p:nvGraphicFramePr>
        <p:xfrm>
          <a:off x="814063" y="1992708"/>
          <a:ext cx="7948138" cy="3888906"/>
        </p:xfrm>
        <a:graphic>
          <a:graphicData uri="http://schemas.openxmlformats.org/drawingml/2006/table">
            <a:tbl>
              <a:tblPr firstRow="1" firstCol="1" bandRow="1">
                <a:tableStyleId>{5C22544A-7EE6-4342-B048-85BDC9FD1C3A}</a:tableStyleId>
              </a:tblPr>
              <a:tblGrid>
                <a:gridCol w="4764901">
                  <a:extLst>
                    <a:ext uri="{9D8B030D-6E8A-4147-A177-3AD203B41FA5}">
                      <a16:colId xmlns="" xmlns:a16="http://schemas.microsoft.com/office/drawing/2014/main" val="20000"/>
                    </a:ext>
                  </a:extLst>
                </a:gridCol>
                <a:gridCol w="1240139">
                  <a:extLst>
                    <a:ext uri="{9D8B030D-6E8A-4147-A177-3AD203B41FA5}">
                      <a16:colId xmlns="" xmlns:a16="http://schemas.microsoft.com/office/drawing/2014/main" val="20001"/>
                    </a:ext>
                  </a:extLst>
                </a:gridCol>
                <a:gridCol w="1943098">
                  <a:extLst>
                    <a:ext uri="{9D8B030D-6E8A-4147-A177-3AD203B41FA5}">
                      <a16:colId xmlns="" xmlns:a16="http://schemas.microsoft.com/office/drawing/2014/main" val="20002"/>
                    </a:ext>
                  </a:extLst>
                </a:gridCol>
              </a:tblGrid>
              <a:tr h="681844">
                <a:tc>
                  <a:txBody>
                    <a:bodyPr/>
                    <a:lstStyle/>
                    <a:p>
                      <a:pPr algn="ctr">
                        <a:lnSpc>
                          <a:spcPct val="107000"/>
                        </a:lnSpc>
                        <a:spcAft>
                          <a:spcPts val="0"/>
                        </a:spcAft>
                      </a:pPr>
                      <a:r>
                        <a:rPr lang="es-MX" sz="1200" b="0" dirty="0" smtClean="0">
                          <a:solidFill>
                            <a:schemeClr val="bg1"/>
                          </a:solidFill>
                          <a:effectLst/>
                          <a:latin typeface="Arial Rounded MT Bold" panose="020F0704030504030204" pitchFamily="34" charset="0"/>
                        </a:rPr>
                        <a:t>Proceso</a:t>
                      </a:r>
                      <a:endParaRPr lang="es-MX" sz="1200" b="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65"/>
                    </a:solidFill>
                  </a:tcPr>
                </a:tc>
                <a:tc>
                  <a:txBody>
                    <a:bodyPr/>
                    <a:lstStyle/>
                    <a:p>
                      <a:pPr algn="ctr">
                        <a:lnSpc>
                          <a:spcPct val="107000"/>
                        </a:lnSpc>
                        <a:spcAft>
                          <a:spcPts val="0"/>
                        </a:spcAft>
                      </a:pPr>
                      <a:r>
                        <a:rPr lang="es-MX" sz="1200" b="0" dirty="0" smtClean="0">
                          <a:solidFill>
                            <a:schemeClr val="bg1"/>
                          </a:solidFill>
                          <a:effectLst/>
                          <a:latin typeface="Arial Rounded MT Bold" panose="020F0704030504030204" pitchFamily="34" charset="0"/>
                        </a:rPr>
                        <a:t>Indicadores</a:t>
                      </a:r>
                      <a:endParaRPr lang="es-MX" sz="1200" b="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65"/>
                    </a:solidFill>
                  </a:tcPr>
                </a:tc>
                <a:tc>
                  <a:txBody>
                    <a:bodyPr/>
                    <a:lstStyle/>
                    <a:p>
                      <a:pPr algn="ctr">
                        <a:lnSpc>
                          <a:spcPts val="1300"/>
                        </a:lnSpc>
                        <a:spcAft>
                          <a:spcPts val="0"/>
                        </a:spcAft>
                      </a:pPr>
                      <a:r>
                        <a:rPr lang="es-MX" sz="1200" b="0" dirty="0" smtClean="0">
                          <a:solidFill>
                            <a:schemeClr val="bg1"/>
                          </a:solidFill>
                          <a:effectLst/>
                          <a:latin typeface="Arial Rounded MT Bold" panose="020F0704030504030204" pitchFamily="34" charset="0"/>
                        </a:rPr>
                        <a:t>Indicadores con programación en este avance</a:t>
                      </a:r>
                      <a:endParaRPr lang="es-MX" sz="1200" b="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65"/>
                    </a:solidFill>
                  </a:tcPr>
                </a:tc>
                <a:extLst>
                  <a:ext uri="{0D108BD9-81ED-4DB2-BD59-A6C34878D82A}">
                    <a16:rowId xmlns="" xmlns:a16="http://schemas.microsoft.com/office/drawing/2014/main" val="10000"/>
                  </a:ext>
                </a:extLst>
              </a:tr>
              <a:tr h="232567">
                <a:tc>
                  <a:txBody>
                    <a:bodyPr/>
                    <a:lstStyle/>
                    <a:p>
                      <a:pPr>
                        <a:lnSpc>
                          <a:spcPct val="107000"/>
                        </a:lnSpc>
                        <a:spcAft>
                          <a:spcPts val="0"/>
                        </a:spcAft>
                      </a:pPr>
                      <a:r>
                        <a:rPr lang="es-MX" sz="1100" dirty="0">
                          <a:solidFill>
                            <a:srgbClr val="003E65"/>
                          </a:solidFill>
                          <a:effectLst/>
                          <a:latin typeface="Arial" panose="020B0604020202020204" pitchFamily="34" charset="0"/>
                          <a:cs typeface="Arial" panose="020B0604020202020204" pitchFamily="34" charset="0"/>
                        </a:rPr>
                        <a:t>Direccionamiento Político</a:t>
                      </a:r>
                      <a:endParaRPr lang="es-MX" sz="1100" dirty="0">
                        <a:solidFill>
                          <a:srgbClr val="003E65"/>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4</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23095">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Direccionamiento de los Servicios Sociales</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3</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Direccionamiento Estratégico</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a:solidFill>
                            <a:srgbClr val="003E65"/>
                          </a:solidFill>
                          <a:effectLst/>
                          <a:latin typeface="Arial" panose="020B0604020202020204" pitchFamily="34" charset="0"/>
                          <a:ea typeface="+mn-ea"/>
                          <a:cs typeface="Arial" panose="020B0604020202020204" pitchFamily="34" charset="0"/>
                        </a:rPr>
                        <a:t>4</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20003">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Análisis y Seguimiento de Políticas Sociales</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Prestación de los Servicios Sociales</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21</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Mantenimiento y Soporte de </a:t>
                      </a:r>
                      <a:r>
                        <a:rPr lang="es-CO" sz="1100" b="1" kern="1200" dirty="0" err="1">
                          <a:solidFill>
                            <a:srgbClr val="003E65"/>
                          </a:solidFill>
                          <a:effectLst/>
                          <a:latin typeface="Arial" panose="020B0604020202020204" pitchFamily="34" charset="0"/>
                          <a:ea typeface="+mn-ea"/>
                          <a:cs typeface="Arial" panose="020B0604020202020204" pitchFamily="34" charset="0"/>
                        </a:rPr>
                        <a:t>TIC´s</a:t>
                      </a:r>
                      <a:endParaRPr lang="es-CO" sz="1100" b="1" kern="1200" dirty="0">
                        <a:solidFill>
                          <a:srgbClr val="003E65"/>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5</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Adquisiciones</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8</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Gestión del Talento Humano </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13</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Gestión de Bienes y Servicios</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16</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Gestión del Conocimiento</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Mejora Continua</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6</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Proceso Gestión Jurídica</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32567">
                <a:tc>
                  <a:txBody>
                    <a:bodyPr/>
                    <a:lstStyle/>
                    <a:p>
                      <a:pPr marL="0" algn="l" defTabSz="914400" rtl="0" eaLnBrk="1" fontAlgn="b" latinLnBrk="0" hangingPunct="1">
                        <a:lnSpc>
                          <a:spcPct val="107000"/>
                        </a:lnSpc>
                        <a:spcAft>
                          <a:spcPts val="0"/>
                        </a:spcAft>
                      </a:pPr>
                      <a:r>
                        <a:rPr lang="es-CO" sz="1100" b="1" kern="1200" dirty="0">
                          <a:solidFill>
                            <a:srgbClr val="003E65"/>
                          </a:solidFill>
                          <a:effectLst/>
                          <a:latin typeface="Arial" panose="020B0604020202020204" pitchFamily="34" charset="0"/>
                          <a:ea typeface="+mn-ea"/>
                          <a:cs typeface="Arial" panose="020B0604020202020204" pitchFamily="34" charset="0"/>
                        </a:rPr>
                        <a:t>Construcción e implementación de Políticas Sociales</a:t>
                      </a:r>
                    </a:p>
                  </a:txBody>
                  <a:tcPr marL="9525" marR="9525" marT="9525"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0"/>
                        </a:spcAft>
                      </a:pPr>
                      <a:r>
                        <a:rPr lang="es-CO" sz="1100" kern="1200" dirty="0">
                          <a:solidFill>
                            <a:srgbClr val="003E65"/>
                          </a:solidFill>
                          <a:effectLst/>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5727">
                <a:tc>
                  <a:txBody>
                    <a:bodyPr/>
                    <a:lstStyle/>
                    <a:p>
                      <a:pPr algn="ctr">
                        <a:lnSpc>
                          <a:spcPct val="107000"/>
                        </a:lnSpc>
                        <a:spcAft>
                          <a:spcPts val="0"/>
                        </a:spcAft>
                      </a:pPr>
                      <a:r>
                        <a:rPr lang="es-MX" sz="1200" b="0" dirty="0">
                          <a:solidFill>
                            <a:schemeClr val="bg1"/>
                          </a:solidFill>
                          <a:effectLst/>
                          <a:latin typeface="Arial" panose="020B0604020202020204" pitchFamily="34" charset="0"/>
                          <a:cs typeface="Arial" panose="020B0604020202020204" pitchFamily="34" charset="0"/>
                        </a:rPr>
                        <a:t>TOTAL</a:t>
                      </a:r>
                      <a:endParaRPr lang="es-MX"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lnSpc>
                          <a:spcPct val="107000"/>
                        </a:lnSpc>
                        <a:spcAft>
                          <a:spcPts val="0"/>
                        </a:spcAft>
                      </a:pPr>
                      <a:r>
                        <a:rPr lang="es-MX" sz="1200" b="0" dirty="0" smtClean="0">
                          <a:solidFill>
                            <a:schemeClr val="bg1"/>
                          </a:solidFill>
                          <a:effectLst/>
                          <a:latin typeface="Arial" panose="020B0604020202020204" pitchFamily="34" charset="0"/>
                          <a:cs typeface="Arial" panose="020B0604020202020204" pitchFamily="34" charset="0"/>
                        </a:rPr>
                        <a:t>130</a:t>
                      </a:r>
                      <a:endParaRPr lang="es-MX"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lnSpc>
                          <a:spcPct val="107000"/>
                        </a:lnSpc>
                        <a:spcAft>
                          <a:spcPts val="0"/>
                        </a:spcAft>
                      </a:pPr>
                      <a:r>
                        <a:rPr lang="es-MX" sz="1200" b="0" dirty="0" smtClean="0">
                          <a:solidFill>
                            <a:schemeClr val="bg1"/>
                          </a:solidFill>
                          <a:effectLst/>
                          <a:latin typeface="Arial" panose="020B0604020202020204" pitchFamily="34" charset="0"/>
                          <a:ea typeface="+mn-ea"/>
                          <a:cs typeface="Arial" panose="020B0604020202020204" pitchFamily="34" charset="0"/>
                        </a:rPr>
                        <a:t>80</a:t>
                      </a:r>
                      <a:endParaRPr lang="es-MX"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0523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Seguimiento al Plan de Acción</a:t>
            </a:r>
          </a:p>
        </p:txBody>
      </p:sp>
      <p:cxnSp>
        <p:nvCxnSpPr>
          <p:cNvPr id="6" name="Conector recto 5">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pic>
        <p:nvPicPr>
          <p:cNvPr id="7" name="Imagen 1"/>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50232"/>
          <a:stretch/>
        </p:blipFill>
        <p:spPr bwMode="auto">
          <a:xfrm>
            <a:off x="821220" y="2807953"/>
            <a:ext cx="3881102" cy="25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IMG_8223.JPG"/>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3826"/>
          <a:stretch/>
        </p:blipFill>
        <p:spPr>
          <a:xfrm>
            <a:off x="4938995" y="2807953"/>
            <a:ext cx="3839244" cy="2558875"/>
          </a:xfrm>
          <a:prstGeom prst="rect">
            <a:avLst/>
          </a:prstGeom>
        </p:spPr>
      </p:pic>
      <p:sp>
        <p:nvSpPr>
          <p:cNvPr id="9" name="CuadroTexto 7"/>
          <p:cNvSpPr txBox="1">
            <a:spLocks noChangeArrowheads="1"/>
          </p:cNvSpPr>
          <p:nvPr/>
        </p:nvSpPr>
        <p:spPr bwMode="auto">
          <a:xfrm>
            <a:off x="821220" y="1574710"/>
            <a:ext cx="38811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7200" dirty="0" smtClean="0">
                <a:solidFill>
                  <a:srgbClr val="003E65"/>
                </a:solidFill>
                <a:latin typeface="Arial Rounded MT Bold" panose="020F0704030504030204" pitchFamily="34" charset="0"/>
              </a:rPr>
              <a:t>88,2%</a:t>
            </a:r>
            <a:endParaRPr lang="es-ES" sz="7200" dirty="0">
              <a:solidFill>
                <a:srgbClr val="003E65"/>
              </a:solidFill>
              <a:latin typeface="Arial Rounded MT Bold" panose="020F0704030504030204" pitchFamily="34" charset="0"/>
            </a:endParaRPr>
          </a:p>
        </p:txBody>
      </p:sp>
      <p:sp>
        <p:nvSpPr>
          <p:cNvPr id="10" name="CuadroTexto 13"/>
          <p:cNvSpPr txBox="1">
            <a:spLocks noChangeArrowheads="1"/>
          </p:cNvSpPr>
          <p:nvPr/>
        </p:nvSpPr>
        <p:spPr bwMode="auto">
          <a:xfrm>
            <a:off x="4938996" y="1602466"/>
            <a:ext cx="3839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7200" dirty="0" smtClean="0">
                <a:solidFill>
                  <a:srgbClr val="009FE3"/>
                </a:solidFill>
                <a:latin typeface="Arial Rounded MT Bold" panose="020F0704030504030204" pitchFamily="34" charset="0"/>
              </a:rPr>
              <a:t>81,9%</a:t>
            </a:r>
            <a:endParaRPr lang="es-ES" sz="7200" dirty="0">
              <a:solidFill>
                <a:srgbClr val="009FE3"/>
              </a:solidFill>
              <a:latin typeface="Arial Rounded MT Bold" panose="020F0704030504030204" pitchFamily="34" charset="0"/>
            </a:endParaRPr>
          </a:p>
        </p:txBody>
      </p:sp>
      <p:sp>
        <p:nvSpPr>
          <p:cNvPr id="11" name="Elipse 10"/>
          <p:cNvSpPr/>
          <p:nvPr/>
        </p:nvSpPr>
        <p:spPr>
          <a:xfrm>
            <a:off x="2188760" y="3157574"/>
            <a:ext cx="1148620" cy="1144704"/>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solidFill>
                <a:srgbClr val="003E65"/>
              </a:solidFill>
            </a:endParaRPr>
          </a:p>
        </p:txBody>
      </p:sp>
      <p:pic>
        <p:nvPicPr>
          <p:cNvPr id="12" name="Imagen 11" descr="investment-mode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9752" y="3273952"/>
            <a:ext cx="928244" cy="928244"/>
          </a:xfrm>
          <a:prstGeom prst="rect">
            <a:avLst/>
          </a:prstGeom>
        </p:spPr>
      </p:pic>
      <p:sp>
        <p:nvSpPr>
          <p:cNvPr id="13" name="Rectángulo 12"/>
          <p:cNvSpPr/>
          <p:nvPr/>
        </p:nvSpPr>
        <p:spPr>
          <a:xfrm>
            <a:off x="821219" y="4267217"/>
            <a:ext cx="3881101" cy="707886"/>
          </a:xfrm>
          <a:prstGeom prst="rect">
            <a:avLst/>
          </a:prstGeom>
        </p:spPr>
        <p:txBody>
          <a:bodyPr wrap="square">
            <a:spAutoFit/>
          </a:bodyPr>
          <a:lstStyle/>
          <a:p>
            <a:pPr lvl="0" algn="ctr"/>
            <a:r>
              <a:rPr lang="es-MX" sz="4000" dirty="0" smtClean="0">
                <a:solidFill>
                  <a:srgbClr val="FFFFFF"/>
                </a:solidFill>
                <a:latin typeface="Arial Rounded MT Bold" panose="020F0704030504030204" pitchFamily="34" charset="0"/>
              </a:rPr>
              <a:t>Inversión</a:t>
            </a:r>
            <a:endParaRPr lang="es-MX" sz="4000" dirty="0">
              <a:solidFill>
                <a:srgbClr val="FFFFFF"/>
              </a:solidFill>
              <a:latin typeface="Arial Rounded MT Bold" panose="020F0704030504030204" pitchFamily="34" charset="0"/>
            </a:endParaRPr>
          </a:p>
        </p:txBody>
      </p:sp>
      <p:sp>
        <p:nvSpPr>
          <p:cNvPr id="14" name="Elipse 13"/>
          <p:cNvSpPr/>
          <p:nvPr/>
        </p:nvSpPr>
        <p:spPr>
          <a:xfrm>
            <a:off x="6273980" y="3156676"/>
            <a:ext cx="1155854" cy="1134969"/>
          </a:xfrm>
          <a:prstGeom prst="ellipse">
            <a:avLst/>
          </a:prstGeom>
          <a:solidFill>
            <a:srgbClr val="009F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solidFill>
                <a:srgbClr val="003E65"/>
              </a:solidFill>
            </a:endParaRPr>
          </a:p>
        </p:txBody>
      </p:sp>
      <p:pic>
        <p:nvPicPr>
          <p:cNvPr id="15" name="Imagen 14" descr="businessman-success.png"/>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458987" y="3288759"/>
            <a:ext cx="796721" cy="796721"/>
          </a:xfrm>
          <a:prstGeom prst="rect">
            <a:avLst/>
          </a:prstGeom>
        </p:spPr>
      </p:pic>
      <p:sp>
        <p:nvSpPr>
          <p:cNvPr id="16" name="Rectángulo 15"/>
          <p:cNvSpPr/>
          <p:nvPr/>
        </p:nvSpPr>
        <p:spPr>
          <a:xfrm>
            <a:off x="4938993" y="4260913"/>
            <a:ext cx="3839246" cy="707886"/>
          </a:xfrm>
          <a:prstGeom prst="rect">
            <a:avLst/>
          </a:prstGeom>
        </p:spPr>
        <p:txBody>
          <a:bodyPr wrap="square">
            <a:spAutoFit/>
          </a:bodyPr>
          <a:lstStyle/>
          <a:p>
            <a:pPr lvl="0" algn="ctr"/>
            <a:r>
              <a:rPr lang="es-MX" sz="4000" dirty="0" smtClean="0">
                <a:solidFill>
                  <a:srgbClr val="FFFFFF"/>
                </a:solidFill>
                <a:latin typeface="Arial Rounded MT Bold" panose="020F0704030504030204" pitchFamily="34" charset="0"/>
              </a:rPr>
              <a:t>Gestión</a:t>
            </a:r>
            <a:endParaRPr lang="es-MX" sz="4000" dirty="0">
              <a:solidFill>
                <a:srgbClr val="FFFFFF"/>
              </a:solidFill>
              <a:latin typeface="Arial Rounded MT Bold" panose="020F0704030504030204" pitchFamily="34" charset="0"/>
            </a:endParaRPr>
          </a:p>
        </p:txBody>
      </p:sp>
    </p:spTree>
    <p:extLst>
      <p:ext uri="{BB962C8B-B14F-4D97-AF65-F5344CB8AC3E}">
        <p14:creationId xmlns:p14="http://schemas.microsoft.com/office/powerpoint/2010/main" val="250044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070824" y="1966470"/>
            <a:ext cx="6444526"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Avance Plan de Acción desde la inversión</a:t>
            </a:r>
          </a:p>
        </p:txBody>
      </p:sp>
      <p:cxnSp>
        <p:nvCxnSpPr>
          <p:cNvPr id="6" name="Conector recto 5">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grpSp>
        <p:nvGrpSpPr>
          <p:cNvPr id="7" name="Grupo 6"/>
          <p:cNvGrpSpPr/>
          <p:nvPr/>
        </p:nvGrpSpPr>
        <p:grpSpPr>
          <a:xfrm>
            <a:off x="6373210" y="3428218"/>
            <a:ext cx="2520000" cy="1830650"/>
            <a:chOff x="6068163" y="3846229"/>
            <a:chExt cx="2561198" cy="2164479"/>
          </a:xfrm>
        </p:grpSpPr>
        <p:sp>
          <p:nvSpPr>
            <p:cNvPr id="8" name="Rectángulo redondeado 7"/>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400" dirty="0">
                  <a:solidFill>
                    <a:srgbClr val="003E65"/>
                  </a:solidFill>
                  <a:latin typeface="Arial Rounded MT Bold" panose="020F0704030504030204" pitchFamily="34" charset="0"/>
                </a:rPr>
                <a:t>Coordinar y armonizar las acciones comunicativas del Programa </a:t>
              </a:r>
              <a:r>
                <a:rPr lang="es-CO" sz="1400" dirty="0" err="1">
                  <a:solidFill>
                    <a:srgbClr val="003E65"/>
                  </a:solidFill>
                  <a:latin typeface="Arial Rounded MT Bold" panose="020F0704030504030204" pitchFamily="34" charset="0"/>
                </a:rPr>
                <a:t>transectorial</a:t>
              </a:r>
              <a:r>
                <a:rPr lang="es-CO" sz="1400" dirty="0">
                  <a:solidFill>
                    <a:srgbClr val="003E65"/>
                  </a:solidFill>
                  <a:latin typeface="Arial Rounded MT Bold" panose="020F0704030504030204" pitchFamily="34" charset="0"/>
                </a:rPr>
                <a:t> de prevención.</a:t>
              </a:r>
              <a:endParaRPr lang="es-ES" sz="1400" dirty="0">
                <a:solidFill>
                  <a:srgbClr val="003E65"/>
                </a:solidFill>
                <a:latin typeface="Arial Rounded MT Bold" panose="020F0704030504030204" pitchFamily="34" charset="0"/>
              </a:endParaRPr>
            </a:p>
          </p:txBody>
        </p:sp>
        <p:sp>
          <p:nvSpPr>
            <p:cNvPr id="9" name="Rectángulo redondeado 8"/>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103%</a:t>
              </a:r>
              <a:endParaRPr lang="es-ES" sz="1600" dirty="0">
                <a:solidFill>
                  <a:schemeClr val="bg1"/>
                </a:solidFill>
                <a:latin typeface="Arial Rounded MT Bold" panose="020F0704030504030204" pitchFamily="34" charset="0"/>
              </a:endParaRPr>
            </a:p>
          </p:txBody>
        </p:sp>
      </p:grpSp>
      <p:grpSp>
        <p:nvGrpSpPr>
          <p:cNvPr id="10" name="Grupo 9"/>
          <p:cNvGrpSpPr/>
          <p:nvPr/>
        </p:nvGrpSpPr>
        <p:grpSpPr>
          <a:xfrm>
            <a:off x="3377316" y="3428218"/>
            <a:ext cx="2662005" cy="1830650"/>
            <a:chOff x="3260809" y="2221641"/>
            <a:chExt cx="2599182" cy="1922852"/>
          </a:xfrm>
        </p:grpSpPr>
        <p:sp>
          <p:nvSpPr>
            <p:cNvPr id="11" name="Rectángulo redondeado 1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100%</a:t>
              </a:r>
              <a:endParaRPr lang="es-ES" sz="1600" dirty="0">
                <a:solidFill>
                  <a:schemeClr val="bg1"/>
                </a:solidFill>
                <a:latin typeface="Arial Rounded MT Bold" panose="020F0704030504030204" pitchFamily="34" charset="0"/>
              </a:endParaRPr>
            </a:p>
          </p:txBody>
        </p:sp>
        <p:sp>
          <p:nvSpPr>
            <p:cNvPr id="1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Coordinar y armonizar las estrategias de los sectores que participan en el Programa </a:t>
              </a:r>
              <a:r>
                <a:rPr lang="es-CO" sz="1400" dirty="0" err="1">
                  <a:solidFill>
                    <a:srgbClr val="003E65"/>
                  </a:solidFill>
                  <a:latin typeface="Arial Rounded MT Bold" panose="020F0704030504030204" pitchFamily="34" charset="0"/>
                </a:rPr>
                <a:t>transectorial</a:t>
              </a:r>
              <a:r>
                <a:rPr lang="es-CO" sz="1400" dirty="0">
                  <a:solidFill>
                    <a:srgbClr val="003E65"/>
                  </a:solidFill>
                  <a:latin typeface="Arial Rounded MT Bold" panose="020F0704030504030204" pitchFamily="34" charset="0"/>
                </a:rPr>
                <a:t> de prevención.</a:t>
              </a:r>
            </a:p>
          </p:txBody>
        </p:sp>
      </p:grpSp>
      <p:grpSp>
        <p:nvGrpSpPr>
          <p:cNvPr id="13" name="Grupo 12"/>
          <p:cNvGrpSpPr/>
          <p:nvPr/>
        </p:nvGrpSpPr>
        <p:grpSpPr>
          <a:xfrm>
            <a:off x="563840" y="3432594"/>
            <a:ext cx="2520000" cy="1826274"/>
            <a:chOff x="605132" y="1428849"/>
            <a:chExt cx="2599181" cy="1775775"/>
          </a:xfrm>
        </p:grpSpPr>
        <p:sp>
          <p:nvSpPr>
            <p:cNvPr id="14"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Formar servidores públicos de la SDIS en derechos sexuales y derechos </a:t>
              </a:r>
              <a:r>
                <a:rPr lang="es-CO" sz="1400" dirty="0" smtClean="0">
                  <a:solidFill>
                    <a:srgbClr val="003E65"/>
                  </a:solidFill>
                  <a:latin typeface="Arial Rounded MT Bold" panose="020F0704030504030204" pitchFamily="34" charset="0"/>
                </a:rPr>
                <a:t>reproductivos</a:t>
              </a:r>
              <a:r>
                <a:rPr lang="es-CO" sz="1400" dirty="0" smtClean="0">
                  <a:solidFill>
                    <a:schemeClr val="accent5">
                      <a:lumMod val="50000"/>
                    </a:schemeClr>
                  </a:solidFill>
                  <a:latin typeface="Arial Rounded MT Bold" panose="020F0704030504030204" pitchFamily="34" charset="0"/>
                </a:rPr>
                <a:t>.</a:t>
              </a:r>
              <a:endParaRPr lang="es-CO" sz="1400" dirty="0">
                <a:solidFill>
                  <a:schemeClr val="accent5">
                    <a:lumMod val="50000"/>
                  </a:schemeClr>
                </a:solidFill>
                <a:latin typeface="Arial Rounded MT Bold" panose="020F0704030504030204" pitchFamily="34" charset="0"/>
              </a:endParaRPr>
            </a:p>
          </p:txBody>
        </p:sp>
        <p:sp>
          <p:nvSpPr>
            <p:cNvPr id="15" name="Rectángulo redondeado 14"/>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96%</a:t>
              </a:r>
              <a:endParaRPr lang="es-ES" sz="1600" dirty="0">
                <a:solidFill>
                  <a:schemeClr val="bg1"/>
                </a:solidFill>
                <a:latin typeface="Arial Rounded MT Bold" panose="020F0704030504030204" pitchFamily="34" charset="0"/>
              </a:endParaRPr>
            </a:p>
          </p:txBody>
        </p:sp>
      </p:grpSp>
      <p:sp>
        <p:nvSpPr>
          <p:cNvPr id="16" name="Rectángulo 40"/>
          <p:cNvSpPr/>
          <p:nvPr/>
        </p:nvSpPr>
        <p:spPr>
          <a:xfrm>
            <a:off x="2070824" y="1966471"/>
            <a:ext cx="5699207" cy="904604"/>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b="1" dirty="0"/>
              <a:t>Prevención y atención integral de la paternidad y la maternidad temprana</a:t>
            </a:r>
            <a:endParaRPr lang="es-ES" sz="2400" b="1" dirty="0"/>
          </a:p>
        </p:txBody>
      </p:sp>
      <p:sp>
        <p:nvSpPr>
          <p:cNvPr id="17" name="Elipse 16"/>
          <p:cNvSpPr/>
          <p:nvPr/>
        </p:nvSpPr>
        <p:spPr>
          <a:xfrm>
            <a:off x="7718055" y="1797601"/>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975" y="2016527"/>
            <a:ext cx="724840" cy="724840"/>
          </a:xfrm>
          <a:prstGeom prst="rect">
            <a:avLst/>
          </a:prstGeom>
        </p:spPr>
      </p:pic>
      <p:sp>
        <p:nvSpPr>
          <p:cNvPr id="19" name="Rectángulo 18"/>
          <p:cNvSpPr/>
          <p:nvPr/>
        </p:nvSpPr>
        <p:spPr>
          <a:xfrm>
            <a:off x="470706" y="1930286"/>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99%</a:t>
            </a:r>
            <a:endParaRPr lang="es-ES" sz="5400" dirty="0">
              <a:solidFill>
                <a:srgbClr val="003E65"/>
              </a:solidFill>
              <a:latin typeface="Arial Rounded MT Bold" panose="020F0704030504030204" pitchFamily="34" charset="0"/>
            </a:endParaRPr>
          </a:p>
        </p:txBody>
      </p:sp>
      <p:sp>
        <p:nvSpPr>
          <p:cNvPr id="22" name="Rectángulo 21"/>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spTree>
    <p:extLst>
      <p:ext uri="{BB962C8B-B14F-4D97-AF65-F5344CB8AC3E}">
        <p14:creationId xmlns:p14="http://schemas.microsoft.com/office/powerpoint/2010/main" val="356878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2218820" y="1963735"/>
            <a:ext cx="6444526"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40"/>
          <p:cNvSpPr/>
          <p:nvPr/>
        </p:nvSpPr>
        <p:spPr>
          <a:xfrm>
            <a:off x="2218820" y="2021587"/>
            <a:ext cx="5595144"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b="1" dirty="0"/>
              <a:t>Desarrollo integral desde la </a:t>
            </a:r>
            <a:r>
              <a:rPr lang="es-CO" sz="2400" b="1" dirty="0" smtClean="0"/>
              <a:t>gestación </a:t>
            </a:r>
            <a:r>
              <a:rPr lang="es-CO" sz="2400" b="1" dirty="0" smtClean="0"/>
              <a:t>hasta </a:t>
            </a:r>
            <a:r>
              <a:rPr lang="es-CO" sz="2400" b="1" dirty="0"/>
              <a:t>la </a:t>
            </a:r>
            <a:r>
              <a:rPr lang="es-CO" sz="2400" b="1" dirty="0" smtClean="0"/>
              <a:t>adolescencia</a:t>
            </a:r>
            <a:endParaRPr lang="es-ES" sz="2400" b="1" dirty="0"/>
          </a:p>
        </p:txBody>
      </p:sp>
      <p:sp>
        <p:nvSpPr>
          <p:cNvPr id="20" name="Elipse 19"/>
          <p:cNvSpPr/>
          <p:nvPr/>
        </p:nvSpPr>
        <p:spPr>
          <a:xfrm>
            <a:off x="7693116" y="1830849"/>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grpSp>
        <p:nvGrpSpPr>
          <p:cNvPr id="6" name="Grupo 5"/>
          <p:cNvGrpSpPr/>
          <p:nvPr/>
        </p:nvGrpSpPr>
        <p:grpSpPr>
          <a:xfrm>
            <a:off x="6356584" y="3425768"/>
            <a:ext cx="2520000" cy="1531684"/>
            <a:chOff x="6068163" y="3846229"/>
            <a:chExt cx="2561198" cy="2164479"/>
          </a:xfrm>
        </p:grpSpPr>
        <p:sp>
          <p:nvSpPr>
            <p:cNvPr id="7" name="Rectángulo redondeado 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Fortalecer el rol protector y educativo de las familias y cuidadores</a:t>
              </a:r>
              <a:endParaRPr lang="es-ES" sz="1400" dirty="0">
                <a:solidFill>
                  <a:srgbClr val="003E65"/>
                </a:solidFill>
                <a:latin typeface="Arial Rounded MT Bold" panose="020F0704030504030204" pitchFamily="34" charset="0"/>
              </a:endParaRPr>
            </a:p>
          </p:txBody>
        </p:sp>
        <p:sp>
          <p:nvSpPr>
            <p:cNvPr id="8" name="Rectángulo redondeado 7"/>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60%</a:t>
              </a:r>
              <a:endParaRPr lang="es-ES" sz="1600" dirty="0">
                <a:solidFill>
                  <a:schemeClr val="bg1"/>
                </a:solidFill>
                <a:latin typeface="Arial Rounded MT Bold" panose="020F0704030504030204" pitchFamily="34" charset="0"/>
              </a:endParaRPr>
            </a:p>
          </p:txBody>
        </p:sp>
      </p:grpSp>
      <p:grpSp>
        <p:nvGrpSpPr>
          <p:cNvPr id="9" name="Grupo 8"/>
          <p:cNvGrpSpPr/>
          <p:nvPr/>
        </p:nvGrpSpPr>
        <p:grpSpPr>
          <a:xfrm>
            <a:off x="3573681" y="3425768"/>
            <a:ext cx="2521785" cy="1531684"/>
            <a:chOff x="3260808" y="2221641"/>
            <a:chExt cx="2599183" cy="1922852"/>
          </a:xfrm>
        </p:grpSpPr>
        <p:sp>
          <p:nvSpPr>
            <p:cNvPr id="10" name="Rectángulo redondeado 9"/>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89%</a:t>
              </a:r>
              <a:endParaRPr lang="es-ES" sz="1600" dirty="0">
                <a:solidFill>
                  <a:schemeClr val="bg1"/>
                </a:solidFill>
                <a:latin typeface="Arial Rounded MT Bold" panose="020F0704030504030204" pitchFamily="34" charset="0"/>
              </a:endParaRPr>
            </a:p>
          </p:txBody>
        </p:sp>
        <p:sp>
          <p:nvSpPr>
            <p:cNvPr id="11" name="Elipse 22"/>
            <p:cNvSpPr/>
            <p:nvPr/>
          </p:nvSpPr>
          <p:spPr>
            <a:xfrm>
              <a:off x="3260808"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Brindar una oferta de servicios y estrategias flexibles de atención integral desde el enfoque diferencial</a:t>
              </a:r>
            </a:p>
          </p:txBody>
        </p:sp>
      </p:grpSp>
      <p:grpSp>
        <p:nvGrpSpPr>
          <p:cNvPr id="12" name="Grupo 11"/>
          <p:cNvGrpSpPr/>
          <p:nvPr/>
        </p:nvGrpSpPr>
        <p:grpSpPr>
          <a:xfrm>
            <a:off x="749847" y="3425768"/>
            <a:ext cx="2520000" cy="1531684"/>
            <a:chOff x="605132" y="1428849"/>
            <a:chExt cx="2599181" cy="1775775"/>
          </a:xfrm>
        </p:grpSpPr>
        <p:sp>
          <p:nvSpPr>
            <p:cNvPr id="13"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Optimizar mecanismos de articulación </a:t>
              </a:r>
              <a:r>
                <a:rPr lang="es-CO" sz="1400" dirty="0" err="1">
                  <a:solidFill>
                    <a:srgbClr val="003E65"/>
                  </a:solidFill>
                  <a:latin typeface="Arial Rounded MT Bold" panose="020F0704030504030204" pitchFamily="34" charset="0"/>
                </a:rPr>
                <a:t>intra</a:t>
              </a:r>
              <a:r>
                <a:rPr lang="es-CO" sz="1400" dirty="0">
                  <a:solidFill>
                    <a:srgbClr val="003E65"/>
                  </a:solidFill>
                  <a:latin typeface="Arial Rounded MT Bold" panose="020F0704030504030204" pitchFamily="34" charset="0"/>
                </a:rPr>
                <a:t>, inter y </a:t>
              </a:r>
              <a:r>
                <a:rPr lang="es-CO" sz="1400" dirty="0" err="1">
                  <a:solidFill>
                    <a:srgbClr val="003E65"/>
                  </a:solidFill>
                  <a:latin typeface="Arial Rounded MT Bold" panose="020F0704030504030204" pitchFamily="34" charset="0"/>
                </a:rPr>
                <a:t>transectorial</a:t>
              </a:r>
              <a:endParaRPr lang="es-CO" sz="1400" dirty="0">
                <a:solidFill>
                  <a:srgbClr val="003E65"/>
                </a:solidFill>
                <a:latin typeface="Arial Rounded MT Bold" panose="020F0704030504030204" pitchFamily="34" charset="0"/>
              </a:endParaRPr>
            </a:p>
          </p:txBody>
        </p:sp>
        <p:sp>
          <p:nvSpPr>
            <p:cNvPr id="14" name="Rectángulo redondeado 13"/>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69%</a:t>
              </a:r>
              <a:endParaRPr lang="es-ES" sz="1600" dirty="0">
                <a:solidFill>
                  <a:schemeClr val="bg1"/>
                </a:solidFill>
                <a:latin typeface="Arial Rounded MT Bold" panose="020F0704030504030204" pitchFamily="34" charset="0"/>
              </a:endParaRPr>
            </a:p>
          </p:txBody>
        </p:sp>
      </p:grpSp>
      <p:pic>
        <p:nvPicPr>
          <p:cNvPr id="17" name="Imagen 16" descr="smiling-bab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007" y="1993107"/>
            <a:ext cx="861049" cy="861049"/>
          </a:xfrm>
          <a:prstGeom prst="rect">
            <a:avLst/>
          </a:prstGeom>
        </p:spPr>
      </p:pic>
      <p:sp>
        <p:nvSpPr>
          <p:cNvPr id="18" name="Rectángulo 17"/>
          <p:cNvSpPr/>
          <p:nvPr/>
        </p:nvSpPr>
        <p:spPr>
          <a:xfrm>
            <a:off x="636963" y="1930826"/>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82%</a:t>
            </a:r>
            <a:endParaRPr lang="es-ES" sz="5400" dirty="0">
              <a:solidFill>
                <a:srgbClr val="003E65"/>
              </a:solidFill>
              <a:latin typeface="Arial Rounded MT Bold" panose="020F0704030504030204" pitchFamily="34" charset="0"/>
            </a:endParaRPr>
          </a:p>
        </p:txBody>
      </p:sp>
      <p:sp>
        <p:nvSpPr>
          <p:cNvPr id="21" name="Rectángulo 20"/>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spTree>
    <p:extLst>
      <p:ext uri="{BB962C8B-B14F-4D97-AF65-F5344CB8AC3E}">
        <p14:creationId xmlns:p14="http://schemas.microsoft.com/office/powerpoint/2010/main" val="272933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2218820" y="1963735"/>
            <a:ext cx="6019093"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grpSp>
        <p:nvGrpSpPr>
          <p:cNvPr id="7" name="Grupo 6"/>
          <p:cNvGrpSpPr/>
          <p:nvPr/>
        </p:nvGrpSpPr>
        <p:grpSpPr>
          <a:xfrm>
            <a:off x="6388997" y="3717803"/>
            <a:ext cx="2520000" cy="1710409"/>
            <a:chOff x="6068163" y="3846228"/>
            <a:chExt cx="2561198" cy="2286671"/>
          </a:xfrm>
        </p:grpSpPr>
        <p:sp>
          <p:nvSpPr>
            <p:cNvPr id="8" name="Rectángulo redondeado 7"/>
            <p:cNvSpPr/>
            <p:nvPr/>
          </p:nvSpPr>
          <p:spPr>
            <a:xfrm>
              <a:off x="6068163" y="3846228"/>
              <a:ext cx="2525175" cy="1710063"/>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endParaRPr lang="es-CO" sz="1400" dirty="0" smtClean="0">
                <a:solidFill>
                  <a:srgbClr val="003E65"/>
                </a:solidFill>
                <a:latin typeface="Arial Rounded MT Bold" panose="020F0704030504030204" pitchFamily="34" charset="0"/>
              </a:endParaRPr>
            </a:p>
            <a:p>
              <a:pPr algn="ctr"/>
              <a:endParaRPr lang="es-CO" sz="1400" dirty="0" smtClean="0">
                <a:solidFill>
                  <a:srgbClr val="003E65"/>
                </a:solidFill>
                <a:latin typeface="Arial Rounded MT Bold" panose="020F0704030504030204" pitchFamily="34" charset="0"/>
              </a:endParaRPr>
            </a:p>
            <a:p>
              <a:pPr algn="ctr"/>
              <a:r>
                <a:rPr lang="es-CO" sz="1400" dirty="0" smtClean="0">
                  <a:solidFill>
                    <a:srgbClr val="003E65"/>
                  </a:solidFill>
                  <a:latin typeface="Arial Rounded MT Bold" panose="020F0704030504030204" pitchFamily="34" charset="0"/>
                </a:rPr>
                <a:t>Fortalecer </a:t>
              </a:r>
              <a:r>
                <a:rPr lang="es-CO" sz="1400" dirty="0">
                  <a:solidFill>
                    <a:srgbClr val="003E65"/>
                  </a:solidFill>
                  <a:latin typeface="Arial Rounded MT Bold" panose="020F0704030504030204" pitchFamily="34" charset="0"/>
                </a:rPr>
                <a:t>la capacidad técnica para la atención y protección de las víctimas al interior de las familias</a:t>
              </a:r>
            </a:p>
            <a:p>
              <a:pPr algn="ctr"/>
              <a:endParaRPr lang="es-ES" sz="1600" dirty="0">
                <a:solidFill>
                  <a:schemeClr val="accent5">
                    <a:lumMod val="50000"/>
                  </a:schemeClr>
                </a:solidFill>
              </a:endParaRPr>
            </a:p>
          </p:txBody>
        </p:sp>
        <p:sp>
          <p:nvSpPr>
            <p:cNvPr id="9" name="Rectángulo redondeado 8"/>
            <p:cNvSpPr/>
            <p:nvPr/>
          </p:nvSpPr>
          <p:spPr>
            <a:xfrm>
              <a:off x="6104186" y="5590261"/>
              <a:ext cx="2525175" cy="542638"/>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83%</a:t>
              </a:r>
              <a:endParaRPr lang="es-ES" sz="1600" dirty="0">
                <a:solidFill>
                  <a:schemeClr val="bg1"/>
                </a:solidFill>
                <a:latin typeface="Arial Rounded MT Bold" panose="020F0704030504030204" pitchFamily="34" charset="0"/>
              </a:endParaRPr>
            </a:p>
          </p:txBody>
        </p:sp>
      </p:grpSp>
      <p:grpSp>
        <p:nvGrpSpPr>
          <p:cNvPr id="10" name="Grupo 9"/>
          <p:cNvGrpSpPr/>
          <p:nvPr/>
        </p:nvGrpSpPr>
        <p:grpSpPr>
          <a:xfrm>
            <a:off x="3444123" y="3717802"/>
            <a:ext cx="2617933" cy="1710409"/>
            <a:chOff x="3260809" y="2221641"/>
            <a:chExt cx="2599182" cy="1922852"/>
          </a:xfrm>
        </p:grpSpPr>
        <p:sp>
          <p:nvSpPr>
            <p:cNvPr id="11" name="Rectángulo redondeado 1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panose="020B0604020202020204" pitchFamily="34" charset="0"/>
                  <a:cs typeface="Arial" panose="020B0604020202020204" pitchFamily="34" charset="0"/>
                </a:rPr>
                <a:t>Cumplimiento</a:t>
              </a:r>
              <a:r>
                <a:rPr lang="es-ES" sz="1600" dirty="0">
                  <a:solidFill>
                    <a:schemeClr val="bg1"/>
                  </a:solidFill>
                  <a:latin typeface="Arial" panose="020B0604020202020204" pitchFamily="34" charset="0"/>
                  <a:cs typeface="Arial" panose="020B0604020202020204" pitchFamily="34" charset="0"/>
                </a:rPr>
                <a:t>: </a:t>
              </a:r>
              <a:r>
                <a:rPr lang="es-ES" sz="1600" dirty="0" smtClean="0">
                  <a:solidFill>
                    <a:schemeClr val="bg1"/>
                  </a:solidFill>
                  <a:latin typeface="Arial" panose="020B0604020202020204" pitchFamily="34" charset="0"/>
                  <a:cs typeface="Arial" panose="020B0604020202020204" pitchFamily="34" charset="0"/>
                </a:rPr>
                <a:t>100%</a:t>
              </a:r>
              <a:endParaRPr lang="es-ES" sz="1600" dirty="0">
                <a:solidFill>
                  <a:schemeClr val="bg1"/>
                </a:solidFill>
                <a:latin typeface="Arial" panose="020B0604020202020204" pitchFamily="34" charset="0"/>
                <a:cs typeface="Arial" panose="020B0604020202020204" pitchFamily="34" charset="0"/>
              </a:endParaRPr>
            </a:p>
          </p:txBody>
        </p:sp>
        <p:sp>
          <p:nvSpPr>
            <p:cNvPr id="1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rgbClr val="003E65"/>
                  </a:solidFill>
                </a:rPr>
                <a:t> </a:t>
              </a:r>
              <a:r>
                <a:rPr lang="es-CO" sz="1400" dirty="0">
                  <a:solidFill>
                    <a:srgbClr val="003E65"/>
                  </a:solidFill>
                  <a:latin typeface="Arial Rounded MT Bold" panose="020F0704030504030204" pitchFamily="34" charset="0"/>
                </a:rPr>
                <a:t>Desarrollar una estrategia interinstitucional de prevención de la violencia intrafamiliar </a:t>
              </a:r>
            </a:p>
          </p:txBody>
        </p:sp>
      </p:grpSp>
      <p:grpSp>
        <p:nvGrpSpPr>
          <p:cNvPr id="13" name="Grupo 12"/>
          <p:cNvGrpSpPr/>
          <p:nvPr/>
        </p:nvGrpSpPr>
        <p:grpSpPr>
          <a:xfrm>
            <a:off x="556579" y="3717803"/>
            <a:ext cx="2520000" cy="1710408"/>
            <a:chOff x="605132" y="1428849"/>
            <a:chExt cx="2599181" cy="1775775"/>
          </a:xfrm>
        </p:grpSpPr>
        <p:sp>
          <p:nvSpPr>
            <p:cNvPr id="14"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Desarrollar estrategias que contribuyan a la implementación de la </a:t>
              </a:r>
              <a:r>
                <a:rPr lang="es-CO" sz="1400" b="1" dirty="0">
                  <a:solidFill>
                    <a:srgbClr val="003E65"/>
                  </a:solidFill>
                  <a:latin typeface="Arial Rounded MT Bold" panose="020F0704030504030204" pitchFamily="34" charset="0"/>
                </a:rPr>
                <a:t>Política Pública</a:t>
              </a:r>
            </a:p>
          </p:txBody>
        </p:sp>
        <p:sp>
          <p:nvSpPr>
            <p:cNvPr id="15" name="Rectángulo redondeado 14"/>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100%</a:t>
              </a:r>
              <a:endParaRPr lang="es-ES" sz="1600" dirty="0">
                <a:solidFill>
                  <a:schemeClr val="bg1"/>
                </a:solidFill>
                <a:latin typeface="Arial Rounded MT Bold" panose="020F0704030504030204" pitchFamily="34" charset="0"/>
              </a:endParaRPr>
            </a:p>
          </p:txBody>
        </p:sp>
      </p:grpSp>
      <p:sp>
        <p:nvSpPr>
          <p:cNvPr id="18" name="Rectángulo 40"/>
          <p:cNvSpPr/>
          <p:nvPr/>
        </p:nvSpPr>
        <p:spPr>
          <a:xfrm>
            <a:off x="2310224" y="2019248"/>
            <a:ext cx="5321051"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Una ciudad para las </a:t>
            </a:r>
            <a:r>
              <a:rPr lang="es-CO" sz="2800" b="1" dirty="0" smtClean="0"/>
              <a:t>familias</a:t>
            </a:r>
            <a:r>
              <a:rPr lang="es-ES" sz="2800" b="1" dirty="0" smtClean="0"/>
              <a:t> </a:t>
            </a:r>
            <a:endParaRPr lang="es-ES" sz="2800" b="1" dirty="0"/>
          </a:p>
        </p:txBody>
      </p:sp>
      <p:sp>
        <p:nvSpPr>
          <p:cNvPr id="19" name="Elipse 18"/>
          <p:cNvSpPr/>
          <p:nvPr/>
        </p:nvSpPr>
        <p:spPr>
          <a:xfrm>
            <a:off x="7558840" y="1906497"/>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0941" y="2094359"/>
            <a:ext cx="747577" cy="747577"/>
          </a:xfrm>
          <a:prstGeom prst="rect">
            <a:avLst/>
          </a:prstGeom>
        </p:spPr>
      </p:pic>
      <p:sp>
        <p:nvSpPr>
          <p:cNvPr id="21" name="Rectángulo 20"/>
          <p:cNvSpPr/>
          <p:nvPr/>
        </p:nvSpPr>
        <p:spPr>
          <a:xfrm>
            <a:off x="609458" y="1960763"/>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92%</a:t>
            </a:r>
            <a:endParaRPr lang="es-ES" sz="5400" dirty="0">
              <a:solidFill>
                <a:srgbClr val="003E65"/>
              </a:solidFill>
              <a:latin typeface="Arial Rounded MT Bold" panose="020F0704030504030204" pitchFamily="34" charset="0"/>
            </a:endParaRPr>
          </a:p>
        </p:txBody>
      </p:sp>
    </p:spTree>
    <p:extLst>
      <p:ext uri="{BB962C8B-B14F-4D97-AF65-F5344CB8AC3E}">
        <p14:creationId xmlns:p14="http://schemas.microsoft.com/office/powerpoint/2010/main" val="338024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218820" y="1963735"/>
            <a:ext cx="6019093"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sp>
        <p:nvSpPr>
          <p:cNvPr id="7" name="Elipse 6"/>
          <p:cNvSpPr/>
          <p:nvPr/>
        </p:nvSpPr>
        <p:spPr>
          <a:xfrm>
            <a:off x="7520607" y="1814213"/>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8" name="Grupo 7"/>
          <p:cNvGrpSpPr/>
          <p:nvPr/>
        </p:nvGrpSpPr>
        <p:grpSpPr>
          <a:xfrm>
            <a:off x="6104653" y="3535443"/>
            <a:ext cx="2674239" cy="1816507"/>
            <a:chOff x="6068163" y="3846229"/>
            <a:chExt cx="2561198" cy="2164479"/>
          </a:xfrm>
        </p:grpSpPr>
        <p:sp>
          <p:nvSpPr>
            <p:cNvPr id="9" name="Rectángulo redondeado 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chemeClr val="accent5">
                      <a:lumMod val="50000"/>
                    </a:schemeClr>
                  </a:solidFill>
                  <a:latin typeface="Arial Rounded MT Bold" panose="020F0704030504030204" pitchFamily="34" charset="0"/>
                </a:rPr>
                <a:t>Atender a las personas con discapacidad y a sus familias para el </a:t>
              </a:r>
              <a:r>
                <a:rPr lang="es-CO" sz="1400" dirty="0" smtClean="0">
                  <a:solidFill>
                    <a:schemeClr val="accent5">
                      <a:lumMod val="50000"/>
                    </a:schemeClr>
                  </a:solidFill>
                  <a:latin typeface="Arial Rounded MT Bold" panose="020F0704030504030204" pitchFamily="34" charset="0"/>
                </a:rPr>
                <a:t>desarrol0lo </a:t>
              </a:r>
              <a:r>
                <a:rPr lang="es-CO" sz="1400" dirty="0">
                  <a:solidFill>
                    <a:schemeClr val="accent5">
                      <a:lumMod val="50000"/>
                    </a:schemeClr>
                  </a:solidFill>
                  <a:latin typeface="Arial Rounded MT Bold" panose="020F0704030504030204" pitchFamily="34" charset="0"/>
                </a:rPr>
                <a:t>de habilidades y  </a:t>
              </a:r>
              <a:r>
                <a:rPr lang="es-CO" sz="1400" b="1" dirty="0" smtClean="0">
                  <a:solidFill>
                    <a:schemeClr val="accent5">
                      <a:lumMod val="50000"/>
                    </a:schemeClr>
                  </a:solidFill>
                  <a:latin typeface="Arial Rounded MT Bold" panose="020F0704030504030204" pitchFamily="34" charset="0"/>
                </a:rPr>
                <a:t>capacidades</a:t>
              </a:r>
              <a:endParaRPr lang="es-ES" sz="1400" b="1" dirty="0">
                <a:solidFill>
                  <a:schemeClr val="accent5">
                    <a:lumMod val="50000"/>
                  </a:schemeClr>
                </a:solidFill>
                <a:latin typeface="Arial Rounded MT Bold" panose="020F0704030504030204" pitchFamily="34" charset="0"/>
              </a:endParaRPr>
            </a:p>
          </p:txBody>
        </p:sp>
        <p:sp>
          <p:nvSpPr>
            <p:cNvPr id="10" name="Rectángulo redondeado 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98%</a:t>
              </a:r>
              <a:endParaRPr lang="es-ES" sz="1400" dirty="0">
                <a:solidFill>
                  <a:schemeClr val="bg1"/>
                </a:solidFill>
                <a:latin typeface="Arial Rounded MT Bold" panose="020F0704030504030204" pitchFamily="34" charset="0"/>
              </a:endParaRPr>
            </a:p>
          </p:txBody>
        </p:sp>
      </p:grpSp>
      <p:grpSp>
        <p:nvGrpSpPr>
          <p:cNvPr id="11" name="Grupo 10"/>
          <p:cNvGrpSpPr/>
          <p:nvPr/>
        </p:nvGrpSpPr>
        <p:grpSpPr>
          <a:xfrm>
            <a:off x="3493210" y="3535443"/>
            <a:ext cx="2513329" cy="1826266"/>
            <a:chOff x="3260809" y="2221641"/>
            <a:chExt cx="2599182" cy="1922852"/>
          </a:xfrm>
        </p:grpSpPr>
        <p:sp>
          <p:nvSpPr>
            <p:cNvPr id="12" name="Rectángulo redondeado 11"/>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99%</a:t>
              </a:r>
              <a:endParaRPr lang="es-ES" sz="1400" dirty="0">
                <a:solidFill>
                  <a:schemeClr val="bg1"/>
                </a:solidFill>
                <a:latin typeface="Arial Rounded MT Bold" panose="020F0704030504030204" pitchFamily="34" charset="0"/>
              </a:endParaRPr>
            </a:p>
          </p:txBody>
        </p:sp>
        <p:sp>
          <p:nvSpPr>
            <p:cNvPr id="13"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chemeClr val="accent5">
                      <a:lumMod val="50000"/>
                    </a:schemeClr>
                  </a:solidFill>
                  <a:latin typeface="Arial Rounded MT Bold" panose="020F0704030504030204" pitchFamily="34" charset="0"/>
                </a:rPr>
                <a:t> Desarrollar estrategias para la disminución de barreras actitudinales</a:t>
              </a:r>
            </a:p>
          </p:txBody>
        </p:sp>
      </p:grpSp>
      <p:grpSp>
        <p:nvGrpSpPr>
          <p:cNvPr id="14" name="Grupo 13"/>
          <p:cNvGrpSpPr/>
          <p:nvPr/>
        </p:nvGrpSpPr>
        <p:grpSpPr>
          <a:xfrm>
            <a:off x="684805" y="3535442"/>
            <a:ext cx="2688741" cy="1803493"/>
            <a:chOff x="605132" y="1428849"/>
            <a:chExt cx="2599181" cy="1775775"/>
          </a:xfrm>
        </p:grpSpPr>
        <p:sp>
          <p:nvSpPr>
            <p:cNvPr id="15"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chemeClr val="accent5">
                      <a:lumMod val="50000"/>
                    </a:schemeClr>
                  </a:solidFill>
                  <a:latin typeface="Arial Rounded MT Bold" panose="020F0704030504030204" pitchFamily="34" charset="0"/>
                </a:rPr>
                <a:t>Articular  acciones para la inclusión  de las institucionales personas con discapacidad y sus familias</a:t>
              </a:r>
            </a:p>
          </p:txBody>
        </p:sp>
        <p:sp>
          <p:nvSpPr>
            <p:cNvPr id="16" name="Rectángulo redondeado 15"/>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100%</a:t>
              </a:r>
              <a:endParaRPr lang="es-ES" sz="1400" dirty="0">
                <a:solidFill>
                  <a:schemeClr val="bg1"/>
                </a:solidFill>
                <a:latin typeface="Arial Rounded MT Bold" panose="020F0704030504030204" pitchFamily="34" charset="0"/>
              </a:endParaRPr>
            </a:p>
          </p:txBody>
        </p:sp>
      </p:grpSp>
      <p:sp>
        <p:nvSpPr>
          <p:cNvPr id="17" name="Rectángulo 40"/>
          <p:cNvSpPr/>
          <p:nvPr/>
        </p:nvSpPr>
        <p:spPr>
          <a:xfrm>
            <a:off x="2784055" y="2002075"/>
            <a:ext cx="411437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Por una ciudad incluyente y sin barreras</a:t>
            </a:r>
            <a:endParaRPr lang="es-ES" sz="2800" b="1" dirty="0"/>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441" y="2044282"/>
            <a:ext cx="650112" cy="650112"/>
          </a:xfrm>
          <a:prstGeom prst="rect">
            <a:avLst/>
          </a:prstGeom>
        </p:spPr>
      </p:pic>
      <p:sp>
        <p:nvSpPr>
          <p:cNvPr id="19" name="Rectángulo 18"/>
          <p:cNvSpPr/>
          <p:nvPr/>
        </p:nvSpPr>
        <p:spPr>
          <a:xfrm>
            <a:off x="616213" y="1968232"/>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99%</a:t>
            </a:r>
            <a:endParaRPr lang="es-ES" sz="5400" dirty="0">
              <a:solidFill>
                <a:srgbClr val="003E65"/>
              </a:solidFill>
              <a:latin typeface="Arial Rounded MT Bold" panose="020F0704030504030204" pitchFamily="34" charset="0"/>
            </a:endParaRPr>
          </a:p>
        </p:txBody>
      </p:sp>
    </p:spTree>
    <p:extLst>
      <p:ext uri="{BB962C8B-B14F-4D97-AF65-F5344CB8AC3E}">
        <p14:creationId xmlns:p14="http://schemas.microsoft.com/office/powerpoint/2010/main" val="404266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grpSp>
        <p:nvGrpSpPr>
          <p:cNvPr id="21" name="Grupo 20"/>
          <p:cNvGrpSpPr/>
          <p:nvPr/>
        </p:nvGrpSpPr>
        <p:grpSpPr>
          <a:xfrm>
            <a:off x="5142342" y="4466133"/>
            <a:ext cx="3459540" cy="1440000"/>
            <a:chOff x="6068163" y="3846229"/>
            <a:chExt cx="2561198" cy="2038115"/>
          </a:xfrm>
        </p:grpSpPr>
        <p:sp>
          <p:nvSpPr>
            <p:cNvPr id="22" name="Rectángulo redondeado 21"/>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Fortalecer la articulación </a:t>
              </a:r>
              <a:r>
                <a:rPr lang="es-CO" sz="1300" dirty="0" err="1">
                  <a:solidFill>
                    <a:srgbClr val="003E65"/>
                  </a:solidFill>
                  <a:latin typeface="Arial Rounded MT Bold" panose="020F0704030504030204" pitchFamily="34" charset="0"/>
                </a:rPr>
                <a:t>transectorial</a:t>
              </a:r>
              <a:r>
                <a:rPr lang="es-CO" sz="1300" dirty="0">
                  <a:solidFill>
                    <a:srgbClr val="003E65"/>
                  </a:solidFill>
                  <a:latin typeface="Arial Rounded MT Bold" panose="020F0704030504030204" pitchFamily="34" charset="0"/>
                </a:rPr>
                <a:t>, el </a:t>
              </a:r>
              <a:r>
                <a:rPr lang="es-CO" sz="1300" dirty="0" smtClean="0">
                  <a:solidFill>
                    <a:srgbClr val="003E65"/>
                  </a:solidFill>
                  <a:latin typeface="Arial Rounded MT Bold" panose="020F0704030504030204" pitchFamily="34" charset="0"/>
                </a:rPr>
                <a:t>seguimiento, </a:t>
              </a:r>
              <a:r>
                <a:rPr lang="es-CO" sz="1300" dirty="0">
                  <a:solidFill>
                    <a:srgbClr val="003E65"/>
                  </a:solidFill>
                  <a:latin typeface="Arial Rounded MT Bold" panose="020F0704030504030204" pitchFamily="34" charset="0"/>
                </a:rPr>
                <a:t>la generación y difusión de conocimiento </a:t>
              </a:r>
              <a:r>
                <a:rPr lang="es-CO" sz="1300" dirty="0" smtClean="0">
                  <a:solidFill>
                    <a:srgbClr val="003E65"/>
                  </a:solidFill>
                  <a:latin typeface="Arial Rounded MT Bold" panose="020F0704030504030204" pitchFamily="34" charset="0"/>
                </a:rPr>
                <a:t>orientado a los objetivos </a:t>
              </a:r>
              <a:r>
                <a:rPr lang="es-CO" sz="1300" dirty="0">
                  <a:solidFill>
                    <a:srgbClr val="003E65"/>
                  </a:solidFill>
                  <a:latin typeface="Arial Rounded MT Bold" panose="020F0704030504030204" pitchFamily="34" charset="0"/>
                </a:rPr>
                <a:t>de </a:t>
              </a:r>
              <a:r>
                <a:rPr lang="es-CO" sz="1300" dirty="0" smtClean="0">
                  <a:solidFill>
                    <a:srgbClr val="003E65"/>
                  </a:solidFill>
                  <a:latin typeface="Arial Rounded MT Bold" panose="020F0704030504030204" pitchFamily="34" charset="0"/>
                </a:rPr>
                <a:t>la </a:t>
              </a:r>
              <a:r>
                <a:rPr lang="es-CO" sz="1300" b="1" dirty="0" smtClean="0">
                  <a:solidFill>
                    <a:srgbClr val="003E65"/>
                  </a:solidFill>
                  <a:latin typeface="Arial Rounded MT Bold" panose="020F0704030504030204" pitchFamily="34" charset="0"/>
                </a:rPr>
                <a:t>Política Pública</a:t>
              </a:r>
              <a:endParaRPr lang="es-ES" sz="1300" b="1" dirty="0">
                <a:solidFill>
                  <a:srgbClr val="003E65"/>
                </a:solidFill>
                <a:latin typeface="Arial Rounded MT Bold" panose="020F0704030504030204" pitchFamily="34" charset="0"/>
              </a:endParaRPr>
            </a:p>
          </p:txBody>
        </p:sp>
        <p:sp>
          <p:nvSpPr>
            <p:cNvPr id="23" name="Rectángulo redondeado 22"/>
            <p:cNvSpPr/>
            <p:nvPr/>
          </p:nvSpPr>
          <p:spPr>
            <a:xfrm>
              <a:off x="6104186" y="5372010"/>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89%</a:t>
              </a:r>
              <a:endParaRPr lang="es-ES" sz="1300" dirty="0">
                <a:solidFill>
                  <a:schemeClr val="bg1"/>
                </a:solidFill>
                <a:latin typeface="Arial Rounded MT Bold" panose="020F0704030504030204" pitchFamily="34" charset="0"/>
              </a:endParaRPr>
            </a:p>
          </p:txBody>
        </p:sp>
      </p:grpSp>
      <p:grpSp>
        <p:nvGrpSpPr>
          <p:cNvPr id="24" name="Grupo 23"/>
          <p:cNvGrpSpPr/>
          <p:nvPr/>
        </p:nvGrpSpPr>
        <p:grpSpPr>
          <a:xfrm>
            <a:off x="531843" y="2685041"/>
            <a:ext cx="2427669" cy="1662011"/>
            <a:chOff x="3260809" y="2221641"/>
            <a:chExt cx="2599182" cy="1922852"/>
          </a:xfrm>
        </p:grpSpPr>
        <p:sp>
          <p:nvSpPr>
            <p:cNvPr id="25" name="Rectángulo redondeado 2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 100%</a:t>
              </a:r>
              <a:endParaRPr lang="es-ES" sz="1300" dirty="0">
                <a:solidFill>
                  <a:schemeClr val="bg1"/>
                </a:solidFill>
                <a:latin typeface="Arial Rounded MT Bold" panose="020F0704030504030204" pitchFamily="34" charset="0"/>
              </a:endParaRPr>
            </a:p>
          </p:txBody>
        </p:sp>
        <p:sp>
          <p:nvSpPr>
            <p:cNvPr id="2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300" dirty="0">
                  <a:solidFill>
                    <a:srgbClr val="003E65"/>
                  </a:solidFill>
                  <a:latin typeface="Arial Rounded MT Bold" panose="020F0704030504030204" pitchFamily="34" charset="0"/>
                </a:rPr>
                <a:t>Fortalecer la autonomía, las </a:t>
              </a:r>
              <a:r>
                <a:rPr lang="es-CO" sz="1300" b="1" dirty="0" smtClean="0">
                  <a:solidFill>
                    <a:srgbClr val="003E65"/>
                  </a:solidFill>
                  <a:latin typeface="Arial Rounded MT Bold" panose="020F0704030504030204" pitchFamily="34" charset="0"/>
                </a:rPr>
                <a:t>capacidades</a:t>
              </a:r>
              <a:r>
                <a:rPr lang="es-CO" sz="1300" dirty="0" smtClean="0">
                  <a:solidFill>
                    <a:srgbClr val="003E65"/>
                  </a:solidFill>
                  <a:latin typeface="Arial Rounded MT Bold" panose="020F0704030504030204" pitchFamily="34" charset="0"/>
                </a:rPr>
                <a:t>, habilidades ocupacionales y restablecimiento </a:t>
              </a:r>
              <a:r>
                <a:rPr lang="es-CO" sz="1300" dirty="0">
                  <a:solidFill>
                    <a:srgbClr val="003E65"/>
                  </a:solidFill>
                  <a:latin typeface="Arial Rounded MT Bold" panose="020F0704030504030204" pitchFamily="34" charset="0"/>
                </a:rPr>
                <a:t>de redes de </a:t>
              </a:r>
              <a:r>
                <a:rPr lang="es-CO" sz="1300" dirty="0" smtClean="0">
                  <a:solidFill>
                    <a:srgbClr val="003E65"/>
                  </a:solidFill>
                  <a:latin typeface="Arial Rounded MT Bold" panose="020F0704030504030204" pitchFamily="34" charset="0"/>
                </a:rPr>
                <a:t>apoyo</a:t>
              </a:r>
              <a:endParaRPr lang="es-CO" sz="1300" b="1" dirty="0">
                <a:solidFill>
                  <a:srgbClr val="003E65"/>
                </a:solidFill>
                <a:latin typeface="Arial Rounded MT Bold" panose="020F0704030504030204" pitchFamily="34" charset="0"/>
              </a:endParaRPr>
            </a:p>
          </p:txBody>
        </p:sp>
      </p:grpSp>
      <p:grpSp>
        <p:nvGrpSpPr>
          <p:cNvPr id="27" name="Grupo 26"/>
          <p:cNvGrpSpPr/>
          <p:nvPr/>
        </p:nvGrpSpPr>
        <p:grpSpPr>
          <a:xfrm>
            <a:off x="989042" y="4466133"/>
            <a:ext cx="3214226" cy="1440000"/>
            <a:chOff x="605132" y="1428849"/>
            <a:chExt cx="2599181" cy="1660585"/>
          </a:xfrm>
        </p:grpSpPr>
        <p:sp>
          <p:nvSpPr>
            <p:cNvPr id="2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Desarrollar acciones </a:t>
              </a:r>
              <a:r>
                <a:rPr lang="es-CO" sz="1300" dirty="0" smtClean="0">
                  <a:solidFill>
                    <a:srgbClr val="003E65"/>
                  </a:solidFill>
                  <a:latin typeface="Arial Rounded MT Bold" panose="020F0704030504030204" pitchFamily="34" charset="0"/>
                </a:rPr>
                <a:t>de prevención y atención, activación de rutas de atención y comprensión </a:t>
              </a:r>
              <a:r>
                <a:rPr lang="es-CO" sz="1300" dirty="0">
                  <a:solidFill>
                    <a:srgbClr val="003E65"/>
                  </a:solidFill>
                  <a:latin typeface="Arial Rounded MT Bold" panose="020F0704030504030204" pitchFamily="34" charset="0"/>
                </a:rPr>
                <a:t>del </a:t>
              </a:r>
              <a:r>
                <a:rPr lang="es-CO" sz="1300" dirty="0" smtClean="0">
                  <a:solidFill>
                    <a:srgbClr val="003E65"/>
                  </a:solidFill>
                  <a:latin typeface="Arial Rounded MT Bold" panose="020F0704030504030204" pitchFamily="34" charset="0"/>
                </a:rPr>
                <a:t>fenómeno</a:t>
              </a:r>
              <a:endParaRPr lang="es-CO" sz="1300" dirty="0">
                <a:solidFill>
                  <a:srgbClr val="003E65"/>
                </a:solidFill>
                <a:latin typeface="Arial Rounded MT Bold" panose="020F0704030504030204" pitchFamily="34" charset="0"/>
              </a:endParaRPr>
            </a:p>
          </p:txBody>
        </p:sp>
        <p:sp>
          <p:nvSpPr>
            <p:cNvPr id="29" name="Rectángulo redondeado 28"/>
            <p:cNvSpPr/>
            <p:nvPr/>
          </p:nvSpPr>
          <p:spPr>
            <a:xfrm>
              <a:off x="605132" y="266803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98%</a:t>
              </a:r>
              <a:endParaRPr lang="es-ES" sz="1300" dirty="0">
                <a:solidFill>
                  <a:schemeClr val="bg1"/>
                </a:solidFill>
                <a:latin typeface="Arial Rounded MT Bold" panose="020F0704030504030204" pitchFamily="34" charset="0"/>
              </a:endParaRPr>
            </a:p>
          </p:txBody>
        </p:sp>
      </p:grpSp>
      <p:sp>
        <p:nvSpPr>
          <p:cNvPr id="30" name="Rectángulo 40"/>
          <p:cNvSpPr/>
          <p:nvPr/>
        </p:nvSpPr>
        <p:spPr>
          <a:xfrm>
            <a:off x="2213625" y="1639714"/>
            <a:ext cx="5658527"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b="1" dirty="0"/>
              <a:t>Prevención y atención integral del fenómeno de habitabilidad en calle</a:t>
            </a:r>
            <a:endParaRPr lang="es-ES" sz="2400" b="1" dirty="0"/>
          </a:p>
        </p:txBody>
      </p:sp>
      <p:grpSp>
        <p:nvGrpSpPr>
          <p:cNvPr id="31" name="Grupo 30"/>
          <p:cNvGrpSpPr/>
          <p:nvPr/>
        </p:nvGrpSpPr>
        <p:grpSpPr>
          <a:xfrm>
            <a:off x="6311945" y="2676923"/>
            <a:ext cx="2341604" cy="1670128"/>
            <a:chOff x="3265936" y="2165575"/>
            <a:chExt cx="2605317" cy="1978918"/>
          </a:xfrm>
        </p:grpSpPr>
        <p:sp>
          <p:nvSpPr>
            <p:cNvPr id="32" name="Rectángulo redondeado 31"/>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78</a:t>
              </a:r>
              <a:r>
                <a:rPr lang="es-ES" sz="1300" dirty="0" smtClean="0">
                  <a:solidFill>
                    <a:srgbClr val="003E65"/>
                  </a:solidFill>
                  <a:latin typeface="Arial Rounded MT Bold" panose="020F0704030504030204" pitchFamily="34" charset="0"/>
                </a:rPr>
                <a:t>%</a:t>
              </a:r>
              <a:endParaRPr lang="es-ES" sz="1300" dirty="0">
                <a:solidFill>
                  <a:srgbClr val="003E65"/>
                </a:solidFill>
                <a:latin typeface="Arial Rounded MT Bold" panose="020F0704030504030204" pitchFamily="34" charset="0"/>
              </a:endParaRPr>
            </a:p>
          </p:txBody>
        </p:sp>
        <p:sp>
          <p:nvSpPr>
            <p:cNvPr id="33" name="Elipse 22"/>
            <p:cNvSpPr/>
            <p:nvPr/>
          </p:nvSpPr>
          <p:spPr>
            <a:xfrm>
              <a:off x="3272072" y="2165575"/>
              <a:ext cx="2599181" cy="1488906"/>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300" dirty="0">
                  <a:solidFill>
                    <a:srgbClr val="003E65"/>
                  </a:solidFill>
                  <a:latin typeface="Arial Rounded MT Bold" panose="020F0704030504030204" pitchFamily="34" charset="0"/>
                </a:rPr>
                <a:t>Promover el ingreso a procesos de </a:t>
              </a:r>
              <a:r>
                <a:rPr lang="es-CO" sz="1300" b="1" dirty="0">
                  <a:solidFill>
                    <a:srgbClr val="003E65"/>
                  </a:solidFill>
                  <a:latin typeface="Arial Rounded MT Bold" panose="020F0704030504030204" pitchFamily="34" charset="0"/>
                </a:rPr>
                <a:t>inclusión social </a:t>
              </a:r>
              <a:r>
                <a:rPr lang="es-CO" sz="1300" dirty="0">
                  <a:solidFill>
                    <a:srgbClr val="003E65"/>
                  </a:solidFill>
                  <a:latin typeface="Arial Rounded MT Bold" panose="020F0704030504030204" pitchFamily="34" charset="0"/>
                </a:rPr>
                <a:t>de </a:t>
              </a:r>
              <a:r>
                <a:rPr lang="es-CO" sz="1300" dirty="0" smtClean="0">
                  <a:solidFill>
                    <a:srgbClr val="003E65"/>
                  </a:solidFill>
                  <a:latin typeface="Arial Rounded MT Bold" panose="020F0704030504030204" pitchFamily="34" charset="0"/>
                </a:rPr>
                <a:t>la ciudadanía </a:t>
              </a:r>
              <a:r>
                <a:rPr lang="es-CO" sz="1300" dirty="0">
                  <a:solidFill>
                    <a:srgbClr val="003E65"/>
                  </a:solidFill>
                  <a:latin typeface="Arial Rounded MT Bold" panose="020F0704030504030204" pitchFamily="34" charset="0"/>
                </a:rPr>
                <a:t>habitantes de calle y </a:t>
              </a:r>
              <a:r>
                <a:rPr lang="es-CO" sz="1300" dirty="0" smtClean="0">
                  <a:solidFill>
                    <a:srgbClr val="003E65"/>
                  </a:solidFill>
                  <a:latin typeface="Arial Rounded MT Bold" panose="020F0704030504030204" pitchFamily="34" charset="0"/>
                </a:rPr>
                <a:t>en riesgo.</a:t>
              </a:r>
              <a:endParaRPr lang="es-CO" sz="1300" b="1" dirty="0">
                <a:solidFill>
                  <a:srgbClr val="003E65"/>
                </a:solidFill>
                <a:latin typeface="Arial Rounded MT Bold" panose="020F0704030504030204" pitchFamily="34" charset="0"/>
              </a:endParaRPr>
            </a:p>
          </p:txBody>
        </p:sp>
      </p:grpSp>
      <p:grpSp>
        <p:nvGrpSpPr>
          <p:cNvPr id="34" name="Grupo 33"/>
          <p:cNvGrpSpPr/>
          <p:nvPr/>
        </p:nvGrpSpPr>
        <p:grpSpPr>
          <a:xfrm>
            <a:off x="3354742" y="2685040"/>
            <a:ext cx="2585071" cy="1662011"/>
            <a:chOff x="6068163" y="3846229"/>
            <a:chExt cx="2561198" cy="2164479"/>
          </a:xfrm>
        </p:grpSpPr>
        <p:sp>
          <p:nvSpPr>
            <p:cNvPr id="35" name="Rectángulo redondeado 34"/>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Desarrollar procesos de </a:t>
              </a:r>
              <a:r>
                <a:rPr lang="es-CO" sz="1300" b="1" dirty="0">
                  <a:solidFill>
                    <a:srgbClr val="003E65"/>
                  </a:solidFill>
                  <a:latin typeface="Arial Rounded MT Bold" panose="020F0704030504030204" pitchFamily="34" charset="0"/>
                </a:rPr>
                <a:t>inclusión social</a:t>
              </a:r>
              <a:r>
                <a:rPr lang="es-CO" sz="1300" dirty="0">
                  <a:solidFill>
                    <a:srgbClr val="003E65"/>
                  </a:solidFill>
                  <a:latin typeface="Arial Rounded MT Bold" panose="020F0704030504030204" pitchFamily="34" charset="0"/>
                </a:rPr>
                <a:t> </a:t>
              </a:r>
              <a:r>
                <a:rPr lang="es-CO" sz="1300" dirty="0" smtClean="0">
                  <a:solidFill>
                    <a:srgbClr val="003E65"/>
                  </a:solidFill>
                  <a:latin typeface="Arial Rounded MT Bold" panose="020F0704030504030204" pitchFamily="34" charset="0"/>
                </a:rPr>
                <a:t>para el desarrollo, </a:t>
              </a:r>
              <a:r>
                <a:rPr lang="es-CO" sz="1300" dirty="0">
                  <a:solidFill>
                    <a:srgbClr val="003E65"/>
                  </a:solidFill>
                  <a:latin typeface="Arial Rounded MT Bold" panose="020F0704030504030204" pitchFamily="34" charset="0"/>
                </a:rPr>
                <a:t>formación </a:t>
              </a:r>
              <a:r>
                <a:rPr lang="es-CO" sz="1300" dirty="0" err="1">
                  <a:solidFill>
                    <a:srgbClr val="003E65"/>
                  </a:solidFill>
                  <a:latin typeface="Arial Rounded MT Bold" panose="020F0704030504030204" pitchFamily="34" charset="0"/>
                </a:rPr>
                <a:t>personallaboral</a:t>
              </a:r>
              <a:r>
                <a:rPr lang="es-CO" sz="1300" dirty="0">
                  <a:solidFill>
                    <a:srgbClr val="003E65"/>
                  </a:solidFill>
                  <a:latin typeface="Arial Rounded MT Bold" panose="020F0704030504030204" pitchFamily="34" charset="0"/>
                </a:rPr>
                <a:t> y vinculación socio-económica</a:t>
              </a:r>
              <a:endParaRPr lang="es-ES" sz="1300" dirty="0">
                <a:solidFill>
                  <a:srgbClr val="003E65"/>
                </a:solidFill>
                <a:latin typeface="Arial Rounded MT Bold" panose="020F0704030504030204" pitchFamily="34" charset="0"/>
              </a:endParaRPr>
            </a:p>
          </p:txBody>
        </p:sp>
        <p:sp>
          <p:nvSpPr>
            <p:cNvPr id="36" name="Rectángulo redondeado 35"/>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100%</a:t>
              </a:r>
              <a:endParaRPr lang="es-ES" sz="1300" dirty="0">
                <a:solidFill>
                  <a:schemeClr val="bg1"/>
                </a:solidFill>
                <a:latin typeface="Arial Rounded MT Bold" panose="020F0704030504030204" pitchFamily="34" charset="0"/>
              </a:endParaRPr>
            </a:p>
          </p:txBody>
        </p:sp>
      </p:grpSp>
      <p:sp>
        <p:nvSpPr>
          <p:cNvPr id="38" name="Rectángulo 37"/>
          <p:cNvSpPr/>
          <p:nvPr/>
        </p:nvSpPr>
        <p:spPr>
          <a:xfrm>
            <a:off x="613508" y="1604053"/>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93%</a:t>
            </a:r>
            <a:endParaRPr lang="es-ES" sz="5400" dirty="0">
              <a:solidFill>
                <a:srgbClr val="003E65"/>
              </a:solidFill>
              <a:latin typeface="Arial Rounded MT Bold" panose="020F0704030504030204" pitchFamily="34" charset="0"/>
            </a:endParaRPr>
          </a:p>
        </p:txBody>
      </p:sp>
      <p:sp>
        <p:nvSpPr>
          <p:cNvPr id="39" name="Elipse 38"/>
          <p:cNvSpPr/>
          <p:nvPr/>
        </p:nvSpPr>
        <p:spPr>
          <a:xfrm>
            <a:off x="7659970" y="1411605"/>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latin typeface="Arial Rounded MT Bold" panose="020F0704030504030204" pitchFamily="34" charset="0"/>
            </a:endParaRPr>
          </a:p>
        </p:txBody>
      </p:sp>
      <p:pic>
        <p:nvPicPr>
          <p:cNvPr id="40" name="Imagen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468" y="1623346"/>
            <a:ext cx="670783" cy="670783"/>
          </a:xfrm>
          <a:prstGeom prst="rect">
            <a:avLst/>
          </a:prstGeom>
        </p:spPr>
      </p:pic>
    </p:spTree>
    <p:extLst>
      <p:ext uri="{BB962C8B-B14F-4D97-AF65-F5344CB8AC3E}">
        <p14:creationId xmlns:p14="http://schemas.microsoft.com/office/powerpoint/2010/main" val="128901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2379441" y="1622913"/>
            <a:ext cx="5858472"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4974820" y="4487067"/>
            <a:ext cx="3375710" cy="1440001"/>
            <a:chOff x="6068163" y="3846229"/>
            <a:chExt cx="2561198" cy="1869630"/>
          </a:xfrm>
        </p:grpSpPr>
        <p:sp>
          <p:nvSpPr>
            <p:cNvPr id="5" name="Rectángulo redondeado 4"/>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Implementar el sistema de seguimiento y monitoreo de la </a:t>
              </a:r>
              <a:r>
                <a:rPr lang="es-CO" sz="1300" b="1" dirty="0">
                  <a:solidFill>
                    <a:schemeClr val="accent5">
                      <a:lumMod val="50000"/>
                    </a:schemeClr>
                  </a:solidFill>
                  <a:latin typeface="Arial Rounded MT Bold" panose="020F0704030504030204" pitchFamily="34" charset="0"/>
                </a:rPr>
                <a:t>Política </a:t>
              </a:r>
              <a:r>
                <a:rPr lang="es-CO" sz="1300" b="1" dirty="0" smtClean="0">
                  <a:solidFill>
                    <a:schemeClr val="accent5">
                      <a:lumMod val="50000"/>
                    </a:schemeClr>
                  </a:solidFill>
                  <a:latin typeface="Arial Rounded MT Bold" panose="020F0704030504030204" pitchFamily="34" charset="0"/>
                </a:rPr>
                <a:t>Pública</a:t>
              </a:r>
              <a:endParaRPr lang="es-CO" sz="1300" b="1" dirty="0">
                <a:solidFill>
                  <a:schemeClr val="accent2">
                    <a:lumMod val="75000"/>
                  </a:schemeClr>
                </a:solidFill>
                <a:latin typeface="Arial Rounded MT Bold" panose="020F0704030504030204" pitchFamily="34" charset="0"/>
              </a:endParaRPr>
            </a:p>
          </p:txBody>
        </p:sp>
        <p:sp>
          <p:nvSpPr>
            <p:cNvPr id="6" name="Rectángulo redondeado 5"/>
            <p:cNvSpPr/>
            <p:nvPr/>
          </p:nvSpPr>
          <p:spPr>
            <a:xfrm>
              <a:off x="6104186" y="5203525"/>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18%</a:t>
              </a:r>
              <a:endParaRPr lang="es-ES" sz="1300" dirty="0">
                <a:solidFill>
                  <a:schemeClr val="bg1"/>
                </a:solidFill>
                <a:latin typeface="Arial Rounded MT Bold" panose="020F0704030504030204" pitchFamily="34" charset="0"/>
              </a:endParaRPr>
            </a:p>
          </p:txBody>
        </p:sp>
      </p:grpSp>
      <p:grpSp>
        <p:nvGrpSpPr>
          <p:cNvPr id="7" name="Grupo 6"/>
          <p:cNvGrpSpPr/>
          <p:nvPr/>
        </p:nvGrpSpPr>
        <p:grpSpPr>
          <a:xfrm>
            <a:off x="989214" y="4487068"/>
            <a:ext cx="3369067" cy="1440000"/>
            <a:chOff x="3260809" y="2221641"/>
            <a:chExt cx="2599182" cy="1742840"/>
          </a:xfrm>
        </p:grpSpPr>
        <p:sp>
          <p:nvSpPr>
            <p:cNvPr id="8"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 Promover la implementación de acciones intersectoriales en el marco de la </a:t>
              </a:r>
              <a:r>
                <a:rPr lang="es-CO" sz="1300" b="1" dirty="0" smtClean="0">
                  <a:solidFill>
                    <a:schemeClr val="accent5">
                      <a:lumMod val="50000"/>
                    </a:schemeClr>
                  </a:solidFill>
                  <a:latin typeface="Arial Rounded MT Bold" panose="020F0704030504030204" pitchFamily="34" charset="0"/>
                </a:rPr>
                <a:t>Política Pública</a:t>
              </a:r>
              <a:endParaRPr lang="es-CO" sz="1300" b="1" dirty="0">
                <a:solidFill>
                  <a:schemeClr val="accent2">
                    <a:lumMod val="75000"/>
                  </a:schemeClr>
                </a:solidFill>
                <a:latin typeface="Arial Rounded MT Bold" panose="020F0704030504030204" pitchFamily="34" charset="0"/>
              </a:endParaRPr>
            </a:p>
          </p:txBody>
        </p:sp>
        <p:sp>
          <p:nvSpPr>
            <p:cNvPr id="9" name="Rectángulo redondeado 8"/>
            <p:cNvSpPr/>
            <p:nvPr/>
          </p:nvSpPr>
          <p:spPr>
            <a:xfrm>
              <a:off x="3265936" y="3500955"/>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94%</a:t>
              </a:r>
              <a:endParaRPr lang="es-ES" sz="1300" dirty="0">
                <a:solidFill>
                  <a:schemeClr val="bg1"/>
                </a:solidFill>
                <a:latin typeface="Arial Rounded MT Bold" panose="020F0704030504030204" pitchFamily="34" charset="0"/>
              </a:endParaRPr>
            </a:p>
          </p:txBody>
        </p:sp>
      </p:grpSp>
      <p:grpSp>
        <p:nvGrpSpPr>
          <p:cNvPr id="10" name="Grupo 9"/>
          <p:cNvGrpSpPr/>
          <p:nvPr/>
        </p:nvGrpSpPr>
        <p:grpSpPr>
          <a:xfrm>
            <a:off x="989214" y="2824873"/>
            <a:ext cx="3369067" cy="1440001"/>
            <a:chOff x="605132" y="1428848"/>
            <a:chExt cx="2599181" cy="1775776"/>
          </a:xfrm>
        </p:grpSpPr>
        <p:sp>
          <p:nvSpPr>
            <p:cNvPr id="11" name="Elipse 22"/>
            <p:cNvSpPr/>
            <p:nvPr/>
          </p:nvSpPr>
          <p:spPr>
            <a:xfrm>
              <a:off x="605132" y="1428848"/>
              <a:ext cx="2599181" cy="1465014"/>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 Fortalecer </a:t>
              </a:r>
              <a:r>
                <a:rPr lang="es-CO" sz="1300" dirty="0" smtClean="0">
                  <a:solidFill>
                    <a:schemeClr val="accent5">
                      <a:lumMod val="50000"/>
                    </a:schemeClr>
                  </a:solidFill>
                  <a:latin typeface="Arial Rounded MT Bold" panose="020F0704030504030204" pitchFamily="34" charset="0"/>
                </a:rPr>
                <a:t>los </a:t>
              </a:r>
              <a:r>
                <a:rPr lang="es-CO" sz="1300" dirty="0">
                  <a:solidFill>
                    <a:schemeClr val="accent5">
                      <a:lumMod val="50000"/>
                    </a:schemeClr>
                  </a:solidFill>
                  <a:latin typeface="Arial Rounded MT Bold" panose="020F0704030504030204" pitchFamily="34" charset="0"/>
                </a:rPr>
                <a:t>servicios sociales de la SDIS que dignifiquen el </a:t>
              </a:r>
              <a:r>
                <a:rPr lang="es-CO" sz="1300" b="1" dirty="0">
                  <a:solidFill>
                    <a:schemeClr val="accent5">
                      <a:lumMod val="50000"/>
                    </a:schemeClr>
                  </a:solidFill>
                  <a:latin typeface="Arial Rounded MT Bold" panose="020F0704030504030204" pitchFamily="34" charset="0"/>
                </a:rPr>
                <a:t>proyecto de vida</a:t>
              </a:r>
              <a:r>
                <a:rPr lang="es-CO" sz="1300" dirty="0">
                  <a:solidFill>
                    <a:schemeClr val="accent5">
                      <a:lumMod val="50000"/>
                    </a:schemeClr>
                  </a:solidFill>
                  <a:latin typeface="Arial Rounded MT Bold" panose="020F0704030504030204" pitchFamily="34" charset="0"/>
                </a:rPr>
                <a:t> de las personas mayores. </a:t>
              </a:r>
            </a:p>
          </p:txBody>
        </p:sp>
        <p:sp>
          <p:nvSpPr>
            <p:cNvPr id="12" name="Rectángulo redondeado 11"/>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63%</a:t>
              </a:r>
              <a:endParaRPr lang="es-ES" sz="1300" dirty="0">
                <a:solidFill>
                  <a:schemeClr val="bg1"/>
                </a:solidFill>
                <a:latin typeface="Arial Rounded MT Bold" panose="020F0704030504030204" pitchFamily="34" charset="0"/>
              </a:endParaRPr>
            </a:p>
          </p:txBody>
        </p:sp>
      </p:grpSp>
      <p:sp>
        <p:nvSpPr>
          <p:cNvPr id="13" name="Rectángulo 40"/>
          <p:cNvSpPr/>
          <p:nvPr/>
        </p:nvSpPr>
        <p:spPr>
          <a:xfrm>
            <a:off x="2769080" y="1663613"/>
            <a:ext cx="411437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latin typeface="Arial Rounded MT Bold" panose="020F0704030504030204" pitchFamily="34" charset="0"/>
              </a:rPr>
              <a:t>Envejecimiento digno, activo y feliz</a:t>
            </a:r>
            <a:endParaRPr lang="es-ES" sz="2800" b="1" dirty="0">
              <a:latin typeface="Arial Rounded MT Bold" panose="020F0704030504030204" pitchFamily="34" charset="0"/>
            </a:endParaRPr>
          </a:p>
        </p:txBody>
      </p:sp>
      <p:grpSp>
        <p:nvGrpSpPr>
          <p:cNvPr id="14" name="Grupo 13"/>
          <p:cNvGrpSpPr/>
          <p:nvPr/>
        </p:nvGrpSpPr>
        <p:grpSpPr>
          <a:xfrm>
            <a:off x="4974820" y="2808834"/>
            <a:ext cx="3375711" cy="1440000"/>
            <a:chOff x="3260809" y="2221641"/>
            <a:chExt cx="2599182" cy="1922852"/>
          </a:xfrm>
        </p:grpSpPr>
        <p:sp>
          <p:nvSpPr>
            <p:cNvPr id="15" name="Rectángulo redondeado 1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53%</a:t>
              </a:r>
              <a:endParaRPr lang="es-ES" sz="1300" dirty="0">
                <a:solidFill>
                  <a:schemeClr val="bg1"/>
                </a:solidFill>
                <a:latin typeface="Arial Rounded MT Bold" panose="020F0704030504030204" pitchFamily="34" charset="0"/>
              </a:endParaRPr>
            </a:p>
          </p:txBody>
        </p:sp>
        <p:sp>
          <p:nvSpPr>
            <p:cNvPr id="1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 </a:t>
              </a:r>
              <a:r>
                <a:rPr lang="es-CO" sz="1300" dirty="0" smtClean="0">
                  <a:solidFill>
                    <a:schemeClr val="accent5">
                      <a:lumMod val="50000"/>
                    </a:schemeClr>
                  </a:solidFill>
                  <a:latin typeface="Arial Rounded MT Bold" panose="020F0704030504030204" pitchFamily="34" charset="0"/>
                </a:rPr>
                <a:t>Implementar </a:t>
              </a:r>
              <a:r>
                <a:rPr lang="es-CO" sz="1300" dirty="0">
                  <a:solidFill>
                    <a:schemeClr val="accent5">
                      <a:lumMod val="50000"/>
                    </a:schemeClr>
                  </a:solidFill>
                  <a:latin typeface="Arial Rounded MT Bold" panose="020F0704030504030204" pitchFamily="34" charset="0"/>
                </a:rPr>
                <a:t>acciones </a:t>
              </a:r>
              <a:r>
                <a:rPr lang="es-CO" sz="1300" dirty="0" smtClean="0">
                  <a:solidFill>
                    <a:schemeClr val="accent5">
                      <a:lumMod val="50000"/>
                    </a:schemeClr>
                  </a:solidFill>
                  <a:latin typeface="Arial Rounded MT Bold" panose="020F0704030504030204" pitchFamily="34" charset="0"/>
                </a:rPr>
                <a:t>para apoyar </a:t>
              </a:r>
              <a:r>
                <a:rPr lang="es-CO" sz="1300" dirty="0">
                  <a:solidFill>
                    <a:schemeClr val="accent5">
                      <a:lumMod val="50000"/>
                    </a:schemeClr>
                  </a:solidFill>
                  <a:latin typeface="Arial Rounded MT Bold" panose="020F0704030504030204" pitchFamily="34" charset="0"/>
                </a:rPr>
                <a:t>a las personas mayores y las redes familiares, respecto a su autocuidado y labor de </a:t>
              </a:r>
              <a:r>
                <a:rPr lang="es-CO" sz="1300" dirty="0" smtClean="0">
                  <a:solidFill>
                    <a:schemeClr val="accent5">
                      <a:lumMod val="50000"/>
                    </a:schemeClr>
                  </a:solidFill>
                  <a:latin typeface="Arial Rounded MT Bold" panose="020F0704030504030204" pitchFamily="34" charset="0"/>
                </a:rPr>
                <a:t>cuidado.</a:t>
              </a:r>
              <a:endParaRPr lang="es-CO" sz="1300" b="1" dirty="0">
                <a:solidFill>
                  <a:schemeClr val="accent2">
                    <a:lumMod val="75000"/>
                  </a:schemeClr>
                </a:solidFill>
                <a:latin typeface="Arial Rounded MT Bold" panose="020F0704030504030204" pitchFamily="34" charset="0"/>
              </a:endParaRPr>
            </a:p>
          </p:txBody>
        </p:sp>
      </p:grpSp>
      <p:sp>
        <p:nvSpPr>
          <p:cNvPr id="17" name="Elipse 16"/>
          <p:cNvSpPr/>
          <p:nvPr/>
        </p:nvSpPr>
        <p:spPr>
          <a:xfrm>
            <a:off x="7580073" y="1504618"/>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753" y="1695972"/>
            <a:ext cx="760694" cy="760694"/>
          </a:xfrm>
          <a:prstGeom prst="rect">
            <a:avLst/>
          </a:prstGeom>
        </p:spPr>
      </p:pic>
      <p:sp>
        <p:nvSpPr>
          <p:cNvPr id="19" name="Rectángulo 18"/>
          <p:cNvSpPr/>
          <p:nvPr/>
        </p:nvSpPr>
        <p:spPr>
          <a:xfrm>
            <a:off x="779323" y="1629772"/>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66%</a:t>
            </a:r>
            <a:endParaRPr lang="es-ES" sz="5400" dirty="0">
              <a:solidFill>
                <a:srgbClr val="003E65"/>
              </a:solidFill>
              <a:latin typeface="Arial Rounded MT Bold" panose="020F0704030504030204" pitchFamily="34" charset="0"/>
            </a:endParaRPr>
          </a:p>
        </p:txBody>
      </p:sp>
      <p:sp>
        <p:nvSpPr>
          <p:cNvPr id="20"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21" name="Conector recto 20">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22" name="Rectángulo 21"/>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spTree>
    <p:extLst>
      <p:ext uri="{BB962C8B-B14F-4D97-AF65-F5344CB8AC3E}">
        <p14:creationId xmlns:p14="http://schemas.microsoft.com/office/powerpoint/2010/main" val="139482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Mejoramos la planeación SDIS</a:t>
            </a:r>
          </a:p>
        </p:txBody>
      </p:sp>
      <p:cxnSp>
        <p:nvCxnSpPr>
          <p:cNvPr id="20" name="Conector recto 19">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pic>
        <p:nvPicPr>
          <p:cNvPr id="11" name="19 Imagen" descr="V_10.png"/>
          <p:cNvPicPr>
            <a:picLocks noChangeAspect="1"/>
          </p:cNvPicPr>
          <p:nvPr/>
        </p:nvPicPr>
        <p:blipFill>
          <a:blip r:embed="rId3"/>
          <a:stretch>
            <a:fillRect/>
          </a:stretch>
        </p:blipFill>
        <p:spPr>
          <a:xfrm flipH="1">
            <a:off x="7344624" y="204136"/>
            <a:ext cx="1622989" cy="1622989"/>
          </a:xfrm>
          <a:prstGeom prst="rect">
            <a:avLst/>
          </a:prstGeom>
        </p:spPr>
      </p:pic>
      <p:sp>
        <p:nvSpPr>
          <p:cNvPr id="14" name="Forma libre 13"/>
          <p:cNvSpPr/>
          <p:nvPr/>
        </p:nvSpPr>
        <p:spPr>
          <a:xfrm>
            <a:off x="2341619" y="1456461"/>
            <a:ext cx="997187" cy="997187"/>
          </a:xfrm>
          <a:custGeom>
            <a:avLst/>
            <a:gdLst>
              <a:gd name="connsiteX0" fmla="*/ 0 w 997187"/>
              <a:gd name="connsiteY0" fmla="*/ 498594 h 997187"/>
              <a:gd name="connsiteX1" fmla="*/ 498594 w 997187"/>
              <a:gd name="connsiteY1" fmla="*/ 0 h 997187"/>
              <a:gd name="connsiteX2" fmla="*/ 997188 w 997187"/>
              <a:gd name="connsiteY2" fmla="*/ 498594 h 997187"/>
              <a:gd name="connsiteX3" fmla="*/ 498594 w 997187"/>
              <a:gd name="connsiteY3" fmla="*/ 997188 h 997187"/>
              <a:gd name="connsiteX4" fmla="*/ 0 w 997187"/>
              <a:gd name="connsiteY4" fmla="*/ 498594 h 99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187" h="997187">
                <a:moveTo>
                  <a:pt x="0" y="498594"/>
                </a:moveTo>
                <a:cubicBezTo>
                  <a:pt x="0" y="223228"/>
                  <a:pt x="223228" y="0"/>
                  <a:pt x="498594" y="0"/>
                </a:cubicBezTo>
                <a:cubicBezTo>
                  <a:pt x="773960" y="0"/>
                  <a:pt x="997188" y="223228"/>
                  <a:pt x="997188" y="498594"/>
                </a:cubicBezTo>
                <a:cubicBezTo>
                  <a:pt x="997188" y="773960"/>
                  <a:pt x="773960" y="997188"/>
                  <a:pt x="498594" y="997188"/>
                </a:cubicBezTo>
                <a:cubicBezTo>
                  <a:pt x="223228" y="997188"/>
                  <a:pt x="0" y="773960"/>
                  <a:pt x="0" y="498594"/>
                </a:cubicBezTo>
                <a:close/>
              </a:path>
            </a:pathLst>
          </a:custGeom>
          <a:solidFill>
            <a:srgbClr val="009FE3"/>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46035" tIns="146035" rIns="146035" bIns="146035" numCol="1" spcCol="1270" anchor="ctr" anchorCtr="0">
            <a:noAutofit/>
          </a:bodyPr>
          <a:lstStyle/>
          <a:p>
            <a:pPr lvl="0" algn="ctr" defTabSz="1200150">
              <a:lnSpc>
                <a:spcPct val="90000"/>
              </a:lnSpc>
              <a:spcBef>
                <a:spcPct val="0"/>
              </a:spcBef>
              <a:spcAft>
                <a:spcPct val="35000"/>
              </a:spcAft>
            </a:pPr>
            <a:r>
              <a:rPr lang="es-MX" sz="2300" kern="1200" dirty="0">
                <a:latin typeface="Arial Rounded MT Bold" panose="020F0704030504030204" pitchFamily="34" charset="0"/>
              </a:rPr>
              <a:t>2016</a:t>
            </a:r>
          </a:p>
        </p:txBody>
      </p:sp>
      <p:sp>
        <p:nvSpPr>
          <p:cNvPr id="15" name="Forma libre 14"/>
          <p:cNvSpPr/>
          <p:nvPr/>
        </p:nvSpPr>
        <p:spPr>
          <a:xfrm>
            <a:off x="6347437" y="1471544"/>
            <a:ext cx="997187" cy="997187"/>
          </a:xfrm>
          <a:custGeom>
            <a:avLst/>
            <a:gdLst>
              <a:gd name="connsiteX0" fmla="*/ 0 w 997187"/>
              <a:gd name="connsiteY0" fmla="*/ 498594 h 997187"/>
              <a:gd name="connsiteX1" fmla="*/ 498594 w 997187"/>
              <a:gd name="connsiteY1" fmla="*/ 0 h 997187"/>
              <a:gd name="connsiteX2" fmla="*/ 997188 w 997187"/>
              <a:gd name="connsiteY2" fmla="*/ 498594 h 997187"/>
              <a:gd name="connsiteX3" fmla="*/ 498594 w 997187"/>
              <a:gd name="connsiteY3" fmla="*/ 997188 h 997187"/>
              <a:gd name="connsiteX4" fmla="*/ 0 w 997187"/>
              <a:gd name="connsiteY4" fmla="*/ 498594 h 99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187" h="997187">
                <a:moveTo>
                  <a:pt x="0" y="498594"/>
                </a:moveTo>
                <a:cubicBezTo>
                  <a:pt x="0" y="223228"/>
                  <a:pt x="223228" y="0"/>
                  <a:pt x="498594" y="0"/>
                </a:cubicBezTo>
                <a:cubicBezTo>
                  <a:pt x="773960" y="0"/>
                  <a:pt x="997188" y="223228"/>
                  <a:pt x="997188" y="498594"/>
                </a:cubicBezTo>
                <a:cubicBezTo>
                  <a:pt x="997188" y="773960"/>
                  <a:pt x="773960" y="997188"/>
                  <a:pt x="498594" y="997188"/>
                </a:cubicBezTo>
                <a:cubicBezTo>
                  <a:pt x="223228" y="997188"/>
                  <a:pt x="0" y="773960"/>
                  <a:pt x="0" y="498594"/>
                </a:cubicBezTo>
                <a:close/>
              </a:path>
            </a:pathLst>
          </a:custGeom>
          <a:solidFill>
            <a:srgbClr val="003E65"/>
          </a:solidFill>
        </p:spPr>
        <p:style>
          <a:lnRef idx="2">
            <a:schemeClr val="lt1">
              <a:hueOff val="0"/>
              <a:satOff val="0"/>
              <a:lumOff val="0"/>
              <a:alphaOff val="0"/>
            </a:schemeClr>
          </a:lnRef>
          <a:fillRef idx="1">
            <a:scrgbClr r="0" g="0" b="0"/>
          </a:fillRef>
          <a:effectRef idx="0">
            <a:schemeClr val="accent5">
              <a:hueOff val="-4966938"/>
              <a:satOff val="19906"/>
              <a:lumOff val="4314"/>
              <a:alphaOff val="0"/>
            </a:schemeClr>
          </a:effectRef>
          <a:fontRef idx="minor">
            <a:schemeClr val="lt1"/>
          </a:fontRef>
        </p:style>
        <p:txBody>
          <a:bodyPr spcFirstLastPara="0" vert="horz" wrap="square" lIns="146035" tIns="146035" rIns="146035" bIns="146035" numCol="1" spcCol="1270" anchor="ctr" anchorCtr="0">
            <a:noAutofit/>
          </a:bodyPr>
          <a:lstStyle/>
          <a:p>
            <a:pPr lvl="0" algn="ctr" defTabSz="1200150">
              <a:lnSpc>
                <a:spcPct val="90000"/>
              </a:lnSpc>
              <a:spcBef>
                <a:spcPct val="0"/>
              </a:spcBef>
              <a:spcAft>
                <a:spcPct val="35000"/>
              </a:spcAft>
            </a:pPr>
            <a:r>
              <a:rPr lang="es-MX" sz="2300" kern="1200" dirty="0">
                <a:latin typeface="Arial Rounded MT Bold" panose="020F0704030504030204" pitchFamily="34" charset="0"/>
              </a:rPr>
              <a:t>2017</a:t>
            </a:r>
          </a:p>
        </p:txBody>
      </p:sp>
      <p:sp>
        <p:nvSpPr>
          <p:cNvPr id="16" name="CuadroTexto 15"/>
          <p:cNvSpPr txBox="1"/>
          <p:nvPr/>
        </p:nvSpPr>
        <p:spPr>
          <a:xfrm>
            <a:off x="958588" y="2796059"/>
            <a:ext cx="1725445" cy="579646"/>
          </a:xfrm>
          <a:prstGeom prst="rect">
            <a:avLst/>
          </a:prstGeom>
          <a:noFill/>
        </p:spPr>
        <p:txBody>
          <a:bodyPr wrap="square" rtlCol="0">
            <a:spAutoFit/>
          </a:bodyPr>
          <a:lstStyle/>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Plan Distrital de Desarrollo</a:t>
            </a:r>
            <a:endParaRPr lang="es-ES_tradnl" dirty="0">
              <a:solidFill>
                <a:schemeClr val="accent5">
                  <a:lumMod val="50000"/>
                </a:schemeClr>
              </a:solidFill>
              <a:latin typeface="Arial Rounded MT Bold" panose="020F0704030504030204" pitchFamily="34" charset="0"/>
            </a:endParaRPr>
          </a:p>
        </p:txBody>
      </p:sp>
      <p:sp>
        <p:nvSpPr>
          <p:cNvPr id="17" name="Rectángulo 16"/>
          <p:cNvSpPr/>
          <p:nvPr/>
        </p:nvSpPr>
        <p:spPr>
          <a:xfrm>
            <a:off x="706693" y="2602658"/>
            <a:ext cx="2127451" cy="948672"/>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dirty="0"/>
          </a:p>
        </p:txBody>
      </p:sp>
      <p:sp>
        <p:nvSpPr>
          <p:cNvPr id="18" name="Rectángulo 17"/>
          <p:cNvSpPr/>
          <p:nvPr/>
        </p:nvSpPr>
        <p:spPr>
          <a:xfrm>
            <a:off x="5789602" y="2608122"/>
            <a:ext cx="2127451" cy="948672"/>
          </a:xfrm>
          <a:prstGeom prst="rect">
            <a:avLst/>
          </a:prstGeom>
          <a:solidFill>
            <a:srgbClr val="E4E4E4"/>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dirty="0"/>
          </a:p>
        </p:txBody>
      </p:sp>
      <p:sp>
        <p:nvSpPr>
          <p:cNvPr id="19" name="Rectángulo 18"/>
          <p:cNvSpPr/>
          <p:nvPr/>
        </p:nvSpPr>
        <p:spPr>
          <a:xfrm>
            <a:off x="706693" y="3656757"/>
            <a:ext cx="2127451" cy="1150071"/>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dirty="0"/>
          </a:p>
        </p:txBody>
      </p:sp>
      <p:sp>
        <p:nvSpPr>
          <p:cNvPr id="21" name="Rectángulo 20"/>
          <p:cNvSpPr/>
          <p:nvPr/>
        </p:nvSpPr>
        <p:spPr>
          <a:xfrm>
            <a:off x="706693" y="4906719"/>
            <a:ext cx="2127451" cy="948672"/>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dirty="0"/>
          </a:p>
        </p:txBody>
      </p:sp>
      <p:sp>
        <p:nvSpPr>
          <p:cNvPr id="22" name="CuadroTexto 21"/>
          <p:cNvSpPr txBox="1"/>
          <p:nvPr/>
        </p:nvSpPr>
        <p:spPr>
          <a:xfrm>
            <a:off x="707087" y="3853548"/>
            <a:ext cx="2127451" cy="823302"/>
          </a:xfrm>
          <a:prstGeom prst="rect">
            <a:avLst/>
          </a:prstGeom>
          <a:noFill/>
        </p:spPr>
        <p:txBody>
          <a:bodyPr wrap="square" rtlCol="0">
            <a:spAutoFit/>
          </a:bodyPr>
          <a:lstStyle/>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Plan </a:t>
            </a:r>
          </a:p>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Estratégico SDIS</a:t>
            </a:r>
          </a:p>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Cuatrienio</a:t>
            </a:r>
            <a:endParaRPr lang="es-ES_tradnl" dirty="0">
              <a:solidFill>
                <a:schemeClr val="accent5">
                  <a:lumMod val="50000"/>
                </a:schemeClr>
              </a:solidFill>
              <a:latin typeface="Arial Rounded MT Bold" panose="020F0704030504030204" pitchFamily="34" charset="0"/>
            </a:endParaRPr>
          </a:p>
        </p:txBody>
      </p:sp>
      <p:sp>
        <p:nvSpPr>
          <p:cNvPr id="23" name="CuadroTexto 22"/>
          <p:cNvSpPr txBox="1"/>
          <p:nvPr/>
        </p:nvSpPr>
        <p:spPr>
          <a:xfrm>
            <a:off x="892811" y="5004097"/>
            <a:ext cx="1791222" cy="823302"/>
          </a:xfrm>
          <a:prstGeom prst="rect">
            <a:avLst/>
          </a:prstGeom>
          <a:noFill/>
        </p:spPr>
        <p:txBody>
          <a:bodyPr wrap="square" rtlCol="0">
            <a:spAutoFit/>
          </a:bodyPr>
          <a:lstStyle/>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Plan Acción Institucional 2017</a:t>
            </a:r>
            <a:endParaRPr lang="es-ES_tradnl" dirty="0">
              <a:solidFill>
                <a:schemeClr val="accent5">
                  <a:lumMod val="50000"/>
                </a:schemeClr>
              </a:solidFill>
              <a:latin typeface="Arial Rounded MT Bold" panose="020F0704030504030204" pitchFamily="34" charset="0"/>
            </a:endParaRPr>
          </a:p>
        </p:txBody>
      </p:sp>
      <p:sp>
        <p:nvSpPr>
          <p:cNvPr id="24" name="Rectángulo 23"/>
          <p:cNvSpPr/>
          <p:nvPr/>
        </p:nvSpPr>
        <p:spPr>
          <a:xfrm>
            <a:off x="5795952" y="3662221"/>
            <a:ext cx="2127451" cy="1144607"/>
          </a:xfrm>
          <a:prstGeom prst="rect">
            <a:avLst/>
          </a:prstGeom>
          <a:solidFill>
            <a:srgbClr val="E4E4E4"/>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dirty="0"/>
          </a:p>
        </p:txBody>
      </p:sp>
      <p:sp>
        <p:nvSpPr>
          <p:cNvPr id="25" name="CuadroTexto 24"/>
          <p:cNvSpPr txBox="1"/>
          <p:nvPr/>
        </p:nvSpPr>
        <p:spPr>
          <a:xfrm>
            <a:off x="5795951" y="3815147"/>
            <a:ext cx="2121101" cy="823302"/>
          </a:xfrm>
          <a:prstGeom prst="rect">
            <a:avLst/>
          </a:prstGeom>
          <a:noFill/>
        </p:spPr>
        <p:txBody>
          <a:bodyPr wrap="square" rtlCol="0">
            <a:spAutoFit/>
          </a:bodyPr>
          <a:lstStyle/>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Mejoramiento formulación Plan de Acción 2018</a:t>
            </a:r>
            <a:endParaRPr lang="es-ES_tradnl" dirty="0">
              <a:solidFill>
                <a:schemeClr val="accent5">
                  <a:lumMod val="50000"/>
                </a:schemeClr>
              </a:solidFill>
              <a:latin typeface="Arial Rounded MT Bold" panose="020F0704030504030204" pitchFamily="34" charset="0"/>
            </a:endParaRPr>
          </a:p>
        </p:txBody>
      </p:sp>
      <p:sp>
        <p:nvSpPr>
          <p:cNvPr id="26" name="CuadroTexto 25"/>
          <p:cNvSpPr txBox="1"/>
          <p:nvPr/>
        </p:nvSpPr>
        <p:spPr>
          <a:xfrm>
            <a:off x="5795953" y="2669117"/>
            <a:ext cx="2121100" cy="823302"/>
          </a:xfrm>
          <a:prstGeom prst="rect">
            <a:avLst/>
          </a:prstGeom>
          <a:noFill/>
        </p:spPr>
        <p:txBody>
          <a:bodyPr wrap="square" rtlCol="0">
            <a:spAutoFit/>
          </a:bodyPr>
          <a:lstStyle/>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Mejoramiento en seguimiento al Plan de Acción</a:t>
            </a:r>
            <a:endParaRPr lang="es-ES_tradnl" dirty="0">
              <a:solidFill>
                <a:schemeClr val="accent5">
                  <a:lumMod val="50000"/>
                </a:schemeClr>
              </a:solidFill>
              <a:latin typeface="Arial Rounded MT Bold" panose="020F0704030504030204" pitchFamily="34" charset="0"/>
            </a:endParaRPr>
          </a:p>
        </p:txBody>
      </p:sp>
      <p:sp>
        <p:nvSpPr>
          <p:cNvPr id="27" name="CuadroTexto 26"/>
          <p:cNvSpPr txBox="1"/>
          <p:nvPr/>
        </p:nvSpPr>
        <p:spPr>
          <a:xfrm>
            <a:off x="3204483" y="2796059"/>
            <a:ext cx="1689349" cy="579646"/>
          </a:xfrm>
          <a:prstGeom prst="rect">
            <a:avLst/>
          </a:prstGeom>
          <a:noFill/>
        </p:spPr>
        <p:txBody>
          <a:bodyPr wrap="square" rtlCol="0">
            <a:spAutoFit/>
          </a:bodyPr>
          <a:lstStyle/>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Metas Plan de Desarrollo</a:t>
            </a:r>
            <a:endParaRPr lang="es-ES_tradnl" dirty="0">
              <a:solidFill>
                <a:schemeClr val="accent5">
                  <a:lumMod val="50000"/>
                </a:schemeClr>
              </a:solidFill>
              <a:latin typeface="Arial Rounded MT Bold" panose="020F0704030504030204" pitchFamily="34" charset="0"/>
            </a:endParaRPr>
          </a:p>
        </p:txBody>
      </p:sp>
      <p:sp>
        <p:nvSpPr>
          <p:cNvPr id="28" name="Rectángulo 27"/>
          <p:cNvSpPr/>
          <p:nvPr/>
        </p:nvSpPr>
        <p:spPr>
          <a:xfrm>
            <a:off x="2952588" y="2598646"/>
            <a:ext cx="2127451" cy="948672"/>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dirty="0"/>
          </a:p>
        </p:txBody>
      </p:sp>
      <p:sp>
        <p:nvSpPr>
          <p:cNvPr id="29" name="Rectángulo 28"/>
          <p:cNvSpPr/>
          <p:nvPr/>
        </p:nvSpPr>
        <p:spPr>
          <a:xfrm>
            <a:off x="2952588" y="3652745"/>
            <a:ext cx="2127451" cy="1150071"/>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dirty="0"/>
          </a:p>
        </p:txBody>
      </p:sp>
      <p:sp>
        <p:nvSpPr>
          <p:cNvPr id="30" name="Rectángulo 29"/>
          <p:cNvSpPr/>
          <p:nvPr/>
        </p:nvSpPr>
        <p:spPr>
          <a:xfrm>
            <a:off x="2952588" y="4902707"/>
            <a:ext cx="2127451" cy="948672"/>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dirty="0"/>
          </a:p>
        </p:txBody>
      </p:sp>
      <p:sp>
        <p:nvSpPr>
          <p:cNvPr id="31" name="CuadroTexto 30"/>
          <p:cNvSpPr txBox="1"/>
          <p:nvPr/>
        </p:nvSpPr>
        <p:spPr>
          <a:xfrm>
            <a:off x="2952587" y="3834057"/>
            <a:ext cx="2127451" cy="823302"/>
          </a:xfrm>
          <a:prstGeom prst="rect">
            <a:avLst/>
          </a:prstGeom>
          <a:noFill/>
        </p:spPr>
        <p:txBody>
          <a:bodyPr wrap="square" rtlCol="0">
            <a:spAutoFit/>
          </a:bodyPr>
          <a:lstStyle/>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Misión, visión y objetivos estratégicos</a:t>
            </a:r>
            <a:endParaRPr lang="es-ES_tradnl" dirty="0">
              <a:solidFill>
                <a:schemeClr val="accent5">
                  <a:lumMod val="50000"/>
                </a:schemeClr>
              </a:solidFill>
              <a:latin typeface="Arial Rounded MT Bold" panose="020F0704030504030204" pitchFamily="34" charset="0"/>
            </a:endParaRPr>
          </a:p>
        </p:txBody>
      </p:sp>
      <p:sp>
        <p:nvSpPr>
          <p:cNvPr id="32" name="CuadroTexto 31"/>
          <p:cNvSpPr txBox="1"/>
          <p:nvPr/>
        </p:nvSpPr>
        <p:spPr>
          <a:xfrm>
            <a:off x="3102610" y="5004097"/>
            <a:ext cx="1791222" cy="823302"/>
          </a:xfrm>
          <a:prstGeom prst="rect">
            <a:avLst/>
          </a:prstGeom>
          <a:noFill/>
        </p:spPr>
        <p:txBody>
          <a:bodyPr wrap="square" rtlCol="0">
            <a:spAutoFit/>
          </a:bodyPr>
          <a:lstStyle/>
          <a:p>
            <a:pPr lvl="0" algn="ctr" defTabSz="800100">
              <a:lnSpc>
                <a:spcPts val="1900"/>
              </a:lnSpc>
              <a:spcAft>
                <a:spcPts val="0"/>
              </a:spcAft>
            </a:pPr>
            <a:r>
              <a:rPr lang="es-MX" dirty="0" smtClean="0">
                <a:solidFill>
                  <a:schemeClr val="accent5">
                    <a:lumMod val="50000"/>
                  </a:schemeClr>
                </a:solidFill>
                <a:latin typeface="Arial Rounded MT Bold" panose="020F0704030504030204" pitchFamily="34" charset="0"/>
              </a:rPr>
              <a:t>Objetivos específicos y gestión </a:t>
            </a:r>
            <a:endParaRPr lang="es-ES_tradnl" dirty="0">
              <a:solidFill>
                <a:schemeClr val="accent5">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623909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2379441" y="1622913"/>
            <a:ext cx="5858472"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grpSp>
        <p:nvGrpSpPr>
          <p:cNvPr id="7" name="Grupo 6"/>
          <p:cNvGrpSpPr/>
          <p:nvPr/>
        </p:nvGrpSpPr>
        <p:grpSpPr>
          <a:xfrm>
            <a:off x="4804755" y="4462308"/>
            <a:ext cx="3692930" cy="1495825"/>
            <a:chOff x="6068163" y="3846229"/>
            <a:chExt cx="2561198" cy="2038115"/>
          </a:xfrm>
        </p:grpSpPr>
        <p:sp>
          <p:nvSpPr>
            <p:cNvPr id="8" name="Rectángulo redondeado 7"/>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Desarrollar una escuela itinerante que permita la transformación de imaginarios, representaciones sociales y  percepciones segregacionistas y discriminatorias.</a:t>
              </a:r>
              <a:endParaRPr lang="es-ES" sz="1300" dirty="0">
                <a:solidFill>
                  <a:schemeClr val="accent5">
                    <a:lumMod val="50000"/>
                  </a:schemeClr>
                </a:solidFill>
                <a:latin typeface="Arial Rounded MT Bold" panose="020F0704030504030204" pitchFamily="34" charset="0"/>
              </a:endParaRPr>
            </a:p>
          </p:txBody>
        </p:sp>
        <p:sp>
          <p:nvSpPr>
            <p:cNvPr id="9" name="Rectángulo redondeado 8"/>
            <p:cNvSpPr/>
            <p:nvPr/>
          </p:nvSpPr>
          <p:spPr>
            <a:xfrm>
              <a:off x="6104186" y="5372010"/>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121%</a:t>
              </a:r>
              <a:endParaRPr lang="es-ES" sz="1300" dirty="0">
                <a:solidFill>
                  <a:schemeClr val="bg1"/>
                </a:solidFill>
                <a:latin typeface="Arial Rounded MT Bold" panose="020F0704030504030204" pitchFamily="34" charset="0"/>
              </a:endParaRPr>
            </a:p>
          </p:txBody>
        </p:sp>
      </p:grpSp>
      <p:grpSp>
        <p:nvGrpSpPr>
          <p:cNvPr id="10" name="Grupo 9"/>
          <p:cNvGrpSpPr/>
          <p:nvPr/>
        </p:nvGrpSpPr>
        <p:grpSpPr>
          <a:xfrm>
            <a:off x="847826" y="4462308"/>
            <a:ext cx="3447899" cy="1495825"/>
            <a:chOff x="3260809" y="2221641"/>
            <a:chExt cx="2599182" cy="1742840"/>
          </a:xfrm>
        </p:grpSpPr>
        <p:sp>
          <p:nvSpPr>
            <p:cNvPr id="11"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 Gestionar alianzas públicas y privadas hacía el desarrollo de </a:t>
              </a:r>
              <a:r>
                <a:rPr lang="es-CO" sz="1300" b="1" dirty="0" smtClean="0">
                  <a:solidFill>
                    <a:schemeClr val="accent5">
                      <a:lumMod val="50000"/>
                    </a:schemeClr>
                  </a:solidFill>
                  <a:latin typeface="Arial Rounded MT Bold" panose="020F0704030504030204" pitchFamily="34" charset="0"/>
                </a:rPr>
                <a:t>capacidades y </a:t>
              </a:r>
              <a:r>
                <a:rPr lang="es-CO" sz="1300" b="1" dirty="0">
                  <a:solidFill>
                    <a:schemeClr val="accent5">
                      <a:lumMod val="50000"/>
                    </a:schemeClr>
                  </a:solidFill>
                  <a:latin typeface="Arial Rounded MT Bold" panose="020F0704030504030204" pitchFamily="34" charset="0"/>
                </a:rPr>
                <a:t>habilidades</a:t>
              </a:r>
              <a:endParaRPr lang="es-CO" sz="1300" b="1" dirty="0">
                <a:solidFill>
                  <a:schemeClr val="accent2">
                    <a:lumMod val="75000"/>
                  </a:schemeClr>
                </a:solidFill>
                <a:latin typeface="Arial Rounded MT Bold" panose="020F0704030504030204" pitchFamily="34" charset="0"/>
              </a:endParaRPr>
            </a:p>
          </p:txBody>
        </p:sp>
        <p:sp>
          <p:nvSpPr>
            <p:cNvPr id="12" name="Rectángulo redondeado 11"/>
            <p:cNvSpPr/>
            <p:nvPr/>
          </p:nvSpPr>
          <p:spPr>
            <a:xfrm>
              <a:off x="3265936" y="3500955"/>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99%</a:t>
              </a:r>
              <a:endParaRPr lang="es-ES" sz="1300" dirty="0">
                <a:solidFill>
                  <a:schemeClr val="bg1"/>
                </a:solidFill>
                <a:latin typeface="Arial Rounded MT Bold" panose="020F0704030504030204" pitchFamily="34" charset="0"/>
              </a:endParaRPr>
            </a:p>
          </p:txBody>
        </p:sp>
      </p:grpSp>
      <p:grpSp>
        <p:nvGrpSpPr>
          <p:cNvPr id="13" name="Grupo 12"/>
          <p:cNvGrpSpPr/>
          <p:nvPr/>
        </p:nvGrpSpPr>
        <p:grpSpPr>
          <a:xfrm>
            <a:off x="847826" y="2845511"/>
            <a:ext cx="2359388" cy="1348222"/>
            <a:chOff x="605132" y="1428849"/>
            <a:chExt cx="2599181" cy="1775775"/>
          </a:xfrm>
        </p:grpSpPr>
        <p:sp>
          <p:nvSpPr>
            <p:cNvPr id="14"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Fomentar el respeto y la construcción de nuevas </a:t>
              </a:r>
              <a:r>
                <a:rPr lang="es-CO" sz="1300" dirty="0" smtClean="0">
                  <a:solidFill>
                    <a:schemeClr val="accent5">
                      <a:lumMod val="50000"/>
                    </a:schemeClr>
                  </a:solidFill>
                  <a:latin typeface="Arial Rounded MT Bold" panose="020F0704030504030204" pitchFamily="34" charset="0"/>
                </a:rPr>
                <a:t>subjetividades</a:t>
              </a:r>
              <a:endParaRPr lang="es-CO" sz="1300" dirty="0">
                <a:solidFill>
                  <a:schemeClr val="accent5">
                    <a:lumMod val="50000"/>
                  </a:schemeClr>
                </a:solidFill>
                <a:latin typeface="Arial Rounded MT Bold" panose="020F0704030504030204" pitchFamily="34" charset="0"/>
              </a:endParaRPr>
            </a:p>
          </p:txBody>
        </p:sp>
        <p:sp>
          <p:nvSpPr>
            <p:cNvPr id="15" name="Rectángulo redondeado 14"/>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120%</a:t>
              </a:r>
              <a:endParaRPr lang="es-ES" sz="1300" dirty="0">
                <a:solidFill>
                  <a:schemeClr val="bg1"/>
                </a:solidFill>
                <a:latin typeface="Arial Rounded MT Bold" panose="020F0704030504030204" pitchFamily="34" charset="0"/>
              </a:endParaRPr>
            </a:p>
          </p:txBody>
        </p:sp>
      </p:grpSp>
      <p:sp>
        <p:nvSpPr>
          <p:cNvPr id="16" name="Rectángulo 40"/>
          <p:cNvSpPr/>
          <p:nvPr/>
        </p:nvSpPr>
        <p:spPr>
          <a:xfrm>
            <a:off x="2802331" y="1683602"/>
            <a:ext cx="411437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latin typeface="Arial Rounded MT Bold" panose="020F0704030504030204" pitchFamily="34" charset="0"/>
              </a:rPr>
              <a:t>Distrito diverso</a:t>
            </a:r>
            <a:endParaRPr lang="es-ES" sz="2800" b="1" dirty="0">
              <a:latin typeface="Arial Rounded MT Bold" panose="020F0704030504030204" pitchFamily="34" charset="0"/>
            </a:endParaRPr>
          </a:p>
        </p:txBody>
      </p:sp>
      <p:grpSp>
        <p:nvGrpSpPr>
          <p:cNvPr id="17" name="Grupo 16"/>
          <p:cNvGrpSpPr/>
          <p:nvPr/>
        </p:nvGrpSpPr>
        <p:grpSpPr>
          <a:xfrm>
            <a:off x="3580007" y="2854322"/>
            <a:ext cx="2359388" cy="1348222"/>
            <a:chOff x="3260809" y="2221641"/>
            <a:chExt cx="2599182" cy="1922852"/>
          </a:xfrm>
        </p:grpSpPr>
        <p:sp>
          <p:nvSpPr>
            <p:cNvPr id="18" name="Rectángulo redondeado 17"/>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128%</a:t>
              </a:r>
              <a:endParaRPr lang="es-ES" sz="1300" dirty="0">
                <a:solidFill>
                  <a:schemeClr val="bg1"/>
                </a:solidFill>
                <a:latin typeface="Arial Rounded MT Bold" panose="020F0704030504030204" pitchFamily="34" charset="0"/>
              </a:endParaRPr>
            </a:p>
          </p:txBody>
        </p:sp>
        <p:sp>
          <p:nvSpPr>
            <p:cNvPr id="19" name="Elipse 22"/>
            <p:cNvSpPr/>
            <p:nvPr/>
          </p:nvSpPr>
          <p:spPr>
            <a:xfrm>
              <a:off x="3260809" y="2221641"/>
              <a:ext cx="2599181" cy="1450584"/>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Desarrollar una </a:t>
              </a:r>
              <a:r>
                <a:rPr lang="es-CO" sz="1300" dirty="0" smtClean="0">
                  <a:solidFill>
                    <a:schemeClr val="accent5">
                      <a:lumMod val="50000"/>
                    </a:schemeClr>
                  </a:solidFill>
                  <a:latin typeface="Arial Rounded MT Bold" panose="020F0704030504030204" pitchFamily="34" charset="0"/>
                </a:rPr>
                <a:t>estrategia </a:t>
              </a:r>
              <a:r>
                <a:rPr lang="es-CO" sz="1300" dirty="0" err="1">
                  <a:solidFill>
                    <a:schemeClr val="accent5">
                      <a:lumMod val="50000"/>
                    </a:schemeClr>
                  </a:solidFill>
                  <a:latin typeface="Arial Rounded MT Bold" panose="020F0704030504030204" pitchFamily="34" charset="0"/>
                </a:rPr>
                <a:t>intrainstitucional</a:t>
              </a:r>
              <a:r>
                <a:rPr lang="es-CO" sz="1300" dirty="0">
                  <a:solidFill>
                    <a:schemeClr val="accent5">
                      <a:lumMod val="50000"/>
                    </a:schemeClr>
                  </a:solidFill>
                  <a:latin typeface="Arial Rounded MT Bold" panose="020F0704030504030204" pitchFamily="34" charset="0"/>
                </a:rPr>
                <a:t>  de formación en </a:t>
              </a:r>
              <a:r>
                <a:rPr lang="es-CO" sz="1300" b="1" dirty="0">
                  <a:solidFill>
                    <a:schemeClr val="accent5">
                      <a:lumMod val="50000"/>
                    </a:schemeClr>
                  </a:solidFill>
                  <a:latin typeface="Arial Rounded MT Bold" panose="020F0704030504030204" pitchFamily="34" charset="0"/>
                </a:rPr>
                <a:t>atención </a:t>
              </a:r>
              <a:r>
                <a:rPr lang="es-CO" sz="1300" b="1" dirty="0" smtClean="0">
                  <a:solidFill>
                    <a:schemeClr val="accent5">
                      <a:lumMod val="50000"/>
                    </a:schemeClr>
                  </a:solidFill>
                  <a:latin typeface="Arial Rounded MT Bold" panose="020F0704030504030204" pitchFamily="34" charset="0"/>
                </a:rPr>
                <a:t>diferencial</a:t>
              </a:r>
              <a:endParaRPr lang="es-CO" sz="1300" b="1" dirty="0">
                <a:solidFill>
                  <a:schemeClr val="accent2">
                    <a:lumMod val="75000"/>
                  </a:schemeClr>
                </a:solidFill>
                <a:latin typeface="Arial Rounded MT Bold" panose="020F0704030504030204" pitchFamily="34" charset="0"/>
              </a:endParaRPr>
            </a:p>
          </p:txBody>
        </p:sp>
      </p:grpSp>
      <p:grpSp>
        <p:nvGrpSpPr>
          <p:cNvPr id="20" name="Grupo 19"/>
          <p:cNvGrpSpPr/>
          <p:nvPr/>
        </p:nvGrpSpPr>
        <p:grpSpPr>
          <a:xfrm>
            <a:off x="6229075" y="2845511"/>
            <a:ext cx="2359388" cy="1348222"/>
            <a:chOff x="6068163" y="3846229"/>
            <a:chExt cx="2561198" cy="2164479"/>
          </a:xfrm>
        </p:grpSpPr>
        <p:sp>
          <p:nvSpPr>
            <p:cNvPr id="21" name="Rectángulo redondeado 20"/>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Prestar el servicio de atención integral a personas </a:t>
              </a:r>
              <a:r>
                <a:rPr lang="es-CO" sz="1300" dirty="0" smtClean="0">
                  <a:solidFill>
                    <a:schemeClr val="accent5">
                      <a:lumMod val="50000"/>
                    </a:schemeClr>
                  </a:solidFill>
                  <a:latin typeface="Arial Rounded MT Bold" panose="020F0704030504030204" pitchFamily="34" charset="0"/>
                </a:rPr>
                <a:t>LGBTI, </a:t>
              </a:r>
              <a:r>
                <a:rPr lang="es-CO" sz="1300" dirty="0">
                  <a:solidFill>
                    <a:schemeClr val="accent5">
                      <a:lumMod val="50000"/>
                    </a:schemeClr>
                  </a:solidFill>
                  <a:latin typeface="Arial Rounded MT Bold" panose="020F0704030504030204" pitchFamily="34" charset="0"/>
                </a:rPr>
                <a:t>sus familias y redes de </a:t>
              </a:r>
              <a:r>
                <a:rPr lang="es-CO" sz="1300" dirty="0" smtClean="0">
                  <a:solidFill>
                    <a:schemeClr val="accent5">
                      <a:lumMod val="50000"/>
                    </a:schemeClr>
                  </a:solidFill>
                  <a:latin typeface="Arial Rounded MT Bold" panose="020F0704030504030204" pitchFamily="34" charset="0"/>
                </a:rPr>
                <a:t>apoyo</a:t>
              </a:r>
              <a:endParaRPr lang="es-ES" sz="1300" dirty="0">
                <a:solidFill>
                  <a:schemeClr val="accent5">
                    <a:lumMod val="50000"/>
                  </a:schemeClr>
                </a:solidFill>
                <a:latin typeface="Arial Rounded MT Bold" panose="020F0704030504030204" pitchFamily="34" charset="0"/>
              </a:endParaRPr>
            </a:p>
          </p:txBody>
        </p:sp>
        <p:sp>
          <p:nvSpPr>
            <p:cNvPr id="22" name="Rectángulo redondeado 21"/>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86%</a:t>
              </a:r>
              <a:endParaRPr lang="es-ES" sz="1300" dirty="0">
                <a:solidFill>
                  <a:schemeClr val="bg1"/>
                </a:solidFill>
                <a:latin typeface="Arial Rounded MT Bold" panose="020F0704030504030204" pitchFamily="34" charset="0"/>
              </a:endParaRPr>
            </a:p>
          </p:txBody>
        </p:sp>
      </p:grpSp>
      <p:sp>
        <p:nvSpPr>
          <p:cNvPr id="23" name="Elipse 22"/>
          <p:cNvSpPr/>
          <p:nvPr/>
        </p:nvSpPr>
        <p:spPr>
          <a:xfrm>
            <a:off x="7386561" y="1492248"/>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2588" y="1663427"/>
            <a:ext cx="839725" cy="839725"/>
          </a:xfrm>
          <a:prstGeom prst="rect">
            <a:avLst/>
          </a:prstGeom>
        </p:spPr>
      </p:pic>
      <p:sp>
        <p:nvSpPr>
          <p:cNvPr id="25" name="Rectángulo 24"/>
          <p:cNvSpPr/>
          <p:nvPr/>
        </p:nvSpPr>
        <p:spPr>
          <a:xfrm>
            <a:off x="771011" y="1566632"/>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96%</a:t>
            </a:r>
            <a:endParaRPr lang="es-ES" sz="5400" dirty="0">
              <a:solidFill>
                <a:srgbClr val="003E65"/>
              </a:solidFill>
              <a:latin typeface="Arial Rounded MT Bold" panose="020F0704030504030204" pitchFamily="34" charset="0"/>
            </a:endParaRPr>
          </a:p>
        </p:txBody>
      </p:sp>
    </p:spTree>
    <p:extLst>
      <p:ext uri="{BB962C8B-B14F-4D97-AF65-F5344CB8AC3E}">
        <p14:creationId xmlns:p14="http://schemas.microsoft.com/office/powerpoint/2010/main" val="140717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2379441" y="1622913"/>
            <a:ext cx="5611945"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sp>
        <p:nvSpPr>
          <p:cNvPr id="7" name="Elipse 6"/>
          <p:cNvSpPr/>
          <p:nvPr/>
        </p:nvSpPr>
        <p:spPr>
          <a:xfrm>
            <a:off x="7224945" y="1463053"/>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8" name="Grupo 7"/>
          <p:cNvGrpSpPr/>
          <p:nvPr/>
        </p:nvGrpSpPr>
        <p:grpSpPr>
          <a:xfrm>
            <a:off x="5194896" y="4326751"/>
            <a:ext cx="2836383" cy="1633474"/>
            <a:chOff x="6068163" y="3846229"/>
            <a:chExt cx="2561198" cy="2038115"/>
          </a:xfrm>
        </p:grpSpPr>
        <p:sp>
          <p:nvSpPr>
            <p:cNvPr id="9" name="Rectángulo redondeado 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Fortalecer el sistema de vigilancia y seguimiento nutricional de la </a:t>
              </a:r>
              <a:r>
                <a:rPr lang="es-CO" sz="1300" dirty="0" smtClean="0">
                  <a:solidFill>
                    <a:srgbClr val="003E65"/>
                  </a:solidFill>
                  <a:latin typeface="Arial Rounded MT Bold" panose="020F0704030504030204" pitchFamily="34" charset="0"/>
                </a:rPr>
                <a:t>SDIS</a:t>
              </a:r>
              <a:endParaRPr lang="es-ES" sz="1300" dirty="0">
                <a:solidFill>
                  <a:srgbClr val="003E65"/>
                </a:solidFill>
                <a:latin typeface="Arial Rounded MT Bold" panose="020F0704030504030204" pitchFamily="34" charset="0"/>
              </a:endParaRPr>
            </a:p>
          </p:txBody>
        </p:sp>
        <p:sp>
          <p:nvSpPr>
            <p:cNvPr id="10" name="Rectángulo redondeado 9"/>
            <p:cNvSpPr/>
            <p:nvPr/>
          </p:nvSpPr>
          <p:spPr>
            <a:xfrm>
              <a:off x="6104186" y="5372010"/>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100%</a:t>
              </a:r>
              <a:endParaRPr lang="es-ES" sz="1300" dirty="0">
                <a:solidFill>
                  <a:schemeClr val="bg1"/>
                </a:solidFill>
                <a:latin typeface="Arial Rounded MT Bold" panose="020F0704030504030204" pitchFamily="34" charset="0"/>
              </a:endParaRPr>
            </a:p>
          </p:txBody>
        </p:sp>
      </p:grpSp>
      <p:grpSp>
        <p:nvGrpSpPr>
          <p:cNvPr id="11" name="Grupo 10"/>
          <p:cNvGrpSpPr/>
          <p:nvPr/>
        </p:nvGrpSpPr>
        <p:grpSpPr>
          <a:xfrm>
            <a:off x="882775" y="4326751"/>
            <a:ext cx="4104861" cy="1692000"/>
            <a:chOff x="3260809" y="2221641"/>
            <a:chExt cx="2599182" cy="1897136"/>
          </a:xfrm>
        </p:grpSpPr>
        <p:sp>
          <p:nvSpPr>
            <p:cNvPr id="12" name="Rectángulo redondeado 11"/>
            <p:cNvSpPr/>
            <p:nvPr/>
          </p:nvSpPr>
          <p:spPr>
            <a:xfrm>
              <a:off x="3265936" y="3655251"/>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92%</a:t>
              </a:r>
              <a:endParaRPr lang="es-ES" sz="1300" dirty="0">
                <a:solidFill>
                  <a:schemeClr val="bg1"/>
                </a:solidFill>
                <a:latin typeface="Arial Rounded MT Bold" panose="020F0704030504030204" pitchFamily="34" charset="0"/>
              </a:endParaRPr>
            </a:p>
          </p:txBody>
        </p:sp>
        <p:sp>
          <p:nvSpPr>
            <p:cNvPr id="13"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Fortalecer la capacidad institucional para identificar a niños, niñas, mujeres gestantes y hogares en inseguridad alimentaria, y generar acciones que fomenten la </a:t>
              </a:r>
              <a:r>
                <a:rPr lang="es-CO" sz="1300" dirty="0" smtClean="0">
                  <a:solidFill>
                    <a:srgbClr val="003E65"/>
                  </a:solidFill>
                  <a:latin typeface="Arial Rounded MT Bold" panose="020F0704030504030204" pitchFamily="34" charset="0"/>
                </a:rPr>
                <a:t>corresponsabilidad.</a:t>
              </a:r>
              <a:endParaRPr lang="es-CO" sz="1300" b="1" dirty="0">
                <a:solidFill>
                  <a:srgbClr val="003E65"/>
                </a:solidFill>
                <a:latin typeface="Arial Rounded MT Bold" panose="020F0704030504030204" pitchFamily="34" charset="0"/>
              </a:endParaRPr>
            </a:p>
          </p:txBody>
        </p:sp>
      </p:grpSp>
      <p:grpSp>
        <p:nvGrpSpPr>
          <p:cNvPr id="14" name="Grupo 13"/>
          <p:cNvGrpSpPr/>
          <p:nvPr/>
        </p:nvGrpSpPr>
        <p:grpSpPr>
          <a:xfrm>
            <a:off x="968226" y="2770843"/>
            <a:ext cx="2741470" cy="1440000"/>
            <a:chOff x="605132" y="1428849"/>
            <a:chExt cx="2599181" cy="1775775"/>
          </a:xfrm>
        </p:grpSpPr>
        <p:sp>
          <p:nvSpPr>
            <p:cNvPr id="15"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Promover estilos de vida saludable de los niños, niñas, mujeres gestantes y hogares atendidos</a:t>
              </a:r>
            </a:p>
          </p:txBody>
        </p:sp>
        <p:sp>
          <p:nvSpPr>
            <p:cNvPr id="16" name="Rectángulo redondeado 15"/>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100%</a:t>
              </a:r>
              <a:endParaRPr lang="es-ES" sz="1300" dirty="0">
                <a:solidFill>
                  <a:schemeClr val="bg1"/>
                </a:solidFill>
                <a:latin typeface="Arial Rounded MT Bold" panose="020F0704030504030204" pitchFamily="34" charset="0"/>
              </a:endParaRPr>
            </a:p>
          </p:txBody>
        </p:sp>
      </p:grpSp>
      <p:sp>
        <p:nvSpPr>
          <p:cNvPr id="17" name="Rectángulo 40"/>
          <p:cNvSpPr/>
          <p:nvPr/>
        </p:nvSpPr>
        <p:spPr>
          <a:xfrm>
            <a:off x="2523125" y="1662803"/>
            <a:ext cx="411437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smtClean="0">
                <a:latin typeface="Arial Rounded MT Bold" panose="020F0704030504030204" pitchFamily="34" charset="0"/>
              </a:rPr>
              <a:t>Bogotá te nutre</a:t>
            </a:r>
            <a:endParaRPr lang="es-ES" sz="2800" b="1" dirty="0">
              <a:latin typeface="Arial Rounded MT Bold" panose="020F0704030504030204" pitchFamily="34" charset="0"/>
            </a:endParaRPr>
          </a:p>
        </p:txBody>
      </p:sp>
      <p:grpSp>
        <p:nvGrpSpPr>
          <p:cNvPr id="18" name="Grupo 17"/>
          <p:cNvGrpSpPr/>
          <p:nvPr/>
        </p:nvGrpSpPr>
        <p:grpSpPr>
          <a:xfrm>
            <a:off x="3915297" y="2745930"/>
            <a:ext cx="4115986" cy="1440000"/>
            <a:chOff x="3260809" y="2221641"/>
            <a:chExt cx="2599182" cy="1922852"/>
          </a:xfrm>
        </p:grpSpPr>
        <p:sp>
          <p:nvSpPr>
            <p:cNvPr id="19" name="Rectángulo redondeado 18"/>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100%</a:t>
              </a:r>
              <a:endParaRPr lang="es-ES" sz="1300" dirty="0">
                <a:solidFill>
                  <a:schemeClr val="bg1"/>
                </a:solidFill>
                <a:latin typeface="Arial Rounded MT Bold" panose="020F0704030504030204" pitchFamily="34" charset="0"/>
              </a:endParaRPr>
            </a:p>
          </p:txBody>
        </p:sp>
        <p:sp>
          <p:nvSpPr>
            <p:cNvPr id="20"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Suministrar apoyo alimentario a niños, niñas, mujeres gestantes y hogares identificados </a:t>
              </a:r>
              <a:r>
                <a:rPr lang="es-CO" sz="1300" dirty="0" smtClean="0">
                  <a:solidFill>
                    <a:srgbClr val="003E65"/>
                  </a:solidFill>
                  <a:latin typeface="Arial Rounded MT Bold" panose="020F0704030504030204" pitchFamily="34" charset="0"/>
                </a:rPr>
                <a:t>en </a:t>
              </a:r>
              <a:r>
                <a:rPr lang="es-CO" sz="1300" dirty="0">
                  <a:solidFill>
                    <a:srgbClr val="003E65"/>
                  </a:solidFill>
                  <a:latin typeface="Arial Rounded MT Bold" panose="020F0704030504030204" pitchFamily="34" charset="0"/>
                </a:rPr>
                <a:t>inseguridad alimentaria moderada y </a:t>
              </a:r>
              <a:r>
                <a:rPr lang="es-CO" sz="1300" dirty="0" smtClean="0">
                  <a:solidFill>
                    <a:srgbClr val="003E65"/>
                  </a:solidFill>
                  <a:latin typeface="Arial Rounded MT Bold" panose="020F0704030504030204" pitchFamily="34" charset="0"/>
                </a:rPr>
                <a:t>severa</a:t>
              </a:r>
              <a:endParaRPr lang="es-CO" sz="1300" b="1" dirty="0">
                <a:solidFill>
                  <a:srgbClr val="003E65"/>
                </a:solidFill>
                <a:latin typeface="Arial Rounded MT Bold" panose="020F0704030504030204" pitchFamily="34" charset="0"/>
              </a:endParaRPr>
            </a:p>
          </p:txBody>
        </p:sp>
      </p:grpSp>
      <p:pic>
        <p:nvPicPr>
          <p:cNvPr id="21" name="Imagen 20" descr="grocer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5003" y="1729530"/>
            <a:ext cx="691663" cy="691663"/>
          </a:xfrm>
          <a:prstGeom prst="rect">
            <a:avLst/>
          </a:prstGeom>
        </p:spPr>
      </p:pic>
      <p:sp>
        <p:nvSpPr>
          <p:cNvPr id="22" name="Rectángulo 21"/>
          <p:cNvSpPr/>
          <p:nvPr/>
        </p:nvSpPr>
        <p:spPr>
          <a:xfrm>
            <a:off x="813172" y="1633262"/>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98%</a:t>
            </a:r>
            <a:endParaRPr lang="es-ES" sz="5400" dirty="0">
              <a:solidFill>
                <a:srgbClr val="003E65"/>
              </a:solidFill>
              <a:latin typeface="Arial Rounded MT Bold" panose="020F0704030504030204" pitchFamily="34" charset="0"/>
            </a:endParaRPr>
          </a:p>
        </p:txBody>
      </p:sp>
    </p:spTree>
    <p:extLst>
      <p:ext uri="{BB962C8B-B14F-4D97-AF65-F5344CB8AC3E}">
        <p14:creationId xmlns:p14="http://schemas.microsoft.com/office/powerpoint/2010/main" val="3529816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379441" y="1972047"/>
            <a:ext cx="5611945"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grpSp>
        <p:nvGrpSpPr>
          <p:cNvPr id="7" name="Grupo 6"/>
          <p:cNvGrpSpPr/>
          <p:nvPr/>
        </p:nvGrpSpPr>
        <p:grpSpPr>
          <a:xfrm>
            <a:off x="6277256" y="3530769"/>
            <a:ext cx="2584112" cy="2105260"/>
            <a:chOff x="6068163" y="3846229"/>
            <a:chExt cx="2561198" cy="2164479"/>
          </a:xfrm>
        </p:grpSpPr>
        <p:sp>
          <p:nvSpPr>
            <p:cNvPr id="8" name="Rectángulo redondeado 7"/>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rgbClr val="003E65"/>
                  </a:solidFill>
                  <a:latin typeface="Arial Rounded MT Bold" panose="020F0704030504030204" pitchFamily="34" charset="0"/>
                </a:rPr>
                <a:t>Aportar en la garantía  del desarrollo de la </a:t>
              </a:r>
              <a:r>
                <a:rPr lang="es-CO" sz="1600" b="1" dirty="0">
                  <a:solidFill>
                    <a:srgbClr val="003E65"/>
                  </a:solidFill>
                  <a:latin typeface="Arial Rounded MT Bold" panose="020F0704030504030204" pitchFamily="34" charset="0"/>
                </a:rPr>
                <a:t>ciudadanía juvenil</a:t>
              </a:r>
              <a:endParaRPr lang="es-ES" sz="1600" b="1" dirty="0">
                <a:solidFill>
                  <a:srgbClr val="003E65"/>
                </a:solidFill>
                <a:latin typeface="Arial Rounded MT Bold" panose="020F0704030504030204" pitchFamily="34" charset="0"/>
              </a:endParaRPr>
            </a:p>
          </p:txBody>
        </p:sp>
        <p:sp>
          <p:nvSpPr>
            <p:cNvPr id="9" name="Rectángulo redondeado 8"/>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74%</a:t>
              </a:r>
              <a:endParaRPr lang="es-ES" sz="1600" dirty="0">
                <a:solidFill>
                  <a:schemeClr val="bg1"/>
                </a:solidFill>
                <a:latin typeface="Arial Rounded MT Bold" panose="020F0704030504030204" pitchFamily="34" charset="0"/>
              </a:endParaRPr>
            </a:p>
          </p:txBody>
        </p:sp>
      </p:grpSp>
      <p:grpSp>
        <p:nvGrpSpPr>
          <p:cNvPr id="10" name="Grupo 9"/>
          <p:cNvGrpSpPr/>
          <p:nvPr/>
        </p:nvGrpSpPr>
        <p:grpSpPr>
          <a:xfrm>
            <a:off x="3428870" y="3530769"/>
            <a:ext cx="2589221" cy="2105260"/>
            <a:chOff x="3260809" y="2221641"/>
            <a:chExt cx="2599182" cy="1922852"/>
          </a:xfrm>
        </p:grpSpPr>
        <p:sp>
          <p:nvSpPr>
            <p:cNvPr id="11" name="Rectángulo redondeado 1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78%</a:t>
              </a:r>
              <a:endParaRPr lang="es-ES" sz="1600" dirty="0">
                <a:solidFill>
                  <a:schemeClr val="bg1"/>
                </a:solidFill>
                <a:latin typeface="Arial Rounded MT Bold" panose="020F0704030504030204" pitchFamily="34" charset="0"/>
              </a:endParaRPr>
            </a:p>
          </p:txBody>
        </p:sp>
        <p:sp>
          <p:nvSpPr>
            <p:cNvPr id="1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rgbClr val="003E65"/>
                  </a:solidFill>
                  <a:latin typeface="Arial Rounded MT Bold" panose="020F0704030504030204" pitchFamily="34" charset="0"/>
                </a:rPr>
                <a:t> Promover el talento joven con la generación de oportunidades para el desarrollo de las </a:t>
              </a:r>
              <a:r>
                <a:rPr lang="es-CO" sz="1600" b="1" dirty="0" smtClean="0">
                  <a:solidFill>
                    <a:srgbClr val="003E65"/>
                  </a:solidFill>
                  <a:latin typeface="Arial Rounded MT Bold" panose="020F0704030504030204" pitchFamily="34" charset="0"/>
                </a:rPr>
                <a:t>competencias</a:t>
              </a:r>
              <a:endParaRPr lang="es-CO" sz="1600" b="1" dirty="0">
                <a:solidFill>
                  <a:srgbClr val="003E65"/>
                </a:solidFill>
                <a:latin typeface="Arial Rounded MT Bold" panose="020F0704030504030204" pitchFamily="34" charset="0"/>
              </a:endParaRPr>
            </a:p>
          </p:txBody>
        </p:sp>
      </p:grpSp>
      <p:grpSp>
        <p:nvGrpSpPr>
          <p:cNvPr id="13" name="Grupo 12"/>
          <p:cNvGrpSpPr/>
          <p:nvPr/>
        </p:nvGrpSpPr>
        <p:grpSpPr>
          <a:xfrm>
            <a:off x="573578" y="3568933"/>
            <a:ext cx="2589220" cy="2093307"/>
            <a:chOff x="605132" y="1428849"/>
            <a:chExt cx="2599181" cy="1775775"/>
          </a:xfrm>
        </p:grpSpPr>
        <p:sp>
          <p:nvSpPr>
            <p:cNvPr id="14"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rgbClr val="003E65"/>
                  </a:solidFill>
                  <a:latin typeface="Arial Rounded MT Bold" panose="020F0704030504030204" pitchFamily="34" charset="0"/>
                </a:rPr>
                <a:t>  Prevenir los factores de riesgo de utilización y vinculación de la población juvenil en redes </a:t>
              </a:r>
            </a:p>
          </p:txBody>
        </p:sp>
        <p:sp>
          <p:nvSpPr>
            <p:cNvPr id="15" name="Rectángulo redondeado 14"/>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latin typeface="Arial Rounded MT Bold" panose="020F0704030504030204" pitchFamily="34" charset="0"/>
                </a:rPr>
                <a:t>Cumplimiento</a:t>
              </a:r>
              <a:r>
                <a:rPr lang="es-ES" sz="1600" dirty="0">
                  <a:solidFill>
                    <a:schemeClr val="bg1"/>
                  </a:solidFill>
                  <a:latin typeface="Arial Rounded MT Bold" panose="020F0704030504030204" pitchFamily="34" charset="0"/>
                </a:rPr>
                <a:t>: </a:t>
              </a:r>
              <a:r>
                <a:rPr lang="es-ES" sz="1600" dirty="0" smtClean="0">
                  <a:solidFill>
                    <a:schemeClr val="bg1"/>
                  </a:solidFill>
                  <a:latin typeface="Arial Rounded MT Bold" panose="020F0704030504030204" pitchFamily="34" charset="0"/>
                </a:rPr>
                <a:t>70%</a:t>
              </a:r>
              <a:endParaRPr lang="es-ES" sz="1600" dirty="0">
                <a:solidFill>
                  <a:schemeClr val="bg1"/>
                </a:solidFill>
                <a:latin typeface="Arial Rounded MT Bold" panose="020F0704030504030204" pitchFamily="34" charset="0"/>
              </a:endParaRPr>
            </a:p>
          </p:txBody>
        </p:sp>
      </p:grpSp>
      <p:sp>
        <p:nvSpPr>
          <p:cNvPr id="16" name="Rectángulo 40"/>
          <p:cNvSpPr/>
          <p:nvPr/>
        </p:nvSpPr>
        <p:spPr>
          <a:xfrm>
            <a:off x="2778383" y="2014546"/>
            <a:ext cx="411437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smtClean="0">
                <a:solidFill>
                  <a:schemeClr val="bg1"/>
                </a:solidFill>
                <a:latin typeface="Arial Rounded MT Bold" panose="020F0704030504030204" pitchFamily="34" charset="0"/>
              </a:rPr>
              <a:t>Distrito Joven</a:t>
            </a:r>
            <a:endParaRPr lang="es-ES" sz="2800" b="1" dirty="0">
              <a:solidFill>
                <a:schemeClr val="bg1"/>
              </a:solidFill>
              <a:latin typeface="Arial Rounded MT Bold" panose="020F0704030504030204" pitchFamily="34" charset="0"/>
            </a:endParaRPr>
          </a:p>
        </p:txBody>
      </p:sp>
      <p:sp>
        <p:nvSpPr>
          <p:cNvPr id="17" name="Elipse 16"/>
          <p:cNvSpPr/>
          <p:nvPr/>
        </p:nvSpPr>
        <p:spPr>
          <a:xfrm>
            <a:off x="7273866" y="1826684"/>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590" y="2046445"/>
            <a:ext cx="735172" cy="735172"/>
          </a:xfrm>
          <a:prstGeom prst="rect">
            <a:avLst/>
          </a:prstGeom>
        </p:spPr>
      </p:pic>
      <p:sp>
        <p:nvSpPr>
          <p:cNvPr id="19" name="Rectángulo 18"/>
          <p:cNvSpPr/>
          <p:nvPr/>
        </p:nvSpPr>
        <p:spPr>
          <a:xfrm>
            <a:off x="828644" y="1958037"/>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75%</a:t>
            </a:r>
            <a:endParaRPr lang="es-ES" sz="5400" dirty="0">
              <a:solidFill>
                <a:srgbClr val="003E65"/>
              </a:solidFill>
              <a:latin typeface="Arial Rounded MT Bold" panose="020F0704030504030204" pitchFamily="34" charset="0"/>
            </a:endParaRPr>
          </a:p>
        </p:txBody>
      </p:sp>
    </p:spTree>
    <p:extLst>
      <p:ext uri="{BB962C8B-B14F-4D97-AF65-F5344CB8AC3E}">
        <p14:creationId xmlns:p14="http://schemas.microsoft.com/office/powerpoint/2010/main" val="1770816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2283511" y="1587984"/>
            <a:ext cx="5611945"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4829695" y="4528767"/>
            <a:ext cx="3200400" cy="1440000"/>
            <a:chOff x="6068163" y="3846229"/>
            <a:chExt cx="2561198" cy="2164479"/>
          </a:xfrm>
        </p:grpSpPr>
        <p:sp>
          <p:nvSpPr>
            <p:cNvPr id="5" name="Rectángulo redondeado 4"/>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smtClean="0">
                  <a:solidFill>
                    <a:srgbClr val="003E65"/>
                  </a:solidFill>
                  <a:latin typeface="Arial Rounded MT Bold" panose="020F0704030504030204" pitchFamily="34" charset="0"/>
                </a:rPr>
                <a:t>Realizar los equipamientos que permitan gestionar </a:t>
              </a:r>
              <a:r>
                <a:rPr lang="es-CO" sz="1400" dirty="0">
                  <a:solidFill>
                    <a:srgbClr val="003E65"/>
                  </a:solidFill>
                  <a:latin typeface="Arial Rounded MT Bold" panose="020F0704030504030204" pitchFamily="34" charset="0"/>
                </a:rPr>
                <a:t>el saneamiento jurídico, urbanístico y de construcción</a:t>
              </a:r>
              <a:endParaRPr lang="es-ES" sz="1400" dirty="0">
                <a:solidFill>
                  <a:srgbClr val="003E65"/>
                </a:solidFill>
                <a:latin typeface="Arial Rounded MT Bold" panose="020F0704030504030204" pitchFamily="34" charset="0"/>
              </a:endParaRPr>
            </a:p>
          </p:txBody>
        </p:sp>
        <p:sp>
          <p:nvSpPr>
            <p:cNvPr id="6" name="Rectángulo redondeado 5"/>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82%</a:t>
              </a:r>
              <a:endParaRPr lang="es-ES" sz="1400" dirty="0">
                <a:solidFill>
                  <a:schemeClr val="bg1"/>
                </a:solidFill>
                <a:latin typeface="Arial Rounded MT Bold" panose="020F0704030504030204" pitchFamily="34" charset="0"/>
              </a:endParaRPr>
            </a:p>
          </p:txBody>
        </p:sp>
      </p:grpSp>
      <p:grpSp>
        <p:nvGrpSpPr>
          <p:cNvPr id="7" name="Grupo 6"/>
          <p:cNvGrpSpPr/>
          <p:nvPr/>
        </p:nvGrpSpPr>
        <p:grpSpPr>
          <a:xfrm>
            <a:off x="1518716" y="4528767"/>
            <a:ext cx="2936905" cy="1440000"/>
            <a:chOff x="3260809" y="2221641"/>
            <a:chExt cx="2599182" cy="1922852"/>
          </a:xfrm>
        </p:grpSpPr>
        <p:sp>
          <p:nvSpPr>
            <p:cNvPr id="8" name="Rectángulo redondeado 7"/>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78%</a:t>
              </a:r>
              <a:endParaRPr lang="es-ES" sz="1400" dirty="0">
                <a:solidFill>
                  <a:schemeClr val="bg1"/>
                </a:solidFill>
                <a:latin typeface="Arial Rounded MT Bold" panose="020F0704030504030204" pitchFamily="34" charset="0"/>
              </a:endParaRPr>
            </a:p>
          </p:txBody>
        </p:sp>
        <p:sp>
          <p:nvSpPr>
            <p:cNvPr id="9"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 Gestionar la consecución y contratación  de infraestructura </a:t>
              </a:r>
              <a:r>
                <a:rPr lang="es-CO" sz="1400" dirty="0" smtClean="0">
                  <a:solidFill>
                    <a:srgbClr val="003E65"/>
                  </a:solidFill>
                  <a:latin typeface="Arial Rounded MT Bold" panose="020F0704030504030204" pitchFamily="34" charset="0"/>
                </a:rPr>
                <a:t>adecuada</a:t>
              </a:r>
              <a:endParaRPr lang="es-CO" sz="1400" b="1" dirty="0">
                <a:solidFill>
                  <a:srgbClr val="003E65"/>
                </a:solidFill>
                <a:latin typeface="Arial Rounded MT Bold" panose="020F0704030504030204" pitchFamily="34" charset="0"/>
              </a:endParaRPr>
            </a:p>
          </p:txBody>
        </p:sp>
      </p:grpSp>
      <p:grpSp>
        <p:nvGrpSpPr>
          <p:cNvPr id="10" name="Grupo 9"/>
          <p:cNvGrpSpPr/>
          <p:nvPr/>
        </p:nvGrpSpPr>
        <p:grpSpPr>
          <a:xfrm>
            <a:off x="683393" y="2774825"/>
            <a:ext cx="2520000" cy="1614297"/>
            <a:chOff x="605132" y="1428849"/>
            <a:chExt cx="2599181" cy="1775775"/>
          </a:xfrm>
        </p:grpSpPr>
        <p:sp>
          <p:nvSpPr>
            <p:cNvPr id="11"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Construir espacios </a:t>
              </a:r>
              <a:r>
                <a:rPr lang="es-CO" sz="1400" dirty="0" smtClean="0">
                  <a:solidFill>
                    <a:srgbClr val="003E65"/>
                  </a:solidFill>
                  <a:latin typeface="Arial Rounded MT Bold" panose="020F0704030504030204" pitchFamily="34" charset="0"/>
                </a:rPr>
                <a:t>que </a:t>
              </a:r>
              <a:r>
                <a:rPr lang="es-CO" sz="1400" dirty="0">
                  <a:solidFill>
                    <a:srgbClr val="003E65"/>
                  </a:solidFill>
                  <a:latin typeface="Arial Rounded MT Bold" panose="020F0704030504030204" pitchFamily="34" charset="0"/>
                </a:rPr>
                <a:t>garanticen la prestación de los servicios </a:t>
              </a:r>
              <a:r>
                <a:rPr lang="es-CO" sz="1400" dirty="0" smtClean="0">
                  <a:solidFill>
                    <a:srgbClr val="003E65"/>
                  </a:solidFill>
                  <a:latin typeface="Arial Rounded MT Bold" panose="020F0704030504030204" pitchFamily="34" charset="0"/>
                </a:rPr>
                <a:t>sociales</a:t>
              </a:r>
              <a:endParaRPr lang="es-CO" sz="1400" dirty="0">
                <a:solidFill>
                  <a:srgbClr val="003E65"/>
                </a:solidFill>
                <a:latin typeface="Arial Rounded MT Bold" panose="020F0704030504030204" pitchFamily="34" charset="0"/>
              </a:endParaRPr>
            </a:p>
          </p:txBody>
        </p:sp>
        <p:sp>
          <p:nvSpPr>
            <p:cNvPr id="12" name="Rectángulo redondeado 11"/>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59%</a:t>
              </a:r>
              <a:endParaRPr lang="es-ES" sz="1400" dirty="0">
                <a:solidFill>
                  <a:schemeClr val="bg1"/>
                </a:solidFill>
                <a:latin typeface="Arial Rounded MT Bold" panose="020F0704030504030204" pitchFamily="34" charset="0"/>
              </a:endParaRPr>
            </a:p>
          </p:txBody>
        </p:sp>
      </p:grpSp>
      <p:sp>
        <p:nvSpPr>
          <p:cNvPr id="13" name="Rectángulo 40"/>
          <p:cNvSpPr/>
          <p:nvPr/>
        </p:nvSpPr>
        <p:spPr>
          <a:xfrm>
            <a:off x="2283511" y="1621388"/>
            <a:ext cx="537535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solidFill>
                  <a:schemeClr val="bg1"/>
                </a:solidFill>
                <a:latin typeface="Arial Rounded MT Bold" panose="020F0704030504030204" pitchFamily="34" charset="0"/>
              </a:rPr>
              <a:t>Espacios de integración social</a:t>
            </a:r>
            <a:endParaRPr lang="es-ES" sz="2800" b="1" dirty="0">
              <a:solidFill>
                <a:schemeClr val="bg1"/>
              </a:solidFill>
              <a:latin typeface="Arial Rounded MT Bold" panose="020F0704030504030204" pitchFamily="34" charset="0"/>
            </a:endParaRPr>
          </a:p>
        </p:txBody>
      </p:sp>
      <p:grpSp>
        <p:nvGrpSpPr>
          <p:cNvPr id="14" name="Grupo 13"/>
          <p:cNvGrpSpPr/>
          <p:nvPr/>
        </p:nvGrpSpPr>
        <p:grpSpPr>
          <a:xfrm>
            <a:off x="3508078" y="2774825"/>
            <a:ext cx="2520000" cy="1614297"/>
            <a:chOff x="3260809" y="2221641"/>
            <a:chExt cx="2599182" cy="1922852"/>
          </a:xfrm>
        </p:grpSpPr>
        <p:sp>
          <p:nvSpPr>
            <p:cNvPr id="15" name="Rectángulo redondeado 1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71%</a:t>
              </a:r>
              <a:endParaRPr lang="es-ES" sz="1400" dirty="0">
                <a:solidFill>
                  <a:schemeClr val="bg1"/>
                </a:solidFill>
                <a:latin typeface="Arial Rounded MT Bold" panose="020F0704030504030204" pitchFamily="34" charset="0"/>
              </a:endParaRPr>
            </a:p>
          </p:txBody>
        </p:sp>
        <p:sp>
          <p:nvSpPr>
            <p:cNvPr id="1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Adecuar la infraestructura existente de acuerdo a la normatividad </a:t>
              </a:r>
              <a:r>
                <a:rPr lang="es-CO" sz="1400" dirty="0" smtClean="0">
                  <a:solidFill>
                    <a:srgbClr val="003E65"/>
                  </a:solidFill>
                  <a:latin typeface="Arial Rounded MT Bold" panose="020F0704030504030204" pitchFamily="34" charset="0"/>
                </a:rPr>
                <a:t>vigente</a:t>
              </a:r>
              <a:endParaRPr lang="es-CO" sz="1400" b="1" dirty="0">
                <a:solidFill>
                  <a:srgbClr val="003E65"/>
                </a:solidFill>
                <a:latin typeface="Arial Rounded MT Bold" panose="020F0704030504030204" pitchFamily="34" charset="0"/>
              </a:endParaRPr>
            </a:p>
          </p:txBody>
        </p:sp>
      </p:grpSp>
      <p:grpSp>
        <p:nvGrpSpPr>
          <p:cNvPr id="17" name="Grupo 16"/>
          <p:cNvGrpSpPr/>
          <p:nvPr/>
        </p:nvGrpSpPr>
        <p:grpSpPr>
          <a:xfrm>
            <a:off x="6297319" y="2774825"/>
            <a:ext cx="2520000" cy="1614297"/>
            <a:chOff x="6068163" y="3846229"/>
            <a:chExt cx="2561198" cy="2164479"/>
          </a:xfrm>
        </p:grpSpPr>
        <p:sp>
          <p:nvSpPr>
            <p:cNvPr id="18" name="Rectángulo redondeado 17"/>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Realizar las intervenciones de mantenimiento a la </a:t>
              </a:r>
              <a:r>
                <a:rPr lang="es-CO" sz="1400" dirty="0" smtClean="0">
                  <a:solidFill>
                    <a:srgbClr val="003E65"/>
                  </a:solidFill>
                  <a:latin typeface="Arial Rounded MT Bold" panose="020F0704030504030204" pitchFamily="34" charset="0"/>
                </a:rPr>
                <a:t>infraestructura</a:t>
              </a:r>
              <a:endParaRPr lang="es-ES" sz="1400" dirty="0">
                <a:solidFill>
                  <a:srgbClr val="003E65"/>
                </a:solidFill>
                <a:latin typeface="Arial Rounded MT Bold" panose="020F0704030504030204" pitchFamily="34" charset="0"/>
              </a:endParaRPr>
            </a:p>
          </p:txBody>
        </p:sp>
        <p:sp>
          <p:nvSpPr>
            <p:cNvPr id="19" name="Rectángulo redondeado 18"/>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85%</a:t>
              </a:r>
              <a:endParaRPr lang="es-ES" sz="1400" dirty="0">
                <a:solidFill>
                  <a:schemeClr val="bg1"/>
                </a:solidFill>
                <a:latin typeface="Arial Rounded MT Bold" panose="020F0704030504030204" pitchFamily="34" charset="0"/>
              </a:endParaRPr>
            </a:p>
          </p:txBody>
        </p:sp>
      </p:grpSp>
      <p:sp>
        <p:nvSpPr>
          <p:cNvPr id="20" name="Elipse 19"/>
          <p:cNvSpPr/>
          <p:nvPr/>
        </p:nvSpPr>
        <p:spPr>
          <a:xfrm>
            <a:off x="7561727" y="1432549"/>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endParaRP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754" y="1561689"/>
            <a:ext cx="839725" cy="839725"/>
          </a:xfrm>
          <a:prstGeom prst="rect">
            <a:avLst/>
          </a:prstGeom>
        </p:spPr>
      </p:pic>
      <p:sp>
        <p:nvSpPr>
          <p:cNvPr id="22" name="Rectángulo 21"/>
          <p:cNvSpPr/>
          <p:nvPr/>
        </p:nvSpPr>
        <p:spPr>
          <a:xfrm>
            <a:off x="683393" y="1551458"/>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73%</a:t>
            </a:r>
            <a:endParaRPr lang="es-ES" sz="5400" dirty="0">
              <a:solidFill>
                <a:srgbClr val="003E65"/>
              </a:solidFill>
              <a:latin typeface="Arial Rounded MT Bold" panose="020F0704030504030204" pitchFamily="34" charset="0"/>
            </a:endParaRPr>
          </a:p>
        </p:txBody>
      </p:sp>
      <p:sp>
        <p:nvSpPr>
          <p:cNvPr id="23"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24" name="Conector recto 23">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25" name="Rectángulo 24"/>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spTree>
    <p:extLst>
      <p:ext uri="{BB962C8B-B14F-4D97-AF65-F5344CB8AC3E}">
        <p14:creationId xmlns:p14="http://schemas.microsoft.com/office/powerpoint/2010/main" val="1053859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892264" y="1858038"/>
            <a:ext cx="6245896" cy="86738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3473312" y="4643772"/>
            <a:ext cx="2520000" cy="1261726"/>
            <a:chOff x="6068163" y="3846229"/>
            <a:chExt cx="2561198" cy="2164479"/>
          </a:xfrm>
        </p:grpSpPr>
        <p:sp>
          <p:nvSpPr>
            <p:cNvPr id="5" name="Rectángulo redondeado 4"/>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Fortalecer la gestión institucional mediante el aporte </a:t>
              </a:r>
              <a:r>
                <a:rPr lang="es-CO" sz="1300" dirty="0" smtClean="0">
                  <a:solidFill>
                    <a:srgbClr val="003E65"/>
                  </a:solidFill>
                  <a:latin typeface="Arial Rounded MT Bold" panose="020F0704030504030204" pitchFamily="34" charset="0"/>
                </a:rPr>
                <a:t>del </a:t>
              </a:r>
              <a:r>
                <a:rPr lang="es-CO" sz="1300" dirty="0">
                  <a:solidFill>
                    <a:srgbClr val="003E65"/>
                  </a:solidFill>
                  <a:latin typeface="Arial Rounded MT Bold" panose="020F0704030504030204" pitchFamily="34" charset="0"/>
                </a:rPr>
                <a:t>recurso humano </a:t>
              </a:r>
              <a:r>
                <a:rPr lang="es-CO" sz="1300" dirty="0" smtClean="0">
                  <a:solidFill>
                    <a:srgbClr val="003E65"/>
                  </a:solidFill>
                  <a:latin typeface="Arial Rounded MT Bold" panose="020F0704030504030204" pitchFamily="34" charset="0"/>
                </a:rPr>
                <a:t>suficiente e idóneo</a:t>
              </a:r>
              <a:endParaRPr lang="es-ES" sz="1300" dirty="0">
                <a:solidFill>
                  <a:srgbClr val="003E65"/>
                </a:solidFill>
                <a:latin typeface="Arial Rounded MT Bold" panose="020F0704030504030204" pitchFamily="34" charset="0"/>
              </a:endParaRPr>
            </a:p>
          </p:txBody>
        </p:sp>
        <p:sp>
          <p:nvSpPr>
            <p:cNvPr id="6" name="Rectángulo redondeado 5"/>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98%</a:t>
              </a:r>
              <a:endParaRPr lang="es-ES" sz="1300" dirty="0">
                <a:solidFill>
                  <a:schemeClr val="bg1"/>
                </a:solidFill>
                <a:latin typeface="Arial Rounded MT Bold" panose="020F0704030504030204" pitchFamily="34" charset="0"/>
              </a:endParaRPr>
            </a:p>
          </p:txBody>
        </p:sp>
      </p:grpSp>
      <p:grpSp>
        <p:nvGrpSpPr>
          <p:cNvPr id="7" name="Grupo 6"/>
          <p:cNvGrpSpPr/>
          <p:nvPr/>
        </p:nvGrpSpPr>
        <p:grpSpPr>
          <a:xfrm>
            <a:off x="632265" y="4643772"/>
            <a:ext cx="2520000" cy="1261726"/>
            <a:chOff x="3260809" y="2221641"/>
            <a:chExt cx="2599182" cy="1922852"/>
          </a:xfrm>
        </p:grpSpPr>
        <p:sp>
          <p:nvSpPr>
            <p:cNvPr id="8" name="Rectángulo redondeado 7"/>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110%</a:t>
              </a:r>
              <a:endParaRPr lang="es-ES" sz="1300" dirty="0">
                <a:solidFill>
                  <a:schemeClr val="bg1"/>
                </a:solidFill>
                <a:latin typeface="Arial Rounded MT Bold" panose="020F0704030504030204" pitchFamily="34" charset="0"/>
              </a:endParaRPr>
            </a:p>
          </p:txBody>
        </p:sp>
        <p:sp>
          <p:nvSpPr>
            <p:cNvPr id="9"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Asegurar la calidad de la información y el manejo eficiente de la </a:t>
              </a:r>
              <a:r>
                <a:rPr lang="es-CO" sz="1300" dirty="0" smtClean="0">
                  <a:solidFill>
                    <a:srgbClr val="003E65"/>
                  </a:solidFill>
                  <a:latin typeface="Arial Rounded MT Bold" panose="020F0704030504030204" pitchFamily="34" charset="0"/>
                </a:rPr>
                <a:t>misma</a:t>
              </a:r>
              <a:endParaRPr lang="es-CO" sz="1300" b="1" dirty="0">
                <a:solidFill>
                  <a:srgbClr val="003E65"/>
                </a:solidFill>
                <a:latin typeface="Arial Rounded MT Bold" panose="020F0704030504030204" pitchFamily="34" charset="0"/>
              </a:endParaRPr>
            </a:p>
          </p:txBody>
        </p:sp>
      </p:grpSp>
      <p:grpSp>
        <p:nvGrpSpPr>
          <p:cNvPr id="10" name="Grupo 9"/>
          <p:cNvGrpSpPr/>
          <p:nvPr/>
        </p:nvGrpSpPr>
        <p:grpSpPr>
          <a:xfrm>
            <a:off x="610694" y="3158836"/>
            <a:ext cx="2520000" cy="1261726"/>
            <a:chOff x="605132" y="1428849"/>
            <a:chExt cx="2599181" cy="1775775"/>
          </a:xfrm>
        </p:grpSpPr>
        <p:sp>
          <p:nvSpPr>
            <p:cNvPr id="11"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Garantizar soluciones </a:t>
              </a:r>
              <a:r>
                <a:rPr lang="es-CO" sz="1300" dirty="0" smtClean="0">
                  <a:solidFill>
                    <a:srgbClr val="003E65"/>
                  </a:solidFill>
                  <a:latin typeface="Arial Rounded MT Bold" panose="020F0704030504030204" pitchFamily="34" charset="0"/>
                </a:rPr>
                <a:t>en </a:t>
              </a:r>
              <a:r>
                <a:rPr lang="es-CO" sz="1300" dirty="0">
                  <a:solidFill>
                    <a:srgbClr val="003E65"/>
                  </a:solidFill>
                  <a:latin typeface="Arial Rounded MT Bold" panose="020F0704030504030204" pitchFamily="34" charset="0"/>
                </a:rPr>
                <a:t>materia de servicios logísticos</a:t>
              </a:r>
            </a:p>
          </p:txBody>
        </p:sp>
        <p:sp>
          <p:nvSpPr>
            <p:cNvPr id="12" name="Rectángulo redondeado 11"/>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98%</a:t>
              </a:r>
              <a:endParaRPr lang="es-ES" sz="1300" dirty="0">
                <a:solidFill>
                  <a:schemeClr val="bg1"/>
                </a:solidFill>
                <a:latin typeface="Arial Rounded MT Bold" panose="020F0704030504030204" pitchFamily="34" charset="0"/>
              </a:endParaRPr>
            </a:p>
          </p:txBody>
        </p:sp>
      </p:grpSp>
      <p:sp>
        <p:nvSpPr>
          <p:cNvPr id="13" name="Rectángulo 40"/>
          <p:cNvSpPr/>
          <p:nvPr/>
        </p:nvSpPr>
        <p:spPr>
          <a:xfrm>
            <a:off x="1915676" y="1887704"/>
            <a:ext cx="5762429" cy="763701"/>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b="1" dirty="0">
                <a:solidFill>
                  <a:schemeClr val="bg1"/>
                </a:solidFill>
                <a:latin typeface="Arial Rounded MT Bold" panose="020F0704030504030204" pitchFamily="34" charset="0"/>
              </a:rPr>
              <a:t>Gestión Institucional y fortalecimiento del talento humano</a:t>
            </a:r>
            <a:endParaRPr lang="es-ES" sz="2400" b="1" dirty="0">
              <a:solidFill>
                <a:schemeClr val="bg1"/>
              </a:solidFill>
              <a:latin typeface="Arial Rounded MT Bold" panose="020F0704030504030204" pitchFamily="34" charset="0"/>
            </a:endParaRPr>
          </a:p>
        </p:txBody>
      </p:sp>
      <p:grpSp>
        <p:nvGrpSpPr>
          <p:cNvPr id="14" name="Grupo 13"/>
          <p:cNvGrpSpPr/>
          <p:nvPr/>
        </p:nvGrpSpPr>
        <p:grpSpPr>
          <a:xfrm>
            <a:off x="3473312" y="3158836"/>
            <a:ext cx="2520000" cy="1261726"/>
            <a:chOff x="3260809" y="2221641"/>
            <a:chExt cx="2599182" cy="1922852"/>
          </a:xfrm>
        </p:grpSpPr>
        <p:sp>
          <p:nvSpPr>
            <p:cNvPr id="15" name="Rectángulo redondeado 1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99%</a:t>
              </a:r>
              <a:endParaRPr lang="es-ES" sz="1300" dirty="0">
                <a:solidFill>
                  <a:schemeClr val="bg1"/>
                </a:solidFill>
                <a:latin typeface="Arial Rounded MT Bold" panose="020F0704030504030204" pitchFamily="34" charset="0"/>
              </a:endParaRPr>
            </a:p>
          </p:txBody>
        </p:sp>
        <p:sp>
          <p:nvSpPr>
            <p:cNvPr id="1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Promover la apropiación, difusión y conservación de la memoria </a:t>
              </a:r>
              <a:r>
                <a:rPr lang="es-CO" sz="1300" dirty="0" smtClean="0">
                  <a:solidFill>
                    <a:srgbClr val="003E65"/>
                  </a:solidFill>
                  <a:latin typeface="Arial Rounded MT Bold" panose="020F0704030504030204" pitchFamily="34" charset="0"/>
                </a:rPr>
                <a:t>institucional</a:t>
              </a:r>
              <a:endParaRPr lang="es-CO" sz="1300" b="1" dirty="0">
                <a:solidFill>
                  <a:srgbClr val="003E65"/>
                </a:solidFill>
                <a:latin typeface="Arial Rounded MT Bold" panose="020F0704030504030204" pitchFamily="34" charset="0"/>
              </a:endParaRPr>
            </a:p>
          </p:txBody>
        </p:sp>
      </p:grpSp>
      <p:grpSp>
        <p:nvGrpSpPr>
          <p:cNvPr id="17" name="Grupo 16"/>
          <p:cNvGrpSpPr/>
          <p:nvPr/>
        </p:nvGrpSpPr>
        <p:grpSpPr>
          <a:xfrm>
            <a:off x="6335929" y="3158836"/>
            <a:ext cx="2520000" cy="1261726"/>
            <a:chOff x="6068163" y="3846229"/>
            <a:chExt cx="2561198" cy="2164479"/>
          </a:xfrm>
        </p:grpSpPr>
        <p:sp>
          <p:nvSpPr>
            <p:cNvPr id="18" name="Rectángulo redondeado 17"/>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Promover buenas prácticas </a:t>
              </a:r>
              <a:r>
                <a:rPr lang="es-CO" sz="1300" dirty="0" smtClean="0">
                  <a:solidFill>
                    <a:srgbClr val="003E65"/>
                  </a:solidFill>
                  <a:latin typeface="Arial Rounded MT Bold" panose="020F0704030504030204" pitchFamily="34" charset="0"/>
                </a:rPr>
                <a:t>ambientales</a:t>
              </a:r>
              <a:endParaRPr lang="es-ES" sz="1300" dirty="0">
                <a:solidFill>
                  <a:srgbClr val="003E65"/>
                </a:solidFill>
                <a:latin typeface="Arial Rounded MT Bold" panose="020F0704030504030204" pitchFamily="34" charset="0"/>
              </a:endParaRPr>
            </a:p>
          </p:txBody>
        </p:sp>
        <p:sp>
          <p:nvSpPr>
            <p:cNvPr id="19" name="Rectángulo redondeado 18"/>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 79%</a:t>
              </a:r>
              <a:endParaRPr lang="es-ES" sz="1300" dirty="0">
                <a:solidFill>
                  <a:schemeClr val="bg1"/>
                </a:solidFill>
                <a:latin typeface="Arial Rounded MT Bold" panose="020F0704030504030204" pitchFamily="34" charset="0"/>
              </a:endParaRPr>
            </a:p>
          </p:txBody>
        </p:sp>
      </p:grpSp>
      <p:grpSp>
        <p:nvGrpSpPr>
          <p:cNvPr id="20" name="Grupo 19"/>
          <p:cNvGrpSpPr/>
          <p:nvPr/>
        </p:nvGrpSpPr>
        <p:grpSpPr>
          <a:xfrm>
            <a:off x="6371373" y="4643772"/>
            <a:ext cx="2520000" cy="1261726"/>
            <a:chOff x="3260809" y="2221641"/>
            <a:chExt cx="2599182" cy="1922852"/>
          </a:xfrm>
        </p:grpSpPr>
        <p:sp>
          <p:nvSpPr>
            <p:cNvPr id="21" name="Rectángulo redondeado 2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bg1"/>
                  </a:solidFill>
                  <a:latin typeface="Arial Rounded MT Bold" panose="020F0704030504030204" pitchFamily="34" charset="0"/>
                </a:rPr>
                <a:t>Cumplimiento</a:t>
              </a:r>
              <a:r>
                <a:rPr lang="es-ES" sz="1300" dirty="0">
                  <a:solidFill>
                    <a:schemeClr val="bg1"/>
                  </a:solidFill>
                  <a:latin typeface="Arial Rounded MT Bold" panose="020F0704030504030204" pitchFamily="34" charset="0"/>
                </a:rPr>
                <a:t>: </a:t>
              </a:r>
              <a:r>
                <a:rPr lang="es-ES" sz="1300" dirty="0" smtClean="0">
                  <a:solidFill>
                    <a:schemeClr val="bg1"/>
                  </a:solidFill>
                  <a:latin typeface="Arial Rounded MT Bold" panose="020F0704030504030204" pitchFamily="34" charset="0"/>
                </a:rPr>
                <a:t>99%</a:t>
              </a:r>
              <a:endParaRPr lang="es-ES" sz="1300" dirty="0">
                <a:solidFill>
                  <a:schemeClr val="bg1"/>
                </a:solidFill>
                <a:latin typeface="Arial Rounded MT Bold" panose="020F0704030504030204" pitchFamily="34" charset="0"/>
              </a:endParaRPr>
            </a:p>
          </p:txBody>
        </p:sp>
        <p:sp>
          <p:nvSpPr>
            <p:cNvPr id="2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Fortalecer el desarrollo integral del talento humano de la SDIS</a:t>
              </a:r>
              <a:endParaRPr lang="es-CO" sz="1300" b="1" dirty="0">
                <a:solidFill>
                  <a:srgbClr val="003E65"/>
                </a:solidFill>
                <a:latin typeface="Arial Rounded MT Bold" panose="020F0704030504030204" pitchFamily="34" charset="0"/>
              </a:endParaRPr>
            </a:p>
          </p:txBody>
        </p:sp>
      </p:grpSp>
      <p:sp>
        <p:nvSpPr>
          <p:cNvPr id="24" name="Rectángulo 23"/>
          <p:cNvSpPr/>
          <p:nvPr/>
        </p:nvSpPr>
        <p:spPr>
          <a:xfrm>
            <a:off x="379802" y="1818723"/>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97%</a:t>
            </a:r>
            <a:endParaRPr lang="es-ES" sz="5400" dirty="0">
              <a:solidFill>
                <a:srgbClr val="003E65"/>
              </a:solidFill>
              <a:latin typeface="Arial Rounded MT Bold" panose="020F0704030504030204" pitchFamily="34" charset="0"/>
            </a:endParaRPr>
          </a:p>
        </p:txBody>
      </p:sp>
      <p:sp>
        <p:nvSpPr>
          <p:cNvPr id="25" name="Elipse 24"/>
          <p:cNvSpPr/>
          <p:nvPr/>
        </p:nvSpPr>
        <p:spPr>
          <a:xfrm>
            <a:off x="7678105" y="1690243"/>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endParaRPr>
          </a:p>
        </p:txBody>
      </p:sp>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9608" y="1900466"/>
            <a:ext cx="726001" cy="726001"/>
          </a:xfrm>
          <a:prstGeom prst="rect">
            <a:avLst/>
          </a:prstGeom>
        </p:spPr>
      </p:pic>
      <p:sp>
        <p:nvSpPr>
          <p:cNvPr id="27"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28" name="Conector recto 27">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29" name="Rectángulo 28"/>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spTree>
    <p:extLst>
      <p:ext uri="{BB962C8B-B14F-4D97-AF65-F5344CB8AC3E}">
        <p14:creationId xmlns:p14="http://schemas.microsoft.com/office/powerpoint/2010/main" val="3024317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2564016" y="2082481"/>
            <a:ext cx="5574144" cy="86738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6209115" y="3441468"/>
            <a:ext cx="2520000" cy="2061555"/>
            <a:chOff x="6068163" y="3846229"/>
            <a:chExt cx="2561198" cy="2164479"/>
          </a:xfrm>
        </p:grpSpPr>
        <p:sp>
          <p:nvSpPr>
            <p:cNvPr id="5" name="Rectángulo redondeado 4"/>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Formular e implementar estrategias que impulsen la gestión pública eficiente y transparente</a:t>
              </a:r>
              <a:endParaRPr lang="es-ES" sz="1400" dirty="0">
                <a:solidFill>
                  <a:srgbClr val="003E65"/>
                </a:solidFill>
                <a:latin typeface="Arial Rounded MT Bold" panose="020F0704030504030204" pitchFamily="34" charset="0"/>
              </a:endParaRPr>
            </a:p>
          </p:txBody>
        </p:sp>
        <p:sp>
          <p:nvSpPr>
            <p:cNvPr id="6" name="Rectángulo redondeado 5"/>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102%</a:t>
              </a:r>
              <a:endParaRPr lang="es-ES" sz="1400" dirty="0">
                <a:solidFill>
                  <a:schemeClr val="bg1"/>
                </a:solidFill>
                <a:latin typeface="Arial Rounded MT Bold" panose="020F0704030504030204" pitchFamily="34" charset="0"/>
              </a:endParaRPr>
            </a:p>
          </p:txBody>
        </p:sp>
      </p:grpSp>
      <p:grpSp>
        <p:nvGrpSpPr>
          <p:cNvPr id="7" name="Grupo 6"/>
          <p:cNvGrpSpPr/>
          <p:nvPr/>
        </p:nvGrpSpPr>
        <p:grpSpPr>
          <a:xfrm>
            <a:off x="3465437" y="3441469"/>
            <a:ext cx="2520000" cy="2061555"/>
            <a:chOff x="3260809" y="2221641"/>
            <a:chExt cx="2599182" cy="1922852"/>
          </a:xfrm>
        </p:grpSpPr>
        <p:sp>
          <p:nvSpPr>
            <p:cNvPr id="8" name="Rectángulo redondeado 7"/>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98%</a:t>
              </a:r>
              <a:endParaRPr lang="es-ES" sz="1400" dirty="0">
                <a:solidFill>
                  <a:schemeClr val="bg1"/>
                </a:solidFill>
                <a:latin typeface="Arial Rounded MT Bold" panose="020F0704030504030204" pitchFamily="34" charset="0"/>
              </a:endParaRPr>
            </a:p>
          </p:txBody>
        </p:sp>
        <p:sp>
          <p:nvSpPr>
            <p:cNvPr id="9"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 Desarrollar estrategias que promuevan </a:t>
              </a:r>
              <a:r>
                <a:rPr lang="es-CO" sz="1400" dirty="0" smtClean="0">
                  <a:solidFill>
                    <a:srgbClr val="003E65"/>
                  </a:solidFill>
                  <a:latin typeface="Arial Rounded MT Bold" panose="020F0704030504030204" pitchFamily="34" charset="0"/>
                </a:rPr>
                <a:t>los </a:t>
              </a:r>
              <a:r>
                <a:rPr lang="es-CO" sz="1400" dirty="0">
                  <a:solidFill>
                    <a:srgbClr val="003E65"/>
                  </a:solidFill>
                  <a:latin typeface="Arial Rounded MT Bold" panose="020F0704030504030204" pitchFamily="34" charset="0"/>
                </a:rPr>
                <a:t>criterios de calidad de los servicios sociales</a:t>
              </a:r>
              <a:endParaRPr lang="es-CO" sz="1400" b="1" dirty="0">
                <a:solidFill>
                  <a:srgbClr val="003E65"/>
                </a:solidFill>
                <a:latin typeface="Arial Rounded MT Bold" panose="020F0704030504030204" pitchFamily="34" charset="0"/>
              </a:endParaRPr>
            </a:p>
          </p:txBody>
        </p:sp>
      </p:grpSp>
      <p:grpSp>
        <p:nvGrpSpPr>
          <p:cNvPr id="10" name="Grupo 9"/>
          <p:cNvGrpSpPr/>
          <p:nvPr/>
        </p:nvGrpSpPr>
        <p:grpSpPr>
          <a:xfrm>
            <a:off x="963898" y="3441469"/>
            <a:ext cx="2304000" cy="2061555"/>
            <a:chOff x="605132" y="1428849"/>
            <a:chExt cx="2599181" cy="1775775"/>
          </a:xfrm>
        </p:grpSpPr>
        <p:sp>
          <p:nvSpPr>
            <p:cNvPr id="11"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Determinar el avance de las </a:t>
              </a:r>
              <a:r>
                <a:rPr lang="es-CO" sz="1400" b="1" dirty="0">
                  <a:solidFill>
                    <a:srgbClr val="003E65"/>
                  </a:solidFill>
                  <a:latin typeface="Arial Rounded MT Bold" panose="020F0704030504030204" pitchFamily="34" charset="0"/>
                </a:rPr>
                <a:t>políticas sociales </a:t>
              </a:r>
              <a:r>
                <a:rPr lang="es-CO" sz="1400" dirty="0">
                  <a:solidFill>
                    <a:srgbClr val="003E65"/>
                  </a:solidFill>
                  <a:latin typeface="Arial Rounded MT Bold" panose="020F0704030504030204" pitchFamily="34" charset="0"/>
                </a:rPr>
                <a:t>y comunicarlo a los grupos de interés</a:t>
              </a:r>
            </a:p>
          </p:txBody>
        </p:sp>
        <p:sp>
          <p:nvSpPr>
            <p:cNvPr id="12" name="Rectángulo redondeado 11"/>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97%</a:t>
              </a:r>
              <a:endParaRPr lang="es-ES" sz="1400" dirty="0">
                <a:solidFill>
                  <a:schemeClr val="bg1"/>
                </a:solidFill>
                <a:latin typeface="Arial Rounded MT Bold" panose="020F0704030504030204" pitchFamily="34" charset="0"/>
              </a:endParaRPr>
            </a:p>
          </p:txBody>
        </p:sp>
      </p:grpSp>
      <p:sp>
        <p:nvSpPr>
          <p:cNvPr id="13" name="Rectángulo 40"/>
          <p:cNvSpPr/>
          <p:nvPr/>
        </p:nvSpPr>
        <p:spPr>
          <a:xfrm>
            <a:off x="2564016" y="2114297"/>
            <a:ext cx="4883638"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solidFill>
                  <a:schemeClr val="bg1"/>
                </a:solidFill>
                <a:latin typeface="Arial Rounded MT Bold" panose="020F0704030504030204" pitchFamily="34" charset="0"/>
              </a:rPr>
              <a:t>Integración eficiente y transparente para todo</a:t>
            </a:r>
            <a:endParaRPr lang="es-ES" sz="2800" b="1" dirty="0">
              <a:solidFill>
                <a:schemeClr val="bg1"/>
              </a:solidFill>
              <a:latin typeface="Arial Rounded MT Bold" panose="020F0704030504030204" pitchFamily="34" charset="0"/>
            </a:endParaRPr>
          </a:p>
        </p:txBody>
      </p:sp>
      <p:sp>
        <p:nvSpPr>
          <p:cNvPr id="14" name="Elipse 13"/>
          <p:cNvSpPr/>
          <p:nvPr/>
        </p:nvSpPr>
        <p:spPr>
          <a:xfrm>
            <a:off x="7447655" y="1895843"/>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endParaRP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7478" y="2124027"/>
            <a:ext cx="712134" cy="712134"/>
          </a:xfrm>
          <a:prstGeom prst="rect">
            <a:avLst/>
          </a:prstGeom>
        </p:spPr>
      </p:pic>
      <p:sp>
        <p:nvSpPr>
          <p:cNvPr id="16" name="Rectángulo 15"/>
          <p:cNvSpPr/>
          <p:nvPr/>
        </p:nvSpPr>
        <p:spPr>
          <a:xfrm>
            <a:off x="963898" y="2039187"/>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99%</a:t>
            </a:r>
            <a:endParaRPr lang="es-ES" sz="5400" dirty="0">
              <a:solidFill>
                <a:srgbClr val="003E65"/>
              </a:solidFill>
              <a:latin typeface="Arial Rounded MT Bold" panose="020F0704030504030204" pitchFamily="34" charset="0"/>
            </a:endParaRPr>
          </a:p>
        </p:txBody>
      </p:sp>
      <p:sp>
        <p:nvSpPr>
          <p:cNvPr id="18"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19" name="Conector recto 18">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20" name="Rectángulo 19"/>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spTree>
    <p:extLst>
      <p:ext uri="{BB962C8B-B14F-4D97-AF65-F5344CB8AC3E}">
        <p14:creationId xmlns:p14="http://schemas.microsoft.com/office/powerpoint/2010/main" val="108115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p:cNvSpPr/>
          <p:nvPr/>
        </p:nvSpPr>
        <p:spPr>
          <a:xfrm>
            <a:off x="2044930" y="1658227"/>
            <a:ext cx="6245896" cy="101047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grpSp>
        <p:nvGrpSpPr>
          <p:cNvPr id="8" name="Grupo 7"/>
          <p:cNvGrpSpPr/>
          <p:nvPr/>
        </p:nvGrpSpPr>
        <p:grpSpPr>
          <a:xfrm>
            <a:off x="3356964" y="4461436"/>
            <a:ext cx="2520000" cy="1440000"/>
            <a:chOff x="6068163" y="3846229"/>
            <a:chExt cx="2561198" cy="2164479"/>
          </a:xfrm>
        </p:grpSpPr>
        <p:sp>
          <p:nvSpPr>
            <p:cNvPr id="9" name="Rectángulo redondeado 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Fortalecer la implementación del Sistema Integrado de Gestión</a:t>
              </a:r>
              <a:endParaRPr lang="es-ES" sz="1400" dirty="0">
                <a:solidFill>
                  <a:srgbClr val="003E65"/>
                </a:solidFill>
                <a:latin typeface="Arial Rounded MT Bold" panose="020F0704030504030204" pitchFamily="34" charset="0"/>
              </a:endParaRPr>
            </a:p>
          </p:txBody>
        </p:sp>
        <p:sp>
          <p:nvSpPr>
            <p:cNvPr id="10" name="Rectángulo redondeado 9"/>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100%</a:t>
              </a:r>
              <a:endParaRPr lang="es-ES" sz="1400" dirty="0">
                <a:solidFill>
                  <a:schemeClr val="bg1"/>
                </a:solidFill>
                <a:latin typeface="Arial Rounded MT Bold" panose="020F0704030504030204" pitchFamily="34" charset="0"/>
              </a:endParaRPr>
            </a:p>
          </p:txBody>
        </p:sp>
      </p:grpSp>
      <p:grpSp>
        <p:nvGrpSpPr>
          <p:cNvPr id="11" name="Grupo 10"/>
          <p:cNvGrpSpPr/>
          <p:nvPr/>
        </p:nvGrpSpPr>
        <p:grpSpPr>
          <a:xfrm>
            <a:off x="631885" y="4461436"/>
            <a:ext cx="2520000" cy="1440001"/>
            <a:chOff x="3260809" y="2221640"/>
            <a:chExt cx="2599182" cy="1922853"/>
          </a:xfrm>
        </p:grpSpPr>
        <p:sp>
          <p:nvSpPr>
            <p:cNvPr id="12" name="Rectángulo redondeado 11"/>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64%</a:t>
              </a:r>
              <a:endParaRPr lang="es-ES" sz="1400" dirty="0">
                <a:solidFill>
                  <a:schemeClr val="bg1"/>
                </a:solidFill>
                <a:latin typeface="Arial Rounded MT Bold" panose="020F0704030504030204" pitchFamily="34" charset="0"/>
              </a:endParaRPr>
            </a:p>
          </p:txBody>
        </p:sp>
        <p:sp>
          <p:nvSpPr>
            <p:cNvPr id="13" name="Elipse 22"/>
            <p:cNvSpPr/>
            <p:nvPr/>
          </p:nvSpPr>
          <p:spPr>
            <a:xfrm>
              <a:off x="3260809" y="2221640"/>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 Desarrollar y promover la producción de conocimiento pertinente</a:t>
              </a:r>
              <a:endParaRPr lang="es-CO" sz="1400" b="1" dirty="0">
                <a:solidFill>
                  <a:srgbClr val="003E65"/>
                </a:solidFill>
                <a:latin typeface="Arial Rounded MT Bold" panose="020F0704030504030204" pitchFamily="34" charset="0"/>
              </a:endParaRPr>
            </a:p>
          </p:txBody>
        </p:sp>
      </p:grpSp>
      <p:grpSp>
        <p:nvGrpSpPr>
          <p:cNvPr id="14" name="Grupo 13"/>
          <p:cNvGrpSpPr/>
          <p:nvPr/>
        </p:nvGrpSpPr>
        <p:grpSpPr>
          <a:xfrm>
            <a:off x="631885" y="2870992"/>
            <a:ext cx="2520000" cy="1440000"/>
            <a:chOff x="605132" y="1428849"/>
            <a:chExt cx="2599181" cy="1775775"/>
          </a:xfrm>
        </p:grpSpPr>
        <p:sp>
          <p:nvSpPr>
            <p:cNvPr id="15"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Fortalecer las tecnologías de la información y las </a:t>
              </a:r>
              <a:r>
                <a:rPr lang="es-CO" sz="1400" dirty="0" smtClean="0">
                  <a:solidFill>
                    <a:srgbClr val="003E65"/>
                  </a:solidFill>
                  <a:latin typeface="Arial Rounded MT Bold" panose="020F0704030504030204" pitchFamily="34" charset="0"/>
                </a:rPr>
                <a:t>comunicaciones</a:t>
              </a:r>
              <a:endParaRPr lang="es-CO" sz="1400" dirty="0">
                <a:solidFill>
                  <a:srgbClr val="003E65"/>
                </a:solidFill>
                <a:latin typeface="Arial Rounded MT Bold" panose="020F0704030504030204" pitchFamily="34" charset="0"/>
              </a:endParaRPr>
            </a:p>
          </p:txBody>
        </p:sp>
        <p:sp>
          <p:nvSpPr>
            <p:cNvPr id="16" name="Rectángulo redondeado 15"/>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70%</a:t>
              </a:r>
              <a:endParaRPr lang="es-ES" sz="1400" dirty="0">
                <a:solidFill>
                  <a:schemeClr val="bg1"/>
                </a:solidFill>
                <a:latin typeface="Arial Rounded MT Bold" panose="020F0704030504030204" pitchFamily="34" charset="0"/>
              </a:endParaRPr>
            </a:p>
          </p:txBody>
        </p:sp>
      </p:grpSp>
      <p:sp>
        <p:nvSpPr>
          <p:cNvPr id="17" name="Rectángulo 40"/>
          <p:cNvSpPr/>
          <p:nvPr/>
        </p:nvSpPr>
        <p:spPr>
          <a:xfrm>
            <a:off x="2044931" y="1654696"/>
            <a:ext cx="5655673" cy="984754"/>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b="1" dirty="0">
                <a:solidFill>
                  <a:schemeClr val="bg1"/>
                </a:solidFill>
                <a:latin typeface="Arial Rounded MT Bold" panose="020F0704030504030204" pitchFamily="34" charset="0"/>
              </a:rPr>
              <a:t>Integración digital y de conocimiento para la inclusión social</a:t>
            </a:r>
            <a:endParaRPr lang="es-ES" sz="2400" b="1" dirty="0">
              <a:solidFill>
                <a:schemeClr val="bg1"/>
              </a:solidFill>
              <a:latin typeface="Arial Rounded MT Bold" panose="020F0704030504030204" pitchFamily="34" charset="0"/>
            </a:endParaRPr>
          </a:p>
        </p:txBody>
      </p:sp>
      <p:grpSp>
        <p:nvGrpSpPr>
          <p:cNvPr id="18" name="Grupo 17"/>
          <p:cNvGrpSpPr/>
          <p:nvPr/>
        </p:nvGrpSpPr>
        <p:grpSpPr>
          <a:xfrm>
            <a:off x="3356966" y="2870992"/>
            <a:ext cx="2520000" cy="1440000"/>
            <a:chOff x="3260809" y="2221641"/>
            <a:chExt cx="2599182" cy="1922852"/>
          </a:xfrm>
        </p:grpSpPr>
        <p:sp>
          <p:nvSpPr>
            <p:cNvPr id="19" name="Rectángulo redondeado 18"/>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100%</a:t>
              </a:r>
              <a:endParaRPr lang="es-ES" sz="1400" dirty="0">
                <a:solidFill>
                  <a:schemeClr val="bg1"/>
                </a:solidFill>
                <a:latin typeface="Arial Rounded MT Bold" panose="020F0704030504030204" pitchFamily="34" charset="0"/>
              </a:endParaRPr>
            </a:p>
          </p:txBody>
        </p:sp>
        <p:sp>
          <p:nvSpPr>
            <p:cNvPr id="20"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Desarrollar evaluaciones de los servicios sociales que presta la </a:t>
              </a:r>
              <a:r>
                <a:rPr lang="es-CO" sz="1400" dirty="0" smtClean="0">
                  <a:solidFill>
                    <a:srgbClr val="003E65"/>
                  </a:solidFill>
                  <a:latin typeface="Arial Rounded MT Bold" panose="020F0704030504030204" pitchFamily="34" charset="0"/>
                </a:rPr>
                <a:t>SDIS</a:t>
              </a:r>
              <a:endParaRPr lang="es-CO" sz="1400" b="1" dirty="0">
                <a:solidFill>
                  <a:srgbClr val="003E65"/>
                </a:solidFill>
                <a:latin typeface="Arial Rounded MT Bold" panose="020F0704030504030204" pitchFamily="34" charset="0"/>
              </a:endParaRPr>
            </a:p>
          </p:txBody>
        </p:sp>
      </p:grpSp>
      <p:grpSp>
        <p:nvGrpSpPr>
          <p:cNvPr id="21" name="Grupo 20"/>
          <p:cNvGrpSpPr/>
          <p:nvPr/>
        </p:nvGrpSpPr>
        <p:grpSpPr>
          <a:xfrm>
            <a:off x="6083673" y="2870992"/>
            <a:ext cx="2520000" cy="1440000"/>
            <a:chOff x="6068163" y="3846229"/>
            <a:chExt cx="2561198" cy="2164479"/>
          </a:xfrm>
        </p:grpSpPr>
        <p:sp>
          <p:nvSpPr>
            <p:cNvPr id="22" name="Rectángulo redondeado 21"/>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Fortalecer los procesos de planeación y seguimiento institucional</a:t>
              </a:r>
              <a:endParaRPr lang="es-ES" sz="1400" dirty="0">
                <a:solidFill>
                  <a:srgbClr val="003E65"/>
                </a:solidFill>
                <a:latin typeface="Arial Rounded MT Bold" panose="020F0704030504030204" pitchFamily="34" charset="0"/>
              </a:endParaRPr>
            </a:p>
          </p:txBody>
        </p:sp>
        <p:sp>
          <p:nvSpPr>
            <p:cNvPr id="23" name="Rectángulo redondeado 22"/>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86%</a:t>
              </a:r>
              <a:endParaRPr lang="es-ES" sz="1400" dirty="0">
                <a:solidFill>
                  <a:schemeClr val="bg1"/>
                </a:solidFill>
                <a:latin typeface="Arial Rounded MT Bold" panose="020F0704030504030204" pitchFamily="34" charset="0"/>
              </a:endParaRPr>
            </a:p>
          </p:txBody>
        </p:sp>
      </p:grpSp>
      <p:grpSp>
        <p:nvGrpSpPr>
          <p:cNvPr id="24" name="Grupo 23"/>
          <p:cNvGrpSpPr/>
          <p:nvPr/>
        </p:nvGrpSpPr>
        <p:grpSpPr>
          <a:xfrm>
            <a:off x="6103072" y="4461436"/>
            <a:ext cx="2520000" cy="1440000"/>
            <a:chOff x="3260809" y="2221641"/>
            <a:chExt cx="2599182" cy="1922852"/>
          </a:xfrm>
        </p:grpSpPr>
        <p:sp>
          <p:nvSpPr>
            <p:cNvPr id="25" name="Rectángulo redondeado 2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110%</a:t>
              </a:r>
              <a:endParaRPr lang="es-ES" sz="1400" dirty="0">
                <a:solidFill>
                  <a:schemeClr val="bg1"/>
                </a:solidFill>
                <a:latin typeface="Arial Rounded MT Bold" panose="020F0704030504030204" pitchFamily="34" charset="0"/>
              </a:endParaRPr>
            </a:p>
          </p:txBody>
        </p:sp>
        <p:sp>
          <p:nvSpPr>
            <p:cNvPr id="2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 Articular las acciones de comunicaciones internas y externas de la entidad</a:t>
              </a:r>
              <a:endParaRPr lang="es-CO" sz="1400" b="1" dirty="0">
                <a:solidFill>
                  <a:srgbClr val="003E65"/>
                </a:solidFill>
                <a:latin typeface="Arial Rounded MT Bold" panose="020F0704030504030204" pitchFamily="34" charset="0"/>
              </a:endParaRPr>
            </a:p>
          </p:txBody>
        </p:sp>
      </p:grpSp>
      <p:sp>
        <p:nvSpPr>
          <p:cNvPr id="28" name="Rectángulo 27"/>
          <p:cNvSpPr/>
          <p:nvPr/>
        </p:nvSpPr>
        <p:spPr>
          <a:xfrm>
            <a:off x="507194" y="1706180"/>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rPr>
              <a:t>83%</a:t>
            </a:r>
            <a:endParaRPr lang="es-ES" sz="5400" dirty="0">
              <a:solidFill>
                <a:srgbClr val="003E65"/>
              </a:solidFill>
              <a:latin typeface="Arial Rounded MT Bold" panose="020F0704030504030204" pitchFamily="34" charset="0"/>
            </a:endParaRPr>
          </a:p>
        </p:txBody>
      </p:sp>
      <p:sp>
        <p:nvSpPr>
          <p:cNvPr id="29" name="Elipse 28"/>
          <p:cNvSpPr/>
          <p:nvPr/>
        </p:nvSpPr>
        <p:spPr>
          <a:xfrm>
            <a:off x="7700605" y="1560597"/>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538" y="1855088"/>
            <a:ext cx="589914" cy="589914"/>
          </a:xfrm>
          <a:prstGeom prst="rect">
            <a:avLst/>
          </a:prstGeom>
        </p:spPr>
      </p:pic>
    </p:spTree>
    <p:extLst>
      <p:ext uri="{BB962C8B-B14F-4D97-AF65-F5344CB8AC3E}">
        <p14:creationId xmlns:p14="http://schemas.microsoft.com/office/powerpoint/2010/main" val="344599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2534912" y="1747517"/>
            <a:ext cx="5611945"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smtClean="0">
                <a:solidFill>
                  <a:srgbClr val="009FE3"/>
                </a:solidFill>
                <a:latin typeface="Arial Rounded MT Bold" panose="020F0704030504030204" pitchFamily="34" charset="0"/>
              </a:rPr>
              <a:t>Objetivos específicos por proyecto de inversión</a:t>
            </a:r>
            <a:endParaRPr lang="es-CO" b="1" dirty="0">
              <a:solidFill>
                <a:srgbClr val="009FE3"/>
              </a:solidFill>
              <a:latin typeface="Arial Rounded MT Bold" panose="020F0704030504030204" pitchFamily="34" charset="0"/>
            </a:endParaRPr>
          </a:p>
        </p:txBody>
      </p:sp>
      <p:grpSp>
        <p:nvGrpSpPr>
          <p:cNvPr id="7" name="Grupo 6"/>
          <p:cNvGrpSpPr/>
          <p:nvPr/>
        </p:nvGrpSpPr>
        <p:grpSpPr>
          <a:xfrm>
            <a:off x="4792582" y="4580490"/>
            <a:ext cx="3562097" cy="1342232"/>
            <a:chOff x="6068163" y="3846229"/>
            <a:chExt cx="2561198" cy="2164479"/>
          </a:xfrm>
        </p:grpSpPr>
        <p:sp>
          <p:nvSpPr>
            <p:cNvPr id="8" name="Rectángulo redondeado 7"/>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cs typeface="Arial" panose="020B0604020202020204" pitchFamily="34" charset="0"/>
                </a:rPr>
                <a:t>Implementar  procesos de desarrollo de capacidades para las personas</a:t>
              </a:r>
              <a:endParaRPr lang="es-ES" sz="1400" dirty="0">
                <a:solidFill>
                  <a:srgbClr val="003E65"/>
                </a:solidFill>
                <a:latin typeface="Arial Rounded MT Bold" panose="020F0704030504030204" pitchFamily="34" charset="0"/>
                <a:cs typeface="Arial" panose="020B0604020202020204" pitchFamily="34" charset="0"/>
              </a:endParaRPr>
            </a:p>
          </p:txBody>
        </p:sp>
        <p:sp>
          <p:nvSpPr>
            <p:cNvPr id="9" name="Rectángulo redondeado 8"/>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cs typeface="Arial" panose="020B0604020202020204" pitchFamily="34" charset="0"/>
                </a:rPr>
                <a:t>Cumplimiento</a:t>
              </a:r>
              <a:r>
                <a:rPr lang="es-ES" sz="1400" dirty="0">
                  <a:solidFill>
                    <a:schemeClr val="bg1"/>
                  </a:solidFill>
                  <a:latin typeface="Arial Rounded MT Bold" panose="020F0704030504030204" pitchFamily="34" charset="0"/>
                  <a:cs typeface="Arial" panose="020B0604020202020204" pitchFamily="34" charset="0"/>
                </a:rPr>
                <a:t>: </a:t>
              </a:r>
              <a:r>
                <a:rPr lang="es-ES" sz="1400" dirty="0" smtClean="0">
                  <a:solidFill>
                    <a:schemeClr val="bg1"/>
                  </a:solidFill>
                  <a:latin typeface="Arial Rounded MT Bold" panose="020F0704030504030204" pitchFamily="34" charset="0"/>
                  <a:cs typeface="Arial" panose="020B0604020202020204" pitchFamily="34" charset="0"/>
                </a:rPr>
                <a:t>100%</a:t>
              </a:r>
              <a:endParaRPr lang="es-ES" sz="1400" dirty="0">
                <a:solidFill>
                  <a:schemeClr val="bg1"/>
                </a:solidFill>
                <a:latin typeface="Arial Rounded MT Bold" panose="020F0704030504030204" pitchFamily="34" charset="0"/>
                <a:cs typeface="Arial" panose="020B0604020202020204" pitchFamily="34" charset="0"/>
              </a:endParaRPr>
            </a:p>
          </p:txBody>
        </p:sp>
      </p:grpSp>
      <p:grpSp>
        <p:nvGrpSpPr>
          <p:cNvPr id="10" name="Grupo 9"/>
          <p:cNvGrpSpPr/>
          <p:nvPr/>
        </p:nvGrpSpPr>
        <p:grpSpPr>
          <a:xfrm>
            <a:off x="831273" y="4580490"/>
            <a:ext cx="3542764" cy="1342232"/>
            <a:chOff x="3260809" y="2221641"/>
            <a:chExt cx="2599182" cy="1922852"/>
          </a:xfrm>
        </p:grpSpPr>
        <p:sp>
          <p:nvSpPr>
            <p:cNvPr id="11" name="Rectángulo redondeado 1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cs typeface="Arial" panose="020B0604020202020204" pitchFamily="34" charset="0"/>
                </a:rPr>
                <a:t>Cumplimiento</a:t>
              </a:r>
              <a:r>
                <a:rPr lang="es-ES" sz="1400" dirty="0">
                  <a:solidFill>
                    <a:schemeClr val="bg1"/>
                  </a:solidFill>
                  <a:latin typeface="Arial Rounded MT Bold" panose="020F0704030504030204" pitchFamily="34" charset="0"/>
                  <a:cs typeface="Arial" panose="020B0604020202020204" pitchFamily="34" charset="0"/>
                </a:rPr>
                <a:t>: </a:t>
              </a:r>
              <a:r>
                <a:rPr lang="es-ES" sz="1400" dirty="0" smtClean="0">
                  <a:solidFill>
                    <a:schemeClr val="bg1"/>
                  </a:solidFill>
                  <a:latin typeface="Arial Rounded MT Bold" panose="020F0704030504030204" pitchFamily="34" charset="0"/>
                  <a:cs typeface="Arial" panose="020B0604020202020204" pitchFamily="34" charset="0"/>
                </a:rPr>
                <a:t>96%</a:t>
              </a:r>
              <a:endParaRPr lang="es-ES" sz="1400" dirty="0">
                <a:solidFill>
                  <a:schemeClr val="bg1"/>
                </a:solidFill>
                <a:latin typeface="Arial Rounded MT Bold" panose="020F0704030504030204" pitchFamily="34" charset="0"/>
                <a:cs typeface="Arial" panose="020B0604020202020204" pitchFamily="34" charset="0"/>
              </a:endParaRPr>
            </a:p>
          </p:txBody>
        </p:sp>
        <p:sp>
          <p:nvSpPr>
            <p:cNvPr id="1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cs typeface="Arial" panose="020B0604020202020204" pitchFamily="34" charset="0"/>
                </a:rPr>
                <a:t> Identificar y atender </a:t>
              </a:r>
              <a:r>
                <a:rPr lang="es-CO" sz="1400" dirty="0" smtClean="0">
                  <a:solidFill>
                    <a:srgbClr val="003E65"/>
                  </a:solidFill>
                  <a:latin typeface="Arial Rounded MT Bold" panose="020F0704030504030204" pitchFamily="34" charset="0"/>
                  <a:cs typeface="Arial" panose="020B0604020202020204" pitchFamily="34" charset="0"/>
                </a:rPr>
                <a:t>personas para </a:t>
              </a:r>
              <a:r>
                <a:rPr lang="es-CO" sz="1400" dirty="0">
                  <a:solidFill>
                    <a:srgbClr val="003E65"/>
                  </a:solidFill>
                  <a:latin typeface="Arial Rounded MT Bold" panose="020F0704030504030204" pitchFamily="34" charset="0"/>
                  <a:cs typeface="Arial" panose="020B0604020202020204" pitchFamily="34" charset="0"/>
                </a:rPr>
                <a:t>enfrentar situaciones sociales imprevistas o generadas por efectos del cambio climático </a:t>
              </a:r>
              <a:endParaRPr lang="es-CO" sz="1400" b="1" dirty="0">
                <a:solidFill>
                  <a:srgbClr val="003E65"/>
                </a:solidFill>
                <a:latin typeface="Arial Rounded MT Bold" panose="020F0704030504030204" pitchFamily="34" charset="0"/>
                <a:cs typeface="Arial" panose="020B0604020202020204" pitchFamily="34" charset="0"/>
              </a:endParaRPr>
            </a:p>
          </p:txBody>
        </p:sp>
      </p:grpSp>
      <p:grpSp>
        <p:nvGrpSpPr>
          <p:cNvPr id="13" name="Grupo 12"/>
          <p:cNvGrpSpPr/>
          <p:nvPr/>
        </p:nvGrpSpPr>
        <p:grpSpPr>
          <a:xfrm>
            <a:off x="831273" y="2979708"/>
            <a:ext cx="3542764" cy="1440000"/>
            <a:chOff x="605132" y="1428849"/>
            <a:chExt cx="2599181" cy="1775775"/>
          </a:xfrm>
        </p:grpSpPr>
        <p:sp>
          <p:nvSpPr>
            <p:cNvPr id="14"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cs typeface="Arial" panose="020B0604020202020204" pitchFamily="34" charset="0"/>
                </a:rPr>
                <a:t> Fortalecer la capacidad técnica en las alcaldías locales para la formulación de proyectos de inversión </a:t>
              </a:r>
              <a:r>
                <a:rPr lang="es-CO" sz="1400" dirty="0" smtClean="0">
                  <a:solidFill>
                    <a:srgbClr val="003E65"/>
                  </a:solidFill>
                  <a:latin typeface="Arial Rounded MT Bold" panose="020F0704030504030204" pitchFamily="34" charset="0"/>
                  <a:cs typeface="Arial" panose="020B0604020202020204" pitchFamily="34" charset="0"/>
                </a:rPr>
                <a:t>social</a:t>
              </a:r>
              <a:endParaRPr lang="es-CO" sz="1400" dirty="0">
                <a:solidFill>
                  <a:srgbClr val="003E65"/>
                </a:solidFill>
                <a:latin typeface="Arial Rounded MT Bold" panose="020F0704030504030204" pitchFamily="34" charset="0"/>
                <a:cs typeface="Arial" panose="020B0604020202020204" pitchFamily="34" charset="0"/>
              </a:endParaRPr>
            </a:p>
          </p:txBody>
        </p:sp>
        <p:sp>
          <p:nvSpPr>
            <p:cNvPr id="15" name="Rectángulo redondeado 14"/>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cs typeface="Arial" panose="020B0604020202020204" pitchFamily="34" charset="0"/>
                </a:rPr>
                <a:t>Cumplimiento</a:t>
              </a:r>
              <a:r>
                <a:rPr lang="es-ES" sz="1400" dirty="0">
                  <a:solidFill>
                    <a:schemeClr val="bg1"/>
                  </a:solidFill>
                  <a:latin typeface="Arial Rounded MT Bold" panose="020F0704030504030204" pitchFamily="34" charset="0"/>
                  <a:cs typeface="Arial" panose="020B0604020202020204" pitchFamily="34" charset="0"/>
                </a:rPr>
                <a:t>: </a:t>
              </a:r>
              <a:r>
                <a:rPr lang="es-ES" sz="1400" dirty="0" smtClean="0">
                  <a:solidFill>
                    <a:schemeClr val="bg1"/>
                  </a:solidFill>
                  <a:latin typeface="Arial Rounded MT Bold" panose="020F0704030504030204" pitchFamily="34" charset="0"/>
                  <a:cs typeface="Arial" panose="020B0604020202020204" pitchFamily="34" charset="0"/>
                </a:rPr>
                <a:t>93%</a:t>
              </a:r>
              <a:endParaRPr lang="es-ES" sz="1400" dirty="0">
                <a:solidFill>
                  <a:schemeClr val="bg1"/>
                </a:solidFill>
                <a:latin typeface="Arial Rounded MT Bold" panose="020F0704030504030204" pitchFamily="34" charset="0"/>
                <a:cs typeface="Arial" panose="020B0604020202020204" pitchFamily="34" charset="0"/>
              </a:endParaRPr>
            </a:p>
          </p:txBody>
        </p:sp>
      </p:grpSp>
      <p:sp>
        <p:nvSpPr>
          <p:cNvPr id="16" name="Rectángulo 40"/>
          <p:cNvSpPr/>
          <p:nvPr/>
        </p:nvSpPr>
        <p:spPr>
          <a:xfrm>
            <a:off x="2568845" y="1812635"/>
            <a:ext cx="4616956"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solidFill>
                  <a:schemeClr val="bg1"/>
                </a:solidFill>
                <a:latin typeface="Arial Rounded MT Bold" panose="020F0704030504030204" pitchFamily="34" charset="0"/>
                <a:cs typeface="Arial" panose="020B0604020202020204" pitchFamily="34" charset="0"/>
              </a:rPr>
              <a:t>Viviendo el territorio</a:t>
            </a:r>
            <a:endParaRPr lang="es-ES" sz="2800" b="1" dirty="0">
              <a:solidFill>
                <a:schemeClr val="bg1"/>
              </a:solidFill>
              <a:latin typeface="Arial Rounded MT Bold" panose="020F0704030504030204" pitchFamily="34" charset="0"/>
              <a:cs typeface="Arial" panose="020B0604020202020204" pitchFamily="34" charset="0"/>
            </a:endParaRPr>
          </a:p>
        </p:txBody>
      </p:sp>
      <p:grpSp>
        <p:nvGrpSpPr>
          <p:cNvPr id="17" name="Grupo 16"/>
          <p:cNvGrpSpPr/>
          <p:nvPr/>
        </p:nvGrpSpPr>
        <p:grpSpPr>
          <a:xfrm>
            <a:off x="4792583" y="2979708"/>
            <a:ext cx="3562098" cy="1440000"/>
            <a:chOff x="3260809" y="2221641"/>
            <a:chExt cx="2599182" cy="1922852"/>
          </a:xfrm>
        </p:grpSpPr>
        <p:sp>
          <p:nvSpPr>
            <p:cNvPr id="18" name="Rectángulo redondeado 17"/>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cs typeface="Arial" panose="020B0604020202020204" pitchFamily="34" charset="0"/>
                </a:rPr>
                <a:t>Cumplimiento</a:t>
              </a:r>
              <a:r>
                <a:rPr lang="es-ES" sz="1400" dirty="0">
                  <a:solidFill>
                    <a:schemeClr val="bg1"/>
                  </a:solidFill>
                  <a:latin typeface="Arial Rounded MT Bold" panose="020F0704030504030204" pitchFamily="34" charset="0"/>
                  <a:cs typeface="Arial" panose="020B0604020202020204" pitchFamily="34" charset="0"/>
                </a:rPr>
                <a:t>: </a:t>
              </a:r>
              <a:r>
                <a:rPr lang="es-ES" sz="1400" dirty="0" smtClean="0">
                  <a:solidFill>
                    <a:schemeClr val="bg1"/>
                  </a:solidFill>
                  <a:latin typeface="Arial Rounded MT Bold" panose="020F0704030504030204" pitchFamily="34" charset="0"/>
                  <a:cs typeface="Arial" panose="020B0604020202020204" pitchFamily="34" charset="0"/>
                </a:rPr>
                <a:t>80%</a:t>
              </a:r>
              <a:endParaRPr lang="es-ES" sz="1400" dirty="0">
                <a:solidFill>
                  <a:schemeClr val="bg1"/>
                </a:solidFill>
                <a:latin typeface="Arial Rounded MT Bold" panose="020F0704030504030204" pitchFamily="34" charset="0"/>
                <a:cs typeface="Arial" panose="020B0604020202020204" pitchFamily="34" charset="0"/>
              </a:endParaRPr>
            </a:p>
          </p:txBody>
        </p:sp>
        <p:sp>
          <p:nvSpPr>
            <p:cNvPr id="19"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cs typeface="Arial" panose="020B0604020202020204" pitchFamily="34" charset="0"/>
                </a:rPr>
                <a:t>  Fortalecer la gestión en los espacios de coordinación y articulación  intersectorial</a:t>
              </a:r>
              <a:endParaRPr lang="es-CO" sz="1400" b="1" dirty="0">
                <a:solidFill>
                  <a:srgbClr val="003E65"/>
                </a:solidFill>
                <a:latin typeface="Arial Rounded MT Bold" panose="020F0704030504030204" pitchFamily="34" charset="0"/>
                <a:cs typeface="Arial" panose="020B0604020202020204" pitchFamily="34" charset="0"/>
              </a:endParaRPr>
            </a:p>
          </p:txBody>
        </p:sp>
      </p:grpSp>
      <p:sp>
        <p:nvSpPr>
          <p:cNvPr id="20" name="Elipse 19"/>
          <p:cNvSpPr/>
          <p:nvPr/>
        </p:nvSpPr>
        <p:spPr>
          <a:xfrm>
            <a:off x="7267867" y="1660924"/>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cs typeface="Arial" panose="020B0604020202020204" pitchFamily="34" charset="0"/>
            </a:endParaRP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898" y="1856941"/>
            <a:ext cx="798967" cy="798967"/>
          </a:xfrm>
          <a:prstGeom prst="rect">
            <a:avLst/>
          </a:prstGeom>
        </p:spPr>
      </p:pic>
      <p:sp>
        <p:nvSpPr>
          <p:cNvPr id="22" name="Rectángulo 21"/>
          <p:cNvSpPr/>
          <p:nvPr/>
        </p:nvSpPr>
        <p:spPr>
          <a:xfrm>
            <a:off x="968727" y="1754064"/>
            <a:ext cx="1600118" cy="923330"/>
          </a:xfrm>
          <a:prstGeom prst="rect">
            <a:avLst/>
          </a:prstGeom>
        </p:spPr>
        <p:txBody>
          <a:bodyPr wrap="none">
            <a:spAutoFit/>
          </a:bodyPr>
          <a:lstStyle/>
          <a:p>
            <a:r>
              <a:rPr lang="es-ES" sz="5400" dirty="0" smtClean="0">
                <a:solidFill>
                  <a:srgbClr val="003E65"/>
                </a:solidFill>
                <a:latin typeface="Arial Rounded MT Bold" panose="020F0704030504030204" pitchFamily="34" charset="0"/>
                <a:cs typeface="Arial" panose="020B0604020202020204" pitchFamily="34" charset="0"/>
              </a:rPr>
              <a:t>93%</a:t>
            </a:r>
            <a:endParaRPr lang="es-ES" sz="5400" dirty="0">
              <a:solidFill>
                <a:srgbClr val="003E65"/>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53145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smtClean="0">
                <a:solidFill>
                  <a:srgbClr val="003E65"/>
                </a:solidFill>
                <a:ea typeface="ＭＳ Ｐゴシック" charset="-128"/>
              </a:rPr>
              <a:t>Avance Plan de Acción desde la gestión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36318"/>
            <a:ext cx="4066241" cy="369332"/>
          </a:xfrm>
          <a:prstGeom prst="rect">
            <a:avLst/>
          </a:prstGeom>
        </p:spPr>
        <p:txBody>
          <a:bodyPr wrap="none">
            <a:spAutoFit/>
          </a:bodyPr>
          <a:lstStyle/>
          <a:p>
            <a:pPr lvl="0" algn="ctr" fontAlgn="ctr"/>
            <a:r>
              <a:rPr lang="es-CO" b="1" dirty="0">
                <a:solidFill>
                  <a:srgbClr val="009FE3"/>
                </a:solidFill>
                <a:latin typeface="Arial Rounded MT Bold" panose="020F0704030504030204" pitchFamily="34" charset="0"/>
              </a:rPr>
              <a:t>Avance de los procesos de gestión</a:t>
            </a:r>
          </a:p>
        </p:txBody>
      </p:sp>
      <p:sp>
        <p:nvSpPr>
          <p:cNvPr id="7" name="Elipse 25"/>
          <p:cNvSpPr>
            <a:spLocks noChangeAspect="1"/>
          </p:cNvSpPr>
          <p:nvPr/>
        </p:nvSpPr>
        <p:spPr>
          <a:xfrm>
            <a:off x="459346" y="1738578"/>
            <a:ext cx="1868218" cy="1853013"/>
          </a:xfrm>
          <a:prstGeom prst="ellipse">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8" name="Grupo 7"/>
          <p:cNvGrpSpPr/>
          <p:nvPr/>
        </p:nvGrpSpPr>
        <p:grpSpPr>
          <a:xfrm>
            <a:off x="345510" y="4581651"/>
            <a:ext cx="1982054" cy="991027"/>
            <a:chOff x="605132" y="1428849"/>
            <a:chExt cx="2599181" cy="2111203"/>
          </a:xfrm>
        </p:grpSpPr>
        <p:sp>
          <p:nvSpPr>
            <p:cNvPr id="9"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Direccionamiento Político</a:t>
              </a:r>
            </a:p>
          </p:txBody>
        </p:sp>
        <p:sp>
          <p:nvSpPr>
            <p:cNvPr id="10" name="Rectángulo redondeado 9"/>
            <p:cNvSpPr/>
            <p:nvPr/>
          </p:nvSpPr>
          <p:spPr>
            <a:xfrm>
              <a:off x="605132" y="2783225"/>
              <a:ext cx="2594055" cy="756827"/>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92%</a:t>
              </a:r>
              <a:endParaRPr lang="es-ES" sz="1400" dirty="0">
                <a:solidFill>
                  <a:schemeClr val="bg1"/>
                </a:solidFill>
                <a:latin typeface="Arial Rounded MT Bold" panose="020F0704030504030204" pitchFamily="34" charset="0"/>
              </a:endParaRPr>
            </a:p>
          </p:txBody>
        </p:sp>
      </p:grpSp>
      <p:grpSp>
        <p:nvGrpSpPr>
          <p:cNvPr id="11" name="Grupo 10"/>
          <p:cNvGrpSpPr/>
          <p:nvPr/>
        </p:nvGrpSpPr>
        <p:grpSpPr>
          <a:xfrm>
            <a:off x="2663456" y="1733249"/>
            <a:ext cx="2017883" cy="1278820"/>
            <a:chOff x="3260809" y="2221641"/>
            <a:chExt cx="2599182" cy="2171596"/>
          </a:xfrm>
        </p:grpSpPr>
        <p:sp>
          <p:nvSpPr>
            <p:cNvPr id="12" name="Rectángulo redondeado 11"/>
            <p:cNvSpPr/>
            <p:nvPr/>
          </p:nvSpPr>
          <p:spPr>
            <a:xfrm>
              <a:off x="3265936" y="3620617"/>
              <a:ext cx="2594055" cy="77262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71%</a:t>
              </a:r>
              <a:endParaRPr lang="es-ES" sz="1400" dirty="0">
                <a:solidFill>
                  <a:schemeClr val="bg1"/>
                </a:solidFill>
                <a:latin typeface="Arial Rounded MT Bold" panose="020F0704030504030204" pitchFamily="34" charset="0"/>
              </a:endParaRPr>
            </a:p>
          </p:txBody>
        </p:sp>
        <p:sp>
          <p:nvSpPr>
            <p:cNvPr id="13" name="Elipse 22"/>
            <p:cNvSpPr/>
            <p:nvPr/>
          </p:nvSpPr>
          <p:spPr>
            <a:xfrm>
              <a:off x="3260809" y="2221641"/>
              <a:ext cx="2599181" cy="1379067"/>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400" dirty="0">
                  <a:solidFill>
                    <a:srgbClr val="003E65"/>
                  </a:solidFill>
                  <a:latin typeface="Arial Rounded MT Bold" panose="020F0704030504030204" pitchFamily="34" charset="0"/>
                </a:rPr>
                <a:t>Direccionamiento de los Servicios Sociales</a:t>
              </a:r>
              <a:endParaRPr lang="es-CO" sz="1400" b="1" dirty="0">
                <a:solidFill>
                  <a:srgbClr val="003E65"/>
                </a:solidFill>
                <a:latin typeface="Arial Rounded MT Bold" panose="020F0704030504030204" pitchFamily="34" charset="0"/>
              </a:endParaRPr>
            </a:p>
          </p:txBody>
        </p:sp>
      </p:grpSp>
      <p:grpSp>
        <p:nvGrpSpPr>
          <p:cNvPr id="14" name="Grupo 13"/>
          <p:cNvGrpSpPr/>
          <p:nvPr/>
        </p:nvGrpSpPr>
        <p:grpSpPr>
          <a:xfrm>
            <a:off x="2663457" y="3151869"/>
            <a:ext cx="2017883" cy="1278820"/>
            <a:chOff x="605132" y="1428849"/>
            <a:chExt cx="2599181" cy="2111203"/>
          </a:xfrm>
        </p:grpSpPr>
        <p:sp>
          <p:nvSpPr>
            <p:cNvPr id="15"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smtClean="0">
                  <a:solidFill>
                    <a:srgbClr val="003E65"/>
                  </a:solidFill>
                  <a:latin typeface="Arial Rounded MT Bold" panose="020F0704030504030204" pitchFamily="34" charset="0"/>
                </a:rPr>
                <a:t>Direccionamiento Estratégico</a:t>
              </a:r>
              <a:endParaRPr lang="es-CO" sz="1400" dirty="0">
                <a:solidFill>
                  <a:srgbClr val="003E65"/>
                </a:solidFill>
                <a:latin typeface="Arial Rounded MT Bold" panose="020F0704030504030204" pitchFamily="34" charset="0"/>
              </a:endParaRPr>
            </a:p>
          </p:txBody>
        </p:sp>
        <p:sp>
          <p:nvSpPr>
            <p:cNvPr id="16" name="Rectángulo redondeado 15"/>
            <p:cNvSpPr/>
            <p:nvPr/>
          </p:nvSpPr>
          <p:spPr>
            <a:xfrm>
              <a:off x="605132" y="2783225"/>
              <a:ext cx="2594054" cy="756827"/>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77%</a:t>
              </a:r>
              <a:endParaRPr lang="es-ES" sz="1400" dirty="0">
                <a:solidFill>
                  <a:schemeClr val="bg1"/>
                </a:solidFill>
                <a:latin typeface="Arial Rounded MT Bold" panose="020F0704030504030204" pitchFamily="34" charset="0"/>
              </a:endParaRPr>
            </a:p>
          </p:txBody>
        </p:sp>
      </p:grpSp>
      <p:grpSp>
        <p:nvGrpSpPr>
          <p:cNvPr id="17" name="Grupo 16"/>
          <p:cNvGrpSpPr/>
          <p:nvPr/>
        </p:nvGrpSpPr>
        <p:grpSpPr>
          <a:xfrm>
            <a:off x="4800395" y="1743667"/>
            <a:ext cx="2017883" cy="1278820"/>
            <a:chOff x="605132" y="1428849"/>
            <a:chExt cx="2599181" cy="2111203"/>
          </a:xfrm>
        </p:grpSpPr>
        <p:sp>
          <p:nvSpPr>
            <p:cNvPr id="1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Mantenimiento y Soporte de </a:t>
              </a:r>
              <a:r>
                <a:rPr lang="es-CO" sz="1400" dirty="0" err="1">
                  <a:solidFill>
                    <a:srgbClr val="003E65"/>
                  </a:solidFill>
                  <a:latin typeface="Arial Rounded MT Bold" panose="020F0704030504030204" pitchFamily="34" charset="0"/>
                </a:rPr>
                <a:t>TIC´s</a:t>
              </a:r>
              <a:endParaRPr lang="es-CO" sz="1400" dirty="0">
                <a:solidFill>
                  <a:srgbClr val="003E65"/>
                </a:solidFill>
                <a:latin typeface="Arial Rounded MT Bold" panose="020F0704030504030204" pitchFamily="34" charset="0"/>
              </a:endParaRPr>
            </a:p>
          </p:txBody>
        </p:sp>
        <p:sp>
          <p:nvSpPr>
            <p:cNvPr id="19" name="Rectángulo redondeado 18"/>
            <p:cNvSpPr/>
            <p:nvPr/>
          </p:nvSpPr>
          <p:spPr>
            <a:xfrm>
              <a:off x="605132" y="2783225"/>
              <a:ext cx="2594055" cy="756827"/>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75%</a:t>
              </a:r>
              <a:endParaRPr lang="es-ES" sz="1400" dirty="0">
                <a:solidFill>
                  <a:schemeClr val="bg1"/>
                </a:solidFill>
                <a:latin typeface="Arial Rounded MT Bold" panose="020F0704030504030204" pitchFamily="34" charset="0"/>
              </a:endParaRPr>
            </a:p>
          </p:txBody>
        </p:sp>
      </p:grpSp>
      <p:grpSp>
        <p:nvGrpSpPr>
          <p:cNvPr id="20" name="Grupo 19"/>
          <p:cNvGrpSpPr/>
          <p:nvPr/>
        </p:nvGrpSpPr>
        <p:grpSpPr>
          <a:xfrm>
            <a:off x="6885047" y="1716689"/>
            <a:ext cx="2017884" cy="1279774"/>
            <a:chOff x="3260809" y="2221641"/>
            <a:chExt cx="2599182" cy="2171596"/>
          </a:xfrm>
        </p:grpSpPr>
        <p:sp>
          <p:nvSpPr>
            <p:cNvPr id="21" name="Rectángulo redondeado 20"/>
            <p:cNvSpPr/>
            <p:nvPr/>
          </p:nvSpPr>
          <p:spPr>
            <a:xfrm>
              <a:off x="3265936" y="3680966"/>
              <a:ext cx="2594055" cy="712271"/>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86%</a:t>
              </a:r>
              <a:endParaRPr lang="es-ES" sz="1400" dirty="0">
                <a:solidFill>
                  <a:schemeClr val="bg1"/>
                </a:solidFill>
                <a:latin typeface="Arial Rounded MT Bold" panose="020F0704030504030204" pitchFamily="34" charset="0"/>
              </a:endParaRPr>
            </a:p>
          </p:txBody>
        </p:sp>
        <p:sp>
          <p:nvSpPr>
            <p:cNvPr id="2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Adquisiciones</a:t>
              </a:r>
              <a:endParaRPr lang="es-CO" sz="1400" b="1" dirty="0">
                <a:solidFill>
                  <a:srgbClr val="003E65"/>
                </a:solidFill>
                <a:latin typeface="Arial Rounded MT Bold" panose="020F0704030504030204" pitchFamily="34" charset="0"/>
              </a:endParaRPr>
            </a:p>
          </p:txBody>
        </p:sp>
      </p:grpSp>
      <p:grpSp>
        <p:nvGrpSpPr>
          <p:cNvPr id="23" name="Grupo 22"/>
          <p:cNvGrpSpPr/>
          <p:nvPr/>
        </p:nvGrpSpPr>
        <p:grpSpPr>
          <a:xfrm>
            <a:off x="4752124" y="3151869"/>
            <a:ext cx="2017883" cy="1278820"/>
            <a:chOff x="3260809" y="2221641"/>
            <a:chExt cx="2599182" cy="2171596"/>
          </a:xfrm>
        </p:grpSpPr>
        <p:sp>
          <p:nvSpPr>
            <p:cNvPr id="24" name="Rectángulo redondeado 23"/>
            <p:cNvSpPr/>
            <p:nvPr/>
          </p:nvSpPr>
          <p:spPr>
            <a:xfrm>
              <a:off x="3265936" y="3680966"/>
              <a:ext cx="2594055" cy="712271"/>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99%</a:t>
              </a:r>
              <a:endParaRPr lang="es-ES" sz="1400" dirty="0">
                <a:solidFill>
                  <a:schemeClr val="bg1"/>
                </a:solidFill>
                <a:latin typeface="Arial Rounded MT Bold" panose="020F0704030504030204" pitchFamily="34" charset="0"/>
              </a:endParaRPr>
            </a:p>
          </p:txBody>
        </p:sp>
        <p:sp>
          <p:nvSpPr>
            <p:cNvPr id="25"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Gestión de Bienes y Servicios</a:t>
              </a:r>
              <a:endParaRPr lang="es-CO" sz="1400" b="1" dirty="0">
                <a:solidFill>
                  <a:srgbClr val="003E65"/>
                </a:solidFill>
                <a:latin typeface="Arial Rounded MT Bold" panose="020F0704030504030204" pitchFamily="34" charset="0"/>
              </a:endParaRPr>
            </a:p>
          </p:txBody>
        </p:sp>
      </p:grpSp>
      <p:grpSp>
        <p:nvGrpSpPr>
          <p:cNvPr id="26" name="Grupo 25"/>
          <p:cNvGrpSpPr/>
          <p:nvPr/>
        </p:nvGrpSpPr>
        <p:grpSpPr>
          <a:xfrm>
            <a:off x="6885046" y="3135242"/>
            <a:ext cx="2017883" cy="1278820"/>
            <a:chOff x="605132" y="1428849"/>
            <a:chExt cx="2599181" cy="2111203"/>
          </a:xfrm>
        </p:grpSpPr>
        <p:sp>
          <p:nvSpPr>
            <p:cNvPr id="27"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smtClean="0">
                  <a:solidFill>
                    <a:srgbClr val="003E65"/>
                  </a:solidFill>
                  <a:latin typeface="Arial Rounded MT Bold" panose="020F0704030504030204" pitchFamily="34" charset="0"/>
                </a:rPr>
                <a:t>Mejora continua</a:t>
              </a:r>
              <a:endParaRPr lang="es-CO" sz="1400" dirty="0">
                <a:solidFill>
                  <a:srgbClr val="003E65"/>
                </a:solidFill>
                <a:latin typeface="Arial Rounded MT Bold" panose="020F0704030504030204" pitchFamily="34" charset="0"/>
              </a:endParaRPr>
            </a:p>
          </p:txBody>
        </p:sp>
        <p:sp>
          <p:nvSpPr>
            <p:cNvPr id="28" name="Rectángulo redondeado 27"/>
            <p:cNvSpPr/>
            <p:nvPr/>
          </p:nvSpPr>
          <p:spPr>
            <a:xfrm>
              <a:off x="605132" y="2783225"/>
              <a:ext cx="2594055" cy="756827"/>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77%</a:t>
              </a:r>
              <a:endParaRPr lang="es-ES" sz="1400" dirty="0">
                <a:solidFill>
                  <a:schemeClr val="bg1"/>
                </a:solidFill>
                <a:latin typeface="Arial Rounded MT Bold" panose="020F0704030504030204" pitchFamily="34" charset="0"/>
              </a:endParaRPr>
            </a:p>
          </p:txBody>
        </p:sp>
      </p:grpSp>
      <p:grpSp>
        <p:nvGrpSpPr>
          <p:cNvPr id="29" name="Grupo 46"/>
          <p:cNvGrpSpPr/>
          <p:nvPr/>
        </p:nvGrpSpPr>
        <p:grpSpPr>
          <a:xfrm>
            <a:off x="6959860" y="4581651"/>
            <a:ext cx="2017883" cy="1278820"/>
            <a:chOff x="3260809" y="2221641"/>
            <a:chExt cx="2599182" cy="2171596"/>
          </a:xfrm>
        </p:grpSpPr>
        <p:sp>
          <p:nvSpPr>
            <p:cNvPr id="30" name="Rectángulo redondeado 48"/>
            <p:cNvSpPr/>
            <p:nvPr/>
          </p:nvSpPr>
          <p:spPr>
            <a:xfrm>
              <a:off x="3265936" y="3680966"/>
              <a:ext cx="2594055" cy="712271"/>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97%</a:t>
              </a:r>
              <a:endParaRPr lang="es-ES" sz="1400" dirty="0">
                <a:solidFill>
                  <a:schemeClr val="bg1"/>
                </a:solidFill>
                <a:latin typeface="Arial Rounded MT Bold" panose="020F0704030504030204" pitchFamily="34" charset="0"/>
              </a:endParaRPr>
            </a:p>
          </p:txBody>
        </p:sp>
        <p:sp>
          <p:nvSpPr>
            <p:cNvPr id="31"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Gestión </a:t>
              </a:r>
              <a:r>
                <a:rPr lang="es-CO" sz="1400" dirty="0" smtClean="0">
                  <a:solidFill>
                    <a:srgbClr val="003E65"/>
                  </a:solidFill>
                  <a:latin typeface="Arial Rounded MT Bold" panose="020F0704030504030204" pitchFamily="34" charset="0"/>
                </a:rPr>
                <a:t>Jurídica</a:t>
              </a:r>
              <a:endParaRPr lang="es-CO" sz="1400" b="1" dirty="0">
                <a:solidFill>
                  <a:srgbClr val="003E65"/>
                </a:solidFill>
                <a:latin typeface="Arial Rounded MT Bold" panose="020F0704030504030204" pitchFamily="34" charset="0"/>
              </a:endParaRPr>
            </a:p>
          </p:txBody>
        </p:sp>
      </p:grpSp>
      <p:pic>
        <p:nvPicPr>
          <p:cNvPr id="32" name="Imagen 2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61742" y="2086041"/>
            <a:ext cx="1012625" cy="1012625"/>
          </a:xfrm>
          <a:prstGeom prst="rect">
            <a:avLst/>
          </a:prstGeom>
        </p:spPr>
      </p:pic>
      <p:grpSp>
        <p:nvGrpSpPr>
          <p:cNvPr id="33" name="Grupo 32"/>
          <p:cNvGrpSpPr/>
          <p:nvPr/>
        </p:nvGrpSpPr>
        <p:grpSpPr>
          <a:xfrm>
            <a:off x="4800395" y="4656346"/>
            <a:ext cx="2017883" cy="1278820"/>
            <a:chOff x="605132" y="1428849"/>
            <a:chExt cx="2599181" cy="2111203"/>
          </a:xfrm>
        </p:grpSpPr>
        <p:sp>
          <p:nvSpPr>
            <p:cNvPr id="34"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smtClean="0">
                  <a:solidFill>
                    <a:srgbClr val="003E65"/>
                  </a:solidFill>
                  <a:latin typeface="Arial Rounded MT Bold" panose="020F0704030504030204" pitchFamily="34" charset="0"/>
                </a:rPr>
                <a:t>Gestión del Talento Humano</a:t>
              </a:r>
              <a:endParaRPr lang="es-CO" sz="1400" dirty="0">
                <a:solidFill>
                  <a:srgbClr val="003E65"/>
                </a:solidFill>
                <a:latin typeface="Arial Rounded MT Bold" panose="020F0704030504030204" pitchFamily="34" charset="0"/>
              </a:endParaRPr>
            </a:p>
          </p:txBody>
        </p:sp>
        <p:sp>
          <p:nvSpPr>
            <p:cNvPr id="35" name="Rectángulo redondeado 34"/>
            <p:cNvSpPr/>
            <p:nvPr/>
          </p:nvSpPr>
          <p:spPr>
            <a:xfrm>
              <a:off x="605132" y="2783225"/>
              <a:ext cx="2594054" cy="756827"/>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68%</a:t>
              </a:r>
              <a:endParaRPr lang="es-ES" sz="1400" dirty="0">
                <a:solidFill>
                  <a:schemeClr val="bg1"/>
                </a:solidFill>
                <a:latin typeface="Arial Rounded MT Bold" panose="020F0704030504030204" pitchFamily="34" charset="0"/>
              </a:endParaRPr>
            </a:p>
          </p:txBody>
        </p:sp>
      </p:grpSp>
      <p:grpSp>
        <p:nvGrpSpPr>
          <p:cNvPr id="39" name="Grupo 38"/>
          <p:cNvGrpSpPr/>
          <p:nvPr/>
        </p:nvGrpSpPr>
        <p:grpSpPr>
          <a:xfrm>
            <a:off x="2621884" y="4647912"/>
            <a:ext cx="2017883" cy="1278820"/>
            <a:chOff x="605132" y="1428849"/>
            <a:chExt cx="2599181" cy="2111203"/>
          </a:xfrm>
        </p:grpSpPr>
        <p:sp>
          <p:nvSpPr>
            <p:cNvPr id="40"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Prestación de los Servicios </a:t>
              </a:r>
              <a:r>
                <a:rPr lang="es-CO" sz="1400" dirty="0" smtClean="0">
                  <a:solidFill>
                    <a:srgbClr val="003E65"/>
                  </a:solidFill>
                  <a:latin typeface="Arial Rounded MT Bold" panose="020F0704030504030204" pitchFamily="34" charset="0"/>
                </a:rPr>
                <a:t>Sociales</a:t>
              </a:r>
              <a:endParaRPr lang="es-CO" sz="1400" dirty="0">
                <a:solidFill>
                  <a:srgbClr val="003E65"/>
                </a:solidFill>
                <a:latin typeface="Arial Rounded MT Bold" panose="020F0704030504030204" pitchFamily="34" charset="0"/>
              </a:endParaRPr>
            </a:p>
          </p:txBody>
        </p:sp>
        <p:sp>
          <p:nvSpPr>
            <p:cNvPr id="41" name="Rectángulo redondeado 40"/>
            <p:cNvSpPr/>
            <p:nvPr/>
          </p:nvSpPr>
          <p:spPr>
            <a:xfrm>
              <a:off x="605132" y="2783225"/>
              <a:ext cx="2594054" cy="756827"/>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latin typeface="Arial Rounded MT Bold" panose="020F0704030504030204" pitchFamily="34" charset="0"/>
                </a:rPr>
                <a:t>Cumplimiento</a:t>
              </a:r>
              <a:r>
                <a:rPr lang="es-ES" sz="1400" dirty="0">
                  <a:solidFill>
                    <a:schemeClr val="bg1"/>
                  </a:solidFill>
                  <a:latin typeface="Arial Rounded MT Bold" panose="020F0704030504030204" pitchFamily="34" charset="0"/>
                </a:rPr>
                <a:t>: </a:t>
              </a:r>
              <a:r>
                <a:rPr lang="es-ES" sz="1400" dirty="0" smtClean="0">
                  <a:solidFill>
                    <a:schemeClr val="bg1"/>
                  </a:solidFill>
                  <a:latin typeface="Arial Rounded MT Bold" panose="020F0704030504030204" pitchFamily="34" charset="0"/>
                </a:rPr>
                <a:t>92%</a:t>
              </a:r>
              <a:endParaRPr lang="es-ES" sz="1400" dirty="0">
                <a:solidFill>
                  <a:schemeClr val="bg1"/>
                </a:solidFill>
                <a:latin typeface="Arial Rounded MT Bold" panose="020F0704030504030204" pitchFamily="34" charset="0"/>
              </a:endParaRPr>
            </a:p>
          </p:txBody>
        </p:sp>
      </p:grpSp>
    </p:spTree>
    <p:extLst>
      <p:ext uri="{BB962C8B-B14F-4D97-AF65-F5344CB8AC3E}">
        <p14:creationId xmlns:p14="http://schemas.microsoft.com/office/powerpoint/2010/main" val="1776765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 y="1"/>
            <a:ext cx="9144000" cy="685800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3"/>
          <p:cNvSpPr>
            <a:spLocks noGrp="1"/>
          </p:cNvSpPr>
          <p:nvPr>
            <p:ph type="ctrTitle"/>
          </p:nvPr>
        </p:nvSpPr>
        <p:spPr>
          <a:xfrm>
            <a:off x="685800" y="4048299"/>
            <a:ext cx="7772400" cy="1055716"/>
          </a:xfrm>
        </p:spPr>
        <p:txBody>
          <a:bodyPr>
            <a:noAutofit/>
          </a:bodyPr>
          <a:lstStyle/>
          <a:p>
            <a:r>
              <a:rPr lang="es-CO" sz="6000" dirty="0">
                <a:solidFill>
                  <a:srgbClr val="8BDBFF"/>
                </a:solidFill>
              </a:rPr>
              <a:t>G</a:t>
            </a:r>
            <a:r>
              <a:rPr lang="es-CO" sz="6000" dirty="0" smtClean="0">
                <a:solidFill>
                  <a:srgbClr val="8BDBFF"/>
                </a:solidFill>
              </a:rPr>
              <a:t>racias</a:t>
            </a:r>
            <a:endParaRPr lang="es-CO" sz="6000" dirty="0">
              <a:solidFill>
                <a:srgbClr val="8BDBFF"/>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280" y="1306624"/>
            <a:ext cx="4663440" cy="2370582"/>
          </a:xfrm>
          <a:prstGeom prst="rect">
            <a:avLst/>
          </a:prstGeom>
        </p:spPr>
      </p:pic>
    </p:spTree>
    <p:extLst>
      <p:ext uri="{BB962C8B-B14F-4D97-AF65-F5344CB8AC3E}">
        <p14:creationId xmlns:p14="http://schemas.microsoft.com/office/powerpoint/2010/main" val="117068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2119745"/>
            <a:ext cx="9144000" cy="172904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Plan de Acción Institucional</a:t>
            </a:r>
          </a:p>
        </p:txBody>
      </p:sp>
      <p:cxnSp>
        <p:nvCxnSpPr>
          <p:cNvPr id="6" name="Conector recto 5">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7" name="Rectángulo 6"/>
          <p:cNvSpPr/>
          <p:nvPr/>
        </p:nvSpPr>
        <p:spPr>
          <a:xfrm>
            <a:off x="588645" y="2339882"/>
            <a:ext cx="7966710" cy="1277786"/>
          </a:xfrm>
          <a:prstGeom prst="rect">
            <a:avLst/>
          </a:prstGeom>
        </p:spPr>
        <p:txBody>
          <a:bodyPr wrap="square">
            <a:spAutoFit/>
          </a:bodyPr>
          <a:lstStyle/>
          <a:p>
            <a:pPr algn="just">
              <a:lnSpc>
                <a:spcPct val="107000"/>
              </a:lnSpc>
              <a:spcAft>
                <a:spcPts val="0"/>
              </a:spcAft>
            </a:pPr>
            <a:r>
              <a:rPr lang="es-CO" dirty="0">
                <a:solidFill>
                  <a:schemeClr val="bg1"/>
                </a:solidFill>
                <a:latin typeface="Arial Rounded MT Bold" panose="020F0704030504030204" pitchFamily="34" charset="0"/>
              </a:rPr>
              <a:t>A partir de la adopción del Plan Distrital de </a:t>
            </a:r>
            <a:r>
              <a:rPr lang="es-CO" dirty="0" smtClean="0">
                <a:solidFill>
                  <a:schemeClr val="bg1"/>
                </a:solidFill>
                <a:latin typeface="Arial Rounded MT Bold" panose="020F0704030504030204" pitchFamily="34" charset="0"/>
              </a:rPr>
              <a:t>Desarrollo, </a:t>
            </a:r>
            <a:r>
              <a:rPr lang="es-CO" dirty="0">
                <a:solidFill>
                  <a:schemeClr val="bg1"/>
                </a:solidFill>
                <a:latin typeface="Arial Rounded MT Bold" panose="020F0704030504030204" pitchFamily="34" charset="0"/>
              </a:rPr>
              <a:t>la Secretaría Distrital de Integración Social </a:t>
            </a:r>
            <a:r>
              <a:rPr lang="es-CO" dirty="0" smtClean="0">
                <a:solidFill>
                  <a:schemeClr val="bg1"/>
                </a:solidFill>
                <a:latin typeface="Arial Rounded MT Bold" panose="020F0704030504030204" pitchFamily="34" charset="0"/>
              </a:rPr>
              <a:t>formuló el </a:t>
            </a:r>
            <a:r>
              <a:rPr lang="es-CO" dirty="0">
                <a:solidFill>
                  <a:schemeClr val="bg1"/>
                </a:solidFill>
                <a:latin typeface="Arial Rounded MT Bold" panose="020F0704030504030204" pitchFamily="34" charset="0"/>
              </a:rPr>
              <a:t>Plan de Acción Institucional </a:t>
            </a:r>
            <a:r>
              <a:rPr lang="es-CO" dirty="0" smtClean="0">
                <a:solidFill>
                  <a:schemeClr val="bg1"/>
                </a:solidFill>
                <a:latin typeface="Arial Rounded MT Bold" panose="020F0704030504030204" pitchFamily="34" charset="0"/>
              </a:rPr>
              <a:t>para el año 2017, en cumplimiento </a:t>
            </a:r>
            <a:r>
              <a:rPr lang="es-CO" dirty="0">
                <a:solidFill>
                  <a:schemeClr val="bg1"/>
                </a:solidFill>
                <a:latin typeface="Arial Rounded MT Bold" panose="020F0704030504030204" pitchFamily="34" charset="0"/>
              </a:rPr>
              <a:t>de los objetivos estratégicos </a:t>
            </a:r>
            <a:r>
              <a:rPr lang="es-CO" dirty="0" smtClean="0">
                <a:solidFill>
                  <a:schemeClr val="bg1"/>
                </a:solidFill>
                <a:latin typeface="Arial Rounded MT Bold" panose="020F0704030504030204" pitchFamily="34" charset="0"/>
              </a:rPr>
              <a:t>de la Secretaría y </a:t>
            </a:r>
            <a:r>
              <a:rPr lang="es-CO" dirty="0">
                <a:solidFill>
                  <a:schemeClr val="bg1"/>
                </a:solidFill>
                <a:latin typeface="Arial Rounded MT Bold" panose="020F0704030504030204" pitchFamily="34" charset="0"/>
              </a:rPr>
              <a:t>las metas definidas en el Plan Distrital de Desarrollo.</a:t>
            </a:r>
            <a:endParaRPr lang="es-MX"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00561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Para tener en cuenta</a:t>
            </a: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710367" y="1531465"/>
            <a:ext cx="7739891" cy="3921458"/>
          </a:xfrm>
          <a:prstGeom prst="rect">
            <a:avLst/>
          </a:prstGeom>
        </p:spPr>
        <p:txBody>
          <a:bodyPr wrap="square">
            <a:spAutoFit/>
          </a:bodyPr>
          <a:lstStyle/>
          <a:p>
            <a:pPr marL="342900" indent="-342900" algn="just">
              <a:lnSpc>
                <a:spcPct val="107000"/>
              </a:lnSpc>
              <a:spcAft>
                <a:spcPts val="0"/>
              </a:spcAft>
              <a:buFont typeface="Arial" panose="020B0604020202020204" pitchFamily="34" charset="0"/>
              <a:buChar char="•"/>
            </a:pPr>
            <a:r>
              <a:rPr lang="es-CO" dirty="0" smtClean="0">
                <a:solidFill>
                  <a:schemeClr val="accent5">
                    <a:lumMod val="50000"/>
                  </a:schemeClr>
                </a:solidFill>
                <a:latin typeface="Arial Rounded MT Bold" panose="020F0704030504030204" pitchFamily="34" charset="0"/>
              </a:rPr>
              <a:t>La </a:t>
            </a:r>
            <a:r>
              <a:rPr lang="es-CO" dirty="0">
                <a:solidFill>
                  <a:schemeClr val="accent5">
                    <a:lumMod val="50000"/>
                  </a:schemeClr>
                </a:solidFill>
                <a:latin typeface="Arial Rounded MT Bold" panose="020F0704030504030204" pitchFamily="34" charset="0"/>
              </a:rPr>
              <a:t>formulación del Plan de </a:t>
            </a:r>
            <a:r>
              <a:rPr lang="es-CO" dirty="0" smtClean="0">
                <a:solidFill>
                  <a:schemeClr val="accent5">
                    <a:lumMod val="50000"/>
                  </a:schemeClr>
                </a:solidFill>
                <a:latin typeface="Arial Rounded MT Bold" panose="020F0704030504030204" pitchFamily="34" charset="0"/>
              </a:rPr>
              <a:t>Acción Institucional </a:t>
            </a:r>
            <a:r>
              <a:rPr lang="es-CO" dirty="0">
                <a:solidFill>
                  <a:schemeClr val="accent5">
                    <a:lumMod val="50000"/>
                  </a:schemeClr>
                </a:solidFill>
                <a:latin typeface="Arial Rounded MT Bold" panose="020F0704030504030204" pitchFamily="34" charset="0"/>
              </a:rPr>
              <a:t>es anual.</a:t>
            </a:r>
          </a:p>
          <a:p>
            <a:pPr marL="342900" indent="-342900" algn="just">
              <a:lnSpc>
                <a:spcPct val="107000"/>
              </a:lnSpc>
              <a:spcAft>
                <a:spcPts val="0"/>
              </a:spcAft>
              <a:buFont typeface="Arial" panose="020B0604020202020204" pitchFamily="34" charset="0"/>
              <a:buChar char="•"/>
            </a:pPr>
            <a:endParaRPr lang="es-CO" dirty="0">
              <a:solidFill>
                <a:schemeClr val="accent5">
                  <a:lumMod val="50000"/>
                </a:schemeClr>
              </a:solidFill>
              <a:latin typeface="Arial Rounded MT Bold" panose="020F0704030504030204" pitchFamily="34" charset="0"/>
            </a:endParaRPr>
          </a:p>
          <a:p>
            <a:pPr marL="342900" indent="-342900" algn="just">
              <a:lnSpc>
                <a:spcPct val="107000"/>
              </a:lnSpc>
              <a:spcAft>
                <a:spcPts val="0"/>
              </a:spcAft>
              <a:buFont typeface="Arial" panose="020B0604020202020204" pitchFamily="34" charset="0"/>
              <a:buChar char="•"/>
            </a:pPr>
            <a:r>
              <a:rPr lang="es-CO" dirty="0" smtClean="0">
                <a:solidFill>
                  <a:schemeClr val="accent5">
                    <a:lumMod val="50000"/>
                  </a:schemeClr>
                </a:solidFill>
                <a:latin typeface="Arial Rounded MT Bold" panose="020F0704030504030204" pitchFamily="34" charset="0"/>
              </a:rPr>
              <a:t>Corresponde </a:t>
            </a:r>
            <a:r>
              <a:rPr lang="es-CO" dirty="0">
                <a:solidFill>
                  <a:schemeClr val="accent5">
                    <a:lumMod val="50000"/>
                  </a:schemeClr>
                </a:solidFill>
                <a:latin typeface="Arial Rounded MT Bold" panose="020F0704030504030204" pitchFamily="34" charset="0"/>
              </a:rPr>
              <a:t>a la programación del plan de acción </a:t>
            </a:r>
            <a:r>
              <a:rPr lang="es-CO" dirty="0" smtClean="0">
                <a:solidFill>
                  <a:schemeClr val="accent5">
                    <a:lumMod val="50000"/>
                  </a:schemeClr>
                </a:solidFill>
                <a:latin typeface="Arial Rounded MT Bold" panose="020F0704030504030204" pitchFamily="34" charset="0"/>
              </a:rPr>
              <a:t>de los </a:t>
            </a:r>
            <a:r>
              <a:rPr lang="es-CO" dirty="0" smtClean="0">
                <a:solidFill>
                  <a:srgbClr val="003E65"/>
                </a:solidFill>
                <a:latin typeface="Arial Rounded MT Bold" panose="020F0704030504030204" pitchFamily="34" charset="0"/>
              </a:rPr>
              <a:t>proyectos </a:t>
            </a:r>
            <a:r>
              <a:rPr lang="es-CO" dirty="0">
                <a:solidFill>
                  <a:srgbClr val="003E65"/>
                </a:solidFill>
                <a:latin typeface="Arial Rounded MT Bold" panose="020F0704030504030204" pitchFamily="34" charset="0"/>
              </a:rPr>
              <a:t>de </a:t>
            </a:r>
            <a:r>
              <a:rPr lang="es-CO" dirty="0">
                <a:solidFill>
                  <a:schemeClr val="accent5">
                    <a:lumMod val="50000"/>
                  </a:schemeClr>
                </a:solidFill>
                <a:latin typeface="Arial Rounded MT Bold" panose="020F0704030504030204" pitchFamily="34" charset="0"/>
              </a:rPr>
              <a:t>inversión y a la programación del plan de acción de </a:t>
            </a:r>
            <a:r>
              <a:rPr lang="es-CO" dirty="0" smtClean="0">
                <a:solidFill>
                  <a:schemeClr val="accent5">
                    <a:lumMod val="50000"/>
                  </a:schemeClr>
                </a:solidFill>
                <a:latin typeface="Arial Rounded MT Bold" panose="020F0704030504030204" pitchFamily="34" charset="0"/>
              </a:rPr>
              <a:t>las dependencias.</a:t>
            </a:r>
            <a:endParaRPr lang="es-CO" dirty="0">
              <a:solidFill>
                <a:schemeClr val="accent5">
                  <a:lumMod val="50000"/>
                </a:schemeClr>
              </a:solidFill>
              <a:latin typeface="Arial Rounded MT Bold" panose="020F0704030504030204" pitchFamily="34" charset="0"/>
            </a:endParaRPr>
          </a:p>
          <a:p>
            <a:pPr marL="342900" indent="-342900" algn="just">
              <a:lnSpc>
                <a:spcPct val="107000"/>
              </a:lnSpc>
              <a:spcAft>
                <a:spcPts val="0"/>
              </a:spcAft>
              <a:buFont typeface="Arial" panose="020B0604020202020204" pitchFamily="34" charset="0"/>
              <a:buChar char="•"/>
            </a:pPr>
            <a:endParaRPr lang="es-CO" dirty="0">
              <a:solidFill>
                <a:schemeClr val="accent5">
                  <a:lumMod val="50000"/>
                </a:schemeClr>
              </a:solidFill>
              <a:latin typeface="Arial Rounded MT Bold" panose="020F0704030504030204" pitchFamily="34" charset="0"/>
            </a:endParaRPr>
          </a:p>
          <a:p>
            <a:pPr marL="342900" indent="-342900" algn="just">
              <a:lnSpc>
                <a:spcPct val="107000"/>
              </a:lnSpc>
              <a:spcAft>
                <a:spcPts val="0"/>
              </a:spcAft>
              <a:buFont typeface="Arial" panose="020B0604020202020204" pitchFamily="34" charset="0"/>
              <a:buChar char="•"/>
            </a:pPr>
            <a:r>
              <a:rPr lang="es-CO" dirty="0" smtClean="0">
                <a:solidFill>
                  <a:schemeClr val="accent5">
                    <a:lumMod val="50000"/>
                  </a:schemeClr>
                </a:solidFill>
                <a:latin typeface="Arial Rounded MT Bold" panose="020F0704030504030204" pitchFamily="34" charset="0"/>
              </a:rPr>
              <a:t>La </a:t>
            </a:r>
            <a:r>
              <a:rPr lang="es-CO" dirty="0">
                <a:solidFill>
                  <a:schemeClr val="accent5">
                    <a:lumMod val="50000"/>
                  </a:schemeClr>
                </a:solidFill>
                <a:latin typeface="Arial Rounded MT Bold" panose="020F0704030504030204" pitchFamily="34" charset="0"/>
              </a:rPr>
              <a:t>reprogramación del Plan de </a:t>
            </a:r>
            <a:r>
              <a:rPr lang="es-CO" dirty="0" smtClean="0">
                <a:solidFill>
                  <a:schemeClr val="accent5">
                    <a:lumMod val="50000"/>
                  </a:schemeClr>
                </a:solidFill>
                <a:latin typeface="Arial Rounded MT Bold" panose="020F0704030504030204" pitchFamily="34" charset="0"/>
              </a:rPr>
              <a:t>Acción Institucional </a:t>
            </a:r>
            <a:r>
              <a:rPr lang="es-CO" dirty="0">
                <a:solidFill>
                  <a:schemeClr val="accent5">
                    <a:lumMod val="50000"/>
                  </a:schemeClr>
                </a:solidFill>
                <a:latin typeface="Arial Rounded MT Bold" panose="020F0704030504030204" pitchFamily="34" charset="0"/>
              </a:rPr>
              <a:t>de la siguiente vigencia debe iniciar en el </a:t>
            </a:r>
            <a:r>
              <a:rPr lang="es-CO" b="1" dirty="0">
                <a:solidFill>
                  <a:schemeClr val="accent5">
                    <a:lumMod val="50000"/>
                  </a:schemeClr>
                </a:solidFill>
                <a:latin typeface="Arial Rounded MT Bold" panose="020F0704030504030204" pitchFamily="34" charset="0"/>
              </a:rPr>
              <a:t>último trimestre </a:t>
            </a:r>
            <a:r>
              <a:rPr lang="es-CO" dirty="0">
                <a:solidFill>
                  <a:schemeClr val="accent5">
                    <a:lumMod val="50000"/>
                  </a:schemeClr>
                </a:solidFill>
                <a:latin typeface="Arial Rounded MT Bold" panose="020F0704030504030204" pitchFamily="34" charset="0"/>
              </a:rPr>
              <a:t>de la vigencia inmediatamente anterior.</a:t>
            </a:r>
          </a:p>
          <a:p>
            <a:pPr marL="342900" indent="-342900" algn="just">
              <a:lnSpc>
                <a:spcPct val="107000"/>
              </a:lnSpc>
              <a:spcAft>
                <a:spcPts val="0"/>
              </a:spcAft>
              <a:buFont typeface="Arial" panose="020B0604020202020204" pitchFamily="34" charset="0"/>
              <a:buChar char="•"/>
            </a:pPr>
            <a:endParaRPr lang="es-CO" dirty="0">
              <a:solidFill>
                <a:schemeClr val="accent5">
                  <a:lumMod val="50000"/>
                </a:schemeClr>
              </a:solidFill>
              <a:latin typeface="Arial Rounded MT Bold" panose="020F0704030504030204" pitchFamily="34" charset="0"/>
            </a:endParaRPr>
          </a:p>
          <a:p>
            <a:pPr marL="342900" indent="-342900" algn="just">
              <a:lnSpc>
                <a:spcPct val="107000"/>
              </a:lnSpc>
              <a:spcAft>
                <a:spcPts val="0"/>
              </a:spcAft>
              <a:buFont typeface="Arial" panose="020B0604020202020204" pitchFamily="34" charset="0"/>
              <a:buChar char="•"/>
            </a:pPr>
            <a:r>
              <a:rPr lang="es-CO" dirty="0">
                <a:solidFill>
                  <a:schemeClr val="accent5">
                    <a:lumMod val="50000"/>
                  </a:schemeClr>
                </a:solidFill>
                <a:latin typeface="Arial Rounded MT Bold" panose="020F0704030504030204" pitchFamily="34" charset="0"/>
              </a:rPr>
              <a:t>Para la formulación del Plan de Acción Institucional, se utiliza la misma metodología empleada en la formulación de los proyectos de inversión de la entidad</a:t>
            </a:r>
            <a:r>
              <a:rPr lang="es-CO" dirty="0" smtClean="0">
                <a:solidFill>
                  <a:schemeClr val="accent5">
                    <a:lumMod val="50000"/>
                  </a:schemeClr>
                </a:solidFill>
                <a:latin typeface="Arial Rounded MT Bold" panose="020F0704030504030204" pitchFamily="34" charset="0"/>
              </a:rPr>
              <a:t>.</a:t>
            </a:r>
            <a:endParaRPr lang="es-CO" dirty="0">
              <a:solidFill>
                <a:schemeClr val="accent5">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60804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e 25">
            <a:extLst>
              <a:ext uri="{FF2B5EF4-FFF2-40B4-BE49-F238E27FC236}">
                <a16:creationId xmlns="" xmlns:a16="http://schemas.microsoft.com/office/drawing/2014/main" id="{9CCF4AB3-5672-40CC-A56B-658B6774CB2A}"/>
              </a:ext>
            </a:extLst>
          </p:cNvPr>
          <p:cNvSpPr/>
          <p:nvPr/>
        </p:nvSpPr>
        <p:spPr>
          <a:xfrm>
            <a:off x="129418" y="1667811"/>
            <a:ext cx="1080000" cy="1080000"/>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sz="1400" kern="1200"/>
          </a:p>
        </p:txBody>
      </p:sp>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Planeación último trimestre </a:t>
            </a:r>
            <a:r>
              <a:rPr lang="es-CO" sz="2800" b="1" dirty="0" smtClean="0">
                <a:solidFill>
                  <a:srgbClr val="003E65"/>
                </a:solidFill>
                <a:ea typeface="ＭＳ Ｐゴシック" charset="-128"/>
              </a:rPr>
              <a:t>2017 -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pic>
        <p:nvPicPr>
          <p:cNvPr id="7" name="Imagen 6">
            <a:extLst>
              <a:ext uri="{FF2B5EF4-FFF2-40B4-BE49-F238E27FC236}">
                <a16:creationId xmlns="" xmlns:a16="http://schemas.microsoft.com/office/drawing/2014/main" id="{149A2046-C22D-45FF-844D-51CC2C894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09" y="1897741"/>
            <a:ext cx="632018" cy="632018"/>
          </a:xfrm>
          <a:prstGeom prst="rect">
            <a:avLst/>
          </a:prstGeom>
        </p:spPr>
      </p:pic>
      <p:sp>
        <p:nvSpPr>
          <p:cNvPr id="8" name="CuadroTexto 7">
            <a:extLst>
              <a:ext uri="{FF2B5EF4-FFF2-40B4-BE49-F238E27FC236}">
                <a16:creationId xmlns="" xmlns:a16="http://schemas.microsoft.com/office/drawing/2014/main" id="{2299D952-AD85-481E-8BA5-E8BC34DCF0D4}"/>
              </a:ext>
            </a:extLst>
          </p:cNvPr>
          <p:cNvSpPr txBox="1"/>
          <p:nvPr/>
        </p:nvSpPr>
        <p:spPr>
          <a:xfrm>
            <a:off x="1238220" y="1709183"/>
            <a:ext cx="2342218" cy="1015663"/>
          </a:xfrm>
          <a:prstGeom prst="rect">
            <a:avLst/>
          </a:prstGeom>
          <a:solidFill>
            <a:srgbClr val="009FE3"/>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ts val="1800"/>
              </a:lnSpc>
            </a:pPr>
            <a:r>
              <a:rPr lang="es-MX" sz="1600" dirty="0" smtClean="0">
                <a:latin typeface="Arial Rounded MT Bold" panose="020F0704030504030204" pitchFamily="34" charset="0"/>
              </a:rPr>
              <a:t>Cualificación de la metodología para formular el plan de acción </a:t>
            </a:r>
            <a:endParaRPr lang="es-MX" sz="1600" dirty="0">
              <a:latin typeface="Arial Rounded MT Bold" panose="020F0704030504030204" pitchFamily="34" charset="0"/>
            </a:endParaRPr>
          </a:p>
        </p:txBody>
      </p:sp>
      <p:sp>
        <p:nvSpPr>
          <p:cNvPr id="9" name="CuadroTexto 8">
            <a:extLst>
              <a:ext uri="{FF2B5EF4-FFF2-40B4-BE49-F238E27FC236}">
                <a16:creationId xmlns="" xmlns:a16="http://schemas.microsoft.com/office/drawing/2014/main" id="{66041AD8-A804-464D-A780-B36CF434B5D4}"/>
              </a:ext>
            </a:extLst>
          </p:cNvPr>
          <p:cNvSpPr txBox="1"/>
          <p:nvPr/>
        </p:nvSpPr>
        <p:spPr>
          <a:xfrm>
            <a:off x="4086504" y="1169248"/>
            <a:ext cx="3447412" cy="692497"/>
          </a:xfrm>
          <a:prstGeom prst="rect">
            <a:avLst/>
          </a:prstGeom>
          <a:ln>
            <a:solidFill>
              <a:srgbClr val="89898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300" dirty="0" smtClean="0">
                <a:solidFill>
                  <a:srgbClr val="235B81"/>
                </a:solidFill>
                <a:latin typeface="Arial Rounded MT Bold" panose="020F0704030504030204" pitchFamily="34" charset="0"/>
              </a:rPr>
              <a:t>Formulamos un instructivo que organiza los pasos para construir el Plan de Acción de Proyectos de inversión.</a:t>
            </a:r>
            <a:endParaRPr lang="es-MX" sz="1300" dirty="0">
              <a:solidFill>
                <a:srgbClr val="235B81"/>
              </a:solidFill>
              <a:latin typeface="Arial Rounded MT Bold" panose="020F0704030504030204" pitchFamily="34" charset="0"/>
            </a:endParaRPr>
          </a:p>
        </p:txBody>
      </p:sp>
      <p:sp>
        <p:nvSpPr>
          <p:cNvPr id="10" name="CuadroTexto 9">
            <a:extLst>
              <a:ext uri="{FF2B5EF4-FFF2-40B4-BE49-F238E27FC236}">
                <a16:creationId xmlns="" xmlns:a16="http://schemas.microsoft.com/office/drawing/2014/main" id="{CA5EC328-AF0F-409A-846D-462718A541D9}"/>
              </a:ext>
            </a:extLst>
          </p:cNvPr>
          <p:cNvSpPr txBox="1"/>
          <p:nvPr/>
        </p:nvSpPr>
        <p:spPr>
          <a:xfrm>
            <a:off x="4075606" y="1980562"/>
            <a:ext cx="3447412" cy="492443"/>
          </a:xfrm>
          <a:prstGeom prst="rect">
            <a:avLst/>
          </a:prstGeom>
          <a:ln>
            <a:solidFill>
              <a:srgbClr val="89898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300" dirty="0" smtClean="0">
                <a:solidFill>
                  <a:srgbClr val="235B81"/>
                </a:solidFill>
                <a:latin typeface="Arial Rounded MT Bold" panose="020F0704030504030204" pitchFamily="34" charset="0"/>
              </a:rPr>
              <a:t>Buscamos nuevas estrategias para mejorar la forma de planear </a:t>
            </a:r>
            <a:endParaRPr lang="es-MX" sz="1300" dirty="0">
              <a:solidFill>
                <a:srgbClr val="235B81"/>
              </a:solidFill>
              <a:latin typeface="Arial Rounded MT Bold" panose="020F0704030504030204" pitchFamily="34" charset="0"/>
            </a:endParaRPr>
          </a:p>
        </p:txBody>
      </p:sp>
      <p:sp>
        <p:nvSpPr>
          <p:cNvPr id="11" name="CuadroTexto 10">
            <a:extLst>
              <a:ext uri="{FF2B5EF4-FFF2-40B4-BE49-F238E27FC236}">
                <a16:creationId xmlns="" xmlns:a16="http://schemas.microsoft.com/office/drawing/2014/main" id="{3C76E5B9-CF3B-4CA2-8CA1-466295532F1C}"/>
              </a:ext>
            </a:extLst>
          </p:cNvPr>
          <p:cNvSpPr txBox="1"/>
          <p:nvPr/>
        </p:nvSpPr>
        <p:spPr>
          <a:xfrm>
            <a:off x="4075606" y="2561931"/>
            <a:ext cx="3447412" cy="692497"/>
          </a:xfrm>
          <a:prstGeom prst="rect">
            <a:avLst/>
          </a:prstGeom>
          <a:ln>
            <a:solidFill>
              <a:srgbClr val="89898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300" dirty="0" smtClean="0">
                <a:solidFill>
                  <a:srgbClr val="235B81"/>
                </a:solidFill>
                <a:latin typeface="Arial Rounded MT Bold" panose="020F0704030504030204" pitchFamily="34" charset="0"/>
              </a:rPr>
              <a:t>Organizamos una metodología basada en talleres prácticos para la construcción de Plan de Acción.</a:t>
            </a:r>
            <a:endParaRPr lang="es-MX" sz="1300" dirty="0">
              <a:solidFill>
                <a:srgbClr val="235B81"/>
              </a:solidFill>
              <a:latin typeface="Arial Rounded MT Bold" panose="020F0704030504030204" pitchFamily="34" charset="0"/>
            </a:endParaRPr>
          </a:p>
        </p:txBody>
      </p:sp>
      <p:sp>
        <p:nvSpPr>
          <p:cNvPr id="12" name="CuadroTexto 11">
            <a:extLst>
              <a:ext uri="{FF2B5EF4-FFF2-40B4-BE49-F238E27FC236}">
                <a16:creationId xmlns="" xmlns:a16="http://schemas.microsoft.com/office/drawing/2014/main" id="{2FBCA2BD-9ED7-40C5-BE2F-3BEFA78EE829}"/>
              </a:ext>
            </a:extLst>
          </p:cNvPr>
          <p:cNvSpPr txBox="1"/>
          <p:nvPr/>
        </p:nvSpPr>
        <p:spPr>
          <a:xfrm>
            <a:off x="7614004" y="1986395"/>
            <a:ext cx="1421930" cy="461665"/>
          </a:xfrm>
          <a:prstGeom prst="rect">
            <a:avLst/>
          </a:prstGeom>
          <a:solidFill>
            <a:srgbClr val="003E65"/>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dirty="0" smtClean="0">
                <a:solidFill>
                  <a:srgbClr val="8BDBFF"/>
                </a:solidFill>
                <a:latin typeface="Arial Rounded MT Bold" panose="020F0704030504030204" pitchFamily="34" charset="0"/>
              </a:rPr>
              <a:t>octubre – noviembre 2017</a:t>
            </a:r>
            <a:endParaRPr lang="es-MX" sz="1200" dirty="0">
              <a:solidFill>
                <a:srgbClr val="8BDBFF"/>
              </a:solidFill>
              <a:latin typeface="Arial Rounded MT Bold" panose="020F0704030504030204" pitchFamily="34" charset="0"/>
            </a:endParaRPr>
          </a:p>
        </p:txBody>
      </p:sp>
      <p:sp>
        <p:nvSpPr>
          <p:cNvPr id="13" name="Abrir llave 12">
            <a:extLst>
              <a:ext uri="{FF2B5EF4-FFF2-40B4-BE49-F238E27FC236}">
                <a16:creationId xmlns="" xmlns:a16="http://schemas.microsoft.com/office/drawing/2014/main" id="{2C11A650-0339-4B70-BC37-57FD4FF7C931}"/>
              </a:ext>
            </a:extLst>
          </p:cNvPr>
          <p:cNvSpPr/>
          <p:nvPr/>
        </p:nvSpPr>
        <p:spPr>
          <a:xfrm>
            <a:off x="3608855" y="1144308"/>
            <a:ext cx="380935" cy="2131348"/>
          </a:xfrm>
          <a:prstGeom prst="leftBrace">
            <a:avLst>
              <a:gd name="adj1" fmla="val 8333"/>
              <a:gd name="adj2" fmla="val 50000"/>
            </a:avLst>
          </a:prstGeom>
          <a:solidFill>
            <a:srgbClr val="003E65"/>
          </a:solidFill>
          <a:ln w="9525" cap="flat" cmpd="sng" algn="ctr">
            <a:noFill/>
            <a:prstDash val="dash"/>
            <a:round/>
            <a:headEnd type="none" w="med" len="med"/>
            <a:tailEnd type="none" w="med" len="med"/>
          </a:ln>
        </p:spPr>
        <p:style>
          <a:lnRef idx="0">
            <a:scrgbClr r="0" g="0" b="0"/>
          </a:lnRef>
          <a:fillRef idx="1001">
            <a:schemeClr val="dk2"/>
          </a:fillRef>
          <a:effectRef idx="0">
            <a:scrgbClr r="0" g="0" b="0"/>
          </a:effectRef>
          <a:fontRef idx="minor">
            <a:schemeClr val="tx1"/>
          </a:fontRef>
        </p:style>
        <p:txBody>
          <a:bodyPr rtlCol="0" anchor="ctr"/>
          <a:lstStyle/>
          <a:p>
            <a:pPr algn="ctr"/>
            <a:endParaRPr lang="es-MX" sz="1600" dirty="0"/>
          </a:p>
        </p:txBody>
      </p:sp>
      <p:sp>
        <p:nvSpPr>
          <p:cNvPr id="14" name="Elipse 13">
            <a:extLst>
              <a:ext uri="{FF2B5EF4-FFF2-40B4-BE49-F238E27FC236}">
                <a16:creationId xmlns="" xmlns:a16="http://schemas.microsoft.com/office/drawing/2014/main" id="{9CCF4AB3-5672-40CC-A56B-658B6774CB2A}"/>
              </a:ext>
            </a:extLst>
          </p:cNvPr>
          <p:cNvSpPr/>
          <p:nvPr/>
        </p:nvSpPr>
        <p:spPr>
          <a:xfrm>
            <a:off x="129418" y="3515867"/>
            <a:ext cx="1080000" cy="1080000"/>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sz="1400" kern="1200"/>
          </a:p>
        </p:txBody>
      </p:sp>
      <p:pic>
        <p:nvPicPr>
          <p:cNvPr id="15" name="Imagen 14" descr="businessman-success.png">
            <a:extLst>
              <a:ext uri="{FF2B5EF4-FFF2-40B4-BE49-F238E27FC236}">
                <a16:creationId xmlns="" xmlns:a16="http://schemas.microsoft.com/office/drawing/2014/main" id="{B1CBDCC2-E4A4-43A1-9A40-D02BC4A0F25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5496" y="3648448"/>
            <a:ext cx="727844" cy="727844"/>
          </a:xfrm>
          <a:prstGeom prst="rect">
            <a:avLst/>
          </a:prstGeom>
        </p:spPr>
      </p:pic>
      <p:sp>
        <p:nvSpPr>
          <p:cNvPr id="16" name="CuadroTexto 15">
            <a:extLst>
              <a:ext uri="{FF2B5EF4-FFF2-40B4-BE49-F238E27FC236}">
                <a16:creationId xmlns="" xmlns:a16="http://schemas.microsoft.com/office/drawing/2014/main" id="{78EEF855-78BE-4832-A690-42BE9C24061D}"/>
              </a:ext>
            </a:extLst>
          </p:cNvPr>
          <p:cNvSpPr txBox="1"/>
          <p:nvPr/>
        </p:nvSpPr>
        <p:spPr>
          <a:xfrm>
            <a:off x="1238220" y="3548695"/>
            <a:ext cx="2316748" cy="1015663"/>
          </a:xfrm>
          <a:prstGeom prst="rect">
            <a:avLst/>
          </a:prstGeom>
          <a:solidFill>
            <a:srgbClr val="009FE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ts val="1800"/>
              </a:lnSpc>
            </a:pPr>
            <a:r>
              <a:rPr lang="es-MX" sz="1600" dirty="0" smtClean="0">
                <a:solidFill>
                  <a:schemeClr val="bg1"/>
                </a:solidFill>
                <a:latin typeface="Arial Rounded MT Bold" panose="020F0704030504030204" pitchFamily="34" charset="0"/>
              </a:rPr>
              <a:t>Taller general para enlaces de planeación y administrativos </a:t>
            </a:r>
            <a:endParaRPr lang="es-MX" sz="1600" dirty="0">
              <a:solidFill>
                <a:schemeClr val="bg1"/>
              </a:solidFill>
              <a:latin typeface="Arial Rounded MT Bold" panose="020F0704030504030204" pitchFamily="34" charset="0"/>
            </a:endParaRPr>
          </a:p>
        </p:txBody>
      </p:sp>
      <p:sp>
        <p:nvSpPr>
          <p:cNvPr id="17" name="CuadroTexto 16">
            <a:extLst>
              <a:ext uri="{FF2B5EF4-FFF2-40B4-BE49-F238E27FC236}">
                <a16:creationId xmlns="" xmlns:a16="http://schemas.microsoft.com/office/drawing/2014/main" id="{7027CA59-0AA5-477C-BB5E-9A5C54F6385C}"/>
              </a:ext>
            </a:extLst>
          </p:cNvPr>
          <p:cNvSpPr txBox="1"/>
          <p:nvPr/>
        </p:nvSpPr>
        <p:spPr>
          <a:xfrm>
            <a:off x="4071844" y="3697463"/>
            <a:ext cx="3451174" cy="692497"/>
          </a:xfrm>
          <a:prstGeom prst="rect">
            <a:avLst/>
          </a:prstGeom>
          <a:ln>
            <a:solidFill>
              <a:srgbClr val="89898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MX"/>
            </a:defPPr>
            <a:lvl1pPr>
              <a:defRPr sz="1400"/>
            </a:lvl1pPr>
          </a:lstStyle>
          <a:p>
            <a:r>
              <a:rPr lang="es-MX" sz="1300" dirty="0" smtClean="0">
                <a:solidFill>
                  <a:srgbClr val="235B81"/>
                </a:solidFill>
                <a:latin typeface="Arial Rounded MT Bold" panose="020F0704030504030204" pitchFamily="34" charset="0"/>
              </a:rPr>
              <a:t>Taller práctico para comprender  la metodología de construcción de Plan de Acción.</a:t>
            </a:r>
            <a:endParaRPr lang="es-MX" sz="1300" dirty="0">
              <a:solidFill>
                <a:srgbClr val="235B81"/>
              </a:solidFill>
              <a:latin typeface="Arial Rounded MT Bold" panose="020F0704030504030204" pitchFamily="34" charset="0"/>
            </a:endParaRPr>
          </a:p>
        </p:txBody>
      </p:sp>
      <p:sp>
        <p:nvSpPr>
          <p:cNvPr id="18" name="CuadroTexto 17">
            <a:extLst>
              <a:ext uri="{FF2B5EF4-FFF2-40B4-BE49-F238E27FC236}">
                <a16:creationId xmlns="" xmlns:a16="http://schemas.microsoft.com/office/drawing/2014/main" id="{77A48DFA-0047-4A5C-A74C-6135EC17BF2D}"/>
              </a:ext>
            </a:extLst>
          </p:cNvPr>
          <p:cNvSpPr txBox="1"/>
          <p:nvPr/>
        </p:nvSpPr>
        <p:spPr>
          <a:xfrm>
            <a:off x="7614004" y="3894302"/>
            <a:ext cx="1421930" cy="276999"/>
          </a:xfrm>
          <a:prstGeom prst="rect">
            <a:avLst/>
          </a:prstGeom>
          <a:solidFill>
            <a:srgbClr val="003E65"/>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MX"/>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sz="1200" dirty="0" smtClean="0">
                <a:solidFill>
                  <a:srgbClr val="8BDBFF"/>
                </a:solidFill>
                <a:latin typeface="Arial Rounded MT Bold" panose="020F0704030504030204" pitchFamily="34" charset="0"/>
              </a:rPr>
              <a:t>29 de noviembre</a:t>
            </a:r>
            <a:endParaRPr lang="es-MX" sz="1200" dirty="0">
              <a:solidFill>
                <a:srgbClr val="8BDBFF"/>
              </a:solidFill>
              <a:latin typeface="Arial Rounded MT Bold" panose="020F0704030504030204" pitchFamily="34" charset="0"/>
            </a:endParaRPr>
          </a:p>
        </p:txBody>
      </p:sp>
      <p:sp>
        <p:nvSpPr>
          <p:cNvPr id="22" name="CuadroTexto 21">
            <a:extLst>
              <a:ext uri="{FF2B5EF4-FFF2-40B4-BE49-F238E27FC236}">
                <a16:creationId xmlns="" xmlns:a16="http://schemas.microsoft.com/office/drawing/2014/main" id="{4704609F-7FEE-45A4-B506-F2D3FE576386}"/>
              </a:ext>
            </a:extLst>
          </p:cNvPr>
          <p:cNvSpPr txBox="1"/>
          <p:nvPr/>
        </p:nvSpPr>
        <p:spPr>
          <a:xfrm>
            <a:off x="1238220" y="5111649"/>
            <a:ext cx="2353772" cy="553998"/>
          </a:xfrm>
          <a:prstGeom prst="rect">
            <a:avLst/>
          </a:prstGeom>
          <a:solidFill>
            <a:srgbClr val="009FE3"/>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ts val="1800"/>
              </a:lnSpc>
            </a:pPr>
            <a:r>
              <a:rPr lang="es-MX" sz="1600" dirty="0" smtClean="0">
                <a:latin typeface="Arial Rounded MT Bold" panose="020F0704030504030204" pitchFamily="34" charset="0"/>
              </a:rPr>
              <a:t>Taller con equipos técnicos por proyecto</a:t>
            </a:r>
            <a:endParaRPr lang="es-MX" sz="1600" dirty="0">
              <a:latin typeface="Arial Rounded MT Bold" panose="020F0704030504030204" pitchFamily="34" charset="0"/>
            </a:endParaRPr>
          </a:p>
        </p:txBody>
      </p:sp>
      <p:sp>
        <p:nvSpPr>
          <p:cNvPr id="23" name="CuadroTexto 22">
            <a:extLst>
              <a:ext uri="{FF2B5EF4-FFF2-40B4-BE49-F238E27FC236}">
                <a16:creationId xmlns="" xmlns:a16="http://schemas.microsoft.com/office/drawing/2014/main" id="{8344FB12-FA15-49B8-B3DF-27A9DD81673D}"/>
              </a:ext>
            </a:extLst>
          </p:cNvPr>
          <p:cNvSpPr txBox="1"/>
          <p:nvPr/>
        </p:nvSpPr>
        <p:spPr>
          <a:xfrm>
            <a:off x="4086504" y="5158707"/>
            <a:ext cx="3436514" cy="492443"/>
          </a:xfrm>
          <a:prstGeom prst="rect">
            <a:avLst/>
          </a:prstGeom>
          <a:ln>
            <a:solidFill>
              <a:srgbClr val="89898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MX"/>
            </a:defPPr>
            <a:lvl1pPr>
              <a:defRPr sz="1400"/>
            </a:lvl1pPr>
          </a:lstStyle>
          <a:p>
            <a:r>
              <a:rPr lang="es-MX" sz="1300" dirty="0" smtClean="0">
                <a:solidFill>
                  <a:srgbClr val="235B81"/>
                </a:solidFill>
                <a:latin typeface="Arial Rounded MT Bold" panose="020F0704030504030204" pitchFamily="34" charset="0"/>
              </a:rPr>
              <a:t>Taller práctico para construir el Plan de Acción 2018</a:t>
            </a:r>
            <a:endParaRPr lang="es-MX" sz="1300" dirty="0">
              <a:solidFill>
                <a:srgbClr val="235B81"/>
              </a:solidFill>
              <a:latin typeface="Arial Rounded MT Bold" panose="020F0704030504030204" pitchFamily="34" charset="0"/>
            </a:endParaRPr>
          </a:p>
        </p:txBody>
      </p:sp>
      <p:sp>
        <p:nvSpPr>
          <p:cNvPr id="24" name="CuadroTexto 23">
            <a:extLst>
              <a:ext uri="{FF2B5EF4-FFF2-40B4-BE49-F238E27FC236}">
                <a16:creationId xmlns="" xmlns:a16="http://schemas.microsoft.com/office/drawing/2014/main" id="{7422A216-52BD-4A9A-8FAF-F6BF237AEC80}"/>
              </a:ext>
            </a:extLst>
          </p:cNvPr>
          <p:cNvSpPr txBox="1"/>
          <p:nvPr/>
        </p:nvSpPr>
        <p:spPr>
          <a:xfrm>
            <a:off x="7614004" y="5167020"/>
            <a:ext cx="1421930" cy="461665"/>
          </a:xfrm>
          <a:prstGeom prst="rect">
            <a:avLst/>
          </a:prstGeom>
          <a:solidFill>
            <a:srgbClr val="003E65"/>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CO"/>
            </a:defPPr>
            <a:lvl1pPr algn="ctr">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smtClean="0">
                <a:solidFill>
                  <a:srgbClr val="8BDBFF"/>
                </a:solidFill>
                <a:latin typeface="Arial Rounded MT Bold" panose="020F0704030504030204" pitchFamily="34" charset="0"/>
              </a:rPr>
              <a:t>30 noviembre al </a:t>
            </a:r>
          </a:p>
          <a:p>
            <a:r>
              <a:rPr lang="es-MX" dirty="0" smtClean="0">
                <a:solidFill>
                  <a:srgbClr val="8BDBFF"/>
                </a:solidFill>
                <a:latin typeface="Arial Rounded MT Bold" panose="020F0704030504030204" pitchFamily="34" charset="0"/>
              </a:rPr>
              <a:t>6 de diciembre </a:t>
            </a:r>
            <a:endParaRPr lang="es-MX" dirty="0">
              <a:solidFill>
                <a:srgbClr val="8BDBFF"/>
              </a:solidFill>
              <a:latin typeface="Arial Rounded MT Bold" panose="020F0704030504030204" pitchFamily="34" charset="0"/>
            </a:endParaRPr>
          </a:p>
        </p:txBody>
      </p:sp>
      <p:sp>
        <p:nvSpPr>
          <p:cNvPr id="27" name="Abrir llave 26">
            <a:extLst>
              <a:ext uri="{FF2B5EF4-FFF2-40B4-BE49-F238E27FC236}">
                <a16:creationId xmlns="" xmlns:a16="http://schemas.microsoft.com/office/drawing/2014/main" id="{2C11A650-0339-4B70-BC37-57FD4FF7C931}"/>
              </a:ext>
            </a:extLst>
          </p:cNvPr>
          <p:cNvSpPr/>
          <p:nvPr/>
        </p:nvSpPr>
        <p:spPr>
          <a:xfrm>
            <a:off x="3581232" y="3575945"/>
            <a:ext cx="380935" cy="966604"/>
          </a:xfrm>
          <a:prstGeom prst="leftBrace">
            <a:avLst>
              <a:gd name="adj1" fmla="val 8333"/>
              <a:gd name="adj2" fmla="val 50000"/>
            </a:avLst>
          </a:prstGeom>
          <a:solidFill>
            <a:srgbClr val="003E65"/>
          </a:solidFill>
          <a:ln w="9525" cap="flat" cmpd="sng" algn="ctr">
            <a:noFill/>
            <a:prstDash val="dash"/>
            <a:round/>
            <a:headEnd type="none" w="med" len="med"/>
            <a:tailEnd type="none" w="med" len="med"/>
          </a:ln>
        </p:spPr>
        <p:style>
          <a:lnRef idx="0">
            <a:scrgbClr r="0" g="0" b="0"/>
          </a:lnRef>
          <a:fillRef idx="1001">
            <a:schemeClr val="dk2"/>
          </a:fillRef>
          <a:effectRef idx="0">
            <a:scrgbClr r="0" g="0" b="0"/>
          </a:effectRef>
          <a:fontRef idx="minor">
            <a:schemeClr val="tx1"/>
          </a:fontRef>
        </p:style>
        <p:txBody>
          <a:bodyPr rtlCol="0" anchor="ctr"/>
          <a:lstStyle/>
          <a:p>
            <a:pPr algn="ctr"/>
            <a:endParaRPr lang="es-MX" sz="1600" dirty="0"/>
          </a:p>
        </p:txBody>
      </p:sp>
      <p:sp>
        <p:nvSpPr>
          <p:cNvPr id="28" name="Abrir llave 27">
            <a:extLst>
              <a:ext uri="{FF2B5EF4-FFF2-40B4-BE49-F238E27FC236}">
                <a16:creationId xmlns="" xmlns:a16="http://schemas.microsoft.com/office/drawing/2014/main" id="{2C11A650-0339-4B70-BC37-57FD4FF7C931}"/>
              </a:ext>
            </a:extLst>
          </p:cNvPr>
          <p:cNvSpPr/>
          <p:nvPr/>
        </p:nvSpPr>
        <p:spPr>
          <a:xfrm>
            <a:off x="3607331" y="5111649"/>
            <a:ext cx="380935" cy="584776"/>
          </a:xfrm>
          <a:prstGeom prst="leftBrace">
            <a:avLst>
              <a:gd name="adj1" fmla="val 8333"/>
              <a:gd name="adj2" fmla="val 50000"/>
            </a:avLst>
          </a:prstGeom>
          <a:solidFill>
            <a:srgbClr val="003E65"/>
          </a:solidFill>
          <a:ln w="9525" cap="flat" cmpd="sng" algn="ctr">
            <a:noFill/>
            <a:prstDash val="dash"/>
            <a:round/>
            <a:headEnd type="none" w="med" len="med"/>
            <a:tailEnd type="none" w="med" len="med"/>
          </a:ln>
        </p:spPr>
        <p:style>
          <a:lnRef idx="0">
            <a:scrgbClr r="0" g="0" b="0"/>
          </a:lnRef>
          <a:fillRef idx="1001">
            <a:schemeClr val="dk2"/>
          </a:fillRef>
          <a:effectRef idx="0">
            <a:scrgbClr r="0" g="0" b="0"/>
          </a:effectRef>
          <a:fontRef idx="minor">
            <a:schemeClr val="tx1"/>
          </a:fontRef>
        </p:style>
        <p:txBody>
          <a:bodyPr rtlCol="0" anchor="ctr"/>
          <a:lstStyle/>
          <a:p>
            <a:pPr algn="ctr"/>
            <a:endParaRPr lang="es-MX" sz="1600" dirty="0"/>
          </a:p>
        </p:txBody>
      </p:sp>
      <p:sp>
        <p:nvSpPr>
          <p:cNvPr id="29" name="Elipse 28">
            <a:extLst>
              <a:ext uri="{FF2B5EF4-FFF2-40B4-BE49-F238E27FC236}">
                <a16:creationId xmlns="" xmlns:a16="http://schemas.microsoft.com/office/drawing/2014/main" id="{9CCF4AB3-5672-40CC-A56B-658B6774CB2A}"/>
              </a:ext>
            </a:extLst>
          </p:cNvPr>
          <p:cNvSpPr/>
          <p:nvPr/>
        </p:nvSpPr>
        <p:spPr>
          <a:xfrm>
            <a:off x="129418" y="4847410"/>
            <a:ext cx="1080000" cy="1080000"/>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sz="1400" kern="1200"/>
          </a:p>
        </p:txBody>
      </p:sp>
      <p:pic>
        <p:nvPicPr>
          <p:cNvPr id="31" name="Imagen 30"/>
          <p:cNvPicPr>
            <a:picLocks noChangeAspect="1"/>
          </p:cNvPicPr>
          <p:nvPr/>
        </p:nvPicPr>
        <p:blipFill>
          <a:blip r:embed="rId6"/>
          <a:stretch>
            <a:fillRect/>
          </a:stretch>
        </p:blipFill>
        <p:spPr>
          <a:xfrm>
            <a:off x="104479" y="5097769"/>
            <a:ext cx="1116207" cy="515682"/>
          </a:xfrm>
          <a:prstGeom prst="rect">
            <a:avLst/>
          </a:prstGeom>
        </p:spPr>
      </p:pic>
    </p:spTree>
    <p:extLst>
      <p:ext uri="{BB962C8B-B14F-4D97-AF65-F5344CB8AC3E}">
        <p14:creationId xmlns:p14="http://schemas.microsoft.com/office/powerpoint/2010/main" val="236155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e 25">
            <a:extLst>
              <a:ext uri="{FF2B5EF4-FFF2-40B4-BE49-F238E27FC236}">
                <a16:creationId xmlns="" xmlns:a16="http://schemas.microsoft.com/office/drawing/2014/main" id="{9CCF4AB3-5672-40CC-A56B-658B6774CB2A}"/>
              </a:ext>
            </a:extLst>
          </p:cNvPr>
          <p:cNvSpPr/>
          <p:nvPr/>
        </p:nvSpPr>
        <p:spPr>
          <a:xfrm>
            <a:off x="129418" y="1667811"/>
            <a:ext cx="1080000" cy="1080000"/>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sz="1400" kern="1200"/>
          </a:p>
        </p:txBody>
      </p:sp>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Planeación último trimestre </a:t>
            </a:r>
            <a:r>
              <a:rPr lang="es-CO" sz="2800" b="1" dirty="0" smtClean="0">
                <a:solidFill>
                  <a:srgbClr val="003E65"/>
                </a:solidFill>
                <a:ea typeface="ＭＳ Ｐゴシック" charset="-128"/>
              </a:rPr>
              <a:t>2017 - Gestión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8" name="CuadroTexto 7">
            <a:extLst>
              <a:ext uri="{FF2B5EF4-FFF2-40B4-BE49-F238E27FC236}">
                <a16:creationId xmlns="" xmlns:a16="http://schemas.microsoft.com/office/drawing/2014/main" id="{2299D952-AD85-481E-8BA5-E8BC34DCF0D4}"/>
              </a:ext>
            </a:extLst>
          </p:cNvPr>
          <p:cNvSpPr txBox="1"/>
          <p:nvPr/>
        </p:nvSpPr>
        <p:spPr>
          <a:xfrm>
            <a:off x="1238220" y="1709183"/>
            <a:ext cx="2342218" cy="1477328"/>
          </a:xfrm>
          <a:prstGeom prst="rect">
            <a:avLst/>
          </a:prstGeom>
          <a:solidFill>
            <a:srgbClr val="009FE3"/>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ts val="1800"/>
              </a:lnSpc>
            </a:pPr>
            <a:r>
              <a:rPr lang="es-CO" sz="1600" dirty="0"/>
              <a:t>Realizar la evaluación de sus indicadores mediante la aplicación del formato Autoevaluación de indicadores de gestión (FOR-MC-002).</a:t>
            </a:r>
            <a:endParaRPr lang="es-MX" sz="1600" dirty="0">
              <a:latin typeface="Arial Rounded MT Bold" panose="020F0704030504030204" pitchFamily="34" charset="0"/>
            </a:endParaRPr>
          </a:p>
        </p:txBody>
      </p:sp>
      <p:sp>
        <p:nvSpPr>
          <p:cNvPr id="9" name="CuadroTexto 8">
            <a:extLst>
              <a:ext uri="{FF2B5EF4-FFF2-40B4-BE49-F238E27FC236}">
                <a16:creationId xmlns="" xmlns:a16="http://schemas.microsoft.com/office/drawing/2014/main" id="{66041AD8-A804-464D-A780-B36CF434B5D4}"/>
              </a:ext>
            </a:extLst>
          </p:cNvPr>
          <p:cNvSpPr txBox="1"/>
          <p:nvPr/>
        </p:nvSpPr>
        <p:spPr>
          <a:xfrm>
            <a:off x="4086504" y="1887705"/>
            <a:ext cx="3326667" cy="1092607"/>
          </a:xfrm>
          <a:prstGeom prst="rect">
            <a:avLst/>
          </a:prstGeom>
          <a:ln>
            <a:solidFill>
              <a:srgbClr val="89898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300" dirty="0">
                <a:solidFill>
                  <a:srgbClr val="235B81"/>
                </a:solidFill>
                <a:latin typeface="Arial Rounded MT Bold" panose="020F0704030504030204" pitchFamily="34" charset="0"/>
              </a:rPr>
              <a:t>Líderes de los procesos, los Gerentes de proyectos, los jefes de dependencias con sus respectivos equipos de trabajo, y los referentes de los </a:t>
            </a:r>
            <a:r>
              <a:rPr lang="es-CO" sz="1300" dirty="0" smtClean="0">
                <a:solidFill>
                  <a:srgbClr val="235B81"/>
                </a:solidFill>
                <a:latin typeface="Arial Rounded MT Bold" panose="020F0704030504030204" pitchFamily="34" charset="0"/>
              </a:rPr>
              <a:t>subsistemas.</a:t>
            </a:r>
            <a:endParaRPr lang="es-CO" sz="1300" dirty="0">
              <a:solidFill>
                <a:srgbClr val="235B81"/>
              </a:solidFill>
              <a:latin typeface="Arial Rounded MT Bold" panose="020F0704030504030204" pitchFamily="34" charset="0"/>
            </a:endParaRPr>
          </a:p>
        </p:txBody>
      </p:sp>
      <p:sp>
        <p:nvSpPr>
          <p:cNvPr id="12" name="CuadroTexto 11">
            <a:extLst>
              <a:ext uri="{FF2B5EF4-FFF2-40B4-BE49-F238E27FC236}">
                <a16:creationId xmlns="" xmlns:a16="http://schemas.microsoft.com/office/drawing/2014/main" id="{2FBCA2BD-9ED7-40C5-BE2F-3BEFA78EE829}"/>
              </a:ext>
            </a:extLst>
          </p:cNvPr>
          <p:cNvSpPr txBox="1"/>
          <p:nvPr/>
        </p:nvSpPr>
        <p:spPr>
          <a:xfrm>
            <a:off x="7523018" y="2214995"/>
            <a:ext cx="1512916" cy="461665"/>
          </a:xfrm>
          <a:prstGeom prst="rect">
            <a:avLst/>
          </a:prstGeom>
          <a:solidFill>
            <a:srgbClr val="003E65"/>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O" sz="1200" dirty="0">
                <a:solidFill>
                  <a:srgbClr val="8BDBFF"/>
                </a:solidFill>
                <a:latin typeface="Arial Rounded MT Bold" panose="020F0704030504030204" pitchFamily="34" charset="0"/>
              </a:rPr>
              <a:t>27 de </a:t>
            </a:r>
            <a:r>
              <a:rPr lang="es-CO" sz="1200" dirty="0" smtClean="0">
                <a:solidFill>
                  <a:srgbClr val="8BDBFF"/>
                </a:solidFill>
                <a:latin typeface="Arial Rounded MT Bold" panose="020F0704030504030204" pitchFamily="34" charset="0"/>
              </a:rPr>
              <a:t>noviembre </a:t>
            </a:r>
            <a:r>
              <a:rPr lang="es-CO" sz="1200" dirty="0">
                <a:solidFill>
                  <a:srgbClr val="8BDBFF"/>
                </a:solidFill>
                <a:latin typeface="Arial Rounded MT Bold" panose="020F0704030504030204" pitchFamily="34" charset="0"/>
              </a:rPr>
              <a:t>- 07 de </a:t>
            </a:r>
            <a:r>
              <a:rPr lang="es-CO" sz="1200" dirty="0" smtClean="0">
                <a:solidFill>
                  <a:srgbClr val="8BDBFF"/>
                </a:solidFill>
                <a:latin typeface="Arial Rounded MT Bold" panose="020F0704030504030204" pitchFamily="34" charset="0"/>
              </a:rPr>
              <a:t>diciembre</a:t>
            </a:r>
            <a:endParaRPr lang="es-MX" sz="1200" dirty="0">
              <a:solidFill>
                <a:srgbClr val="8BDBFF"/>
              </a:solidFill>
              <a:latin typeface="Arial Rounded MT Bold" panose="020F0704030504030204" pitchFamily="34" charset="0"/>
            </a:endParaRPr>
          </a:p>
        </p:txBody>
      </p:sp>
      <p:sp>
        <p:nvSpPr>
          <p:cNvPr id="13" name="Abrir llave 12">
            <a:extLst>
              <a:ext uri="{FF2B5EF4-FFF2-40B4-BE49-F238E27FC236}">
                <a16:creationId xmlns="" xmlns:a16="http://schemas.microsoft.com/office/drawing/2014/main" id="{2C11A650-0339-4B70-BC37-57FD4FF7C931}"/>
              </a:ext>
            </a:extLst>
          </p:cNvPr>
          <p:cNvSpPr/>
          <p:nvPr/>
        </p:nvSpPr>
        <p:spPr>
          <a:xfrm>
            <a:off x="3608855" y="1709182"/>
            <a:ext cx="380935" cy="1477329"/>
          </a:xfrm>
          <a:prstGeom prst="leftBrace">
            <a:avLst>
              <a:gd name="adj1" fmla="val 8333"/>
              <a:gd name="adj2" fmla="val 50000"/>
            </a:avLst>
          </a:prstGeom>
          <a:solidFill>
            <a:srgbClr val="003E65"/>
          </a:solidFill>
          <a:ln w="9525" cap="flat" cmpd="sng" algn="ctr">
            <a:noFill/>
            <a:prstDash val="dash"/>
            <a:round/>
            <a:headEnd type="none" w="med" len="med"/>
            <a:tailEnd type="none" w="med" len="med"/>
          </a:ln>
        </p:spPr>
        <p:style>
          <a:lnRef idx="0">
            <a:scrgbClr r="0" g="0" b="0"/>
          </a:lnRef>
          <a:fillRef idx="1001">
            <a:schemeClr val="dk2"/>
          </a:fillRef>
          <a:effectRef idx="0">
            <a:scrgbClr r="0" g="0" b="0"/>
          </a:effectRef>
          <a:fontRef idx="minor">
            <a:schemeClr val="tx1"/>
          </a:fontRef>
        </p:style>
        <p:txBody>
          <a:bodyPr rtlCol="0" anchor="ctr"/>
          <a:lstStyle/>
          <a:p>
            <a:pPr algn="ctr"/>
            <a:endParaRPr lang="es-MX" sz="1600" dirty="0"/>
          </a:p>
        </p:txBody>
      </p:sp>
      <p:sp>
        <p:nvSpPr>
          <p:cNvPr id="14" name="Elipse 13">
            <a:extLst>
              <a:ext uri="{FF2B5EF4-FFF2-40B4-BE49-F238E27FC236}">
                <a16:creationId xmlns="" xmlns:a16="http://schemas.microsoft.com/office/drawing/2014/main" id="{9CCF4AB3-5672-40CC-A56B-658B6774CB2A}"/>
              </a:ext>
            </a:extLst>
          </p:cNvPr>
          <p:cNvSpPr/>
          <p:nvPr/>
        </p:nvSpPr>
        <p:spPr>
          <a:xfrm>
            <a:off x="129418" y="3515867"/>
            <a:ext cx="1080000" cy="1080000"/>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sz="1400" kern="1200"/>
          </a:p>
        </p:txBody>
      </p:sp>
      <p:sp>
        <p:nvSpPr>
          <p:cNvPr id="16" name="CuadroTexto 15">
            <a:extLst>
              <a:ext uri="{FF2B5EF4-FFF2-40B4-BE49-F238E27FC236}">
                <a16:creationId xmlns="" xmlns:a16="http://schemas.microsoft.com/office/drawing/2014/main" id="{78EEF855-78BE-4832-A690-42BE9C24061D}"/>
              </a:ext>
            </a:extLst>
          </p:cNvPr>
          <p:cNvSpPr txBox="1"/>
          <p:nvPr/>
        </p:nvSpPr>
        <p:spPr>
          <a:xfrm>
            <a:off x="1238220" y="3439839"/>
            <a:ext cx="2316748" cy="1478290"/>
          </a:xfrm>
          <a:prstGeom prst="rect">
            <a:avLst/>
          </a:prstGeom>
          <a:solidFill>
            <a:srgbClr val="009FE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ts val="1800"/>
              </a:lnSpc>
            </a:pPr>
            <a:r>
              <a:rPr lang="es-CO" sz="1600" dirty="0">
                <a:solidFill>
                  <a:schemeClr val="bg1"/>
                </a:solidFill>
              </a:rPr>
              <a:t>Realizar mesas de trabajo para identificar necesidades de actualización de indicadores de gestión por Proceso</a:t>
            </a:r>
            <a:endParaRPr lang="es-MX" sz="1600" dirty="0">
              <a:solidFill>
                <a:schemeClr val="bg1"/>
              </a:solidFill>
              <a:latin typeface="Arial Rounded MT Bold" panose="020F0704030504030204" pitchFamily="34" charset="0"/>
            </a:endParaRPr>
          </a:p>
        </p:txBody>
      </p:sp>
      <p:sp>
        <p:nvSpPr>
          <p:cNvPr id="17" name="CuadroTexto 16">
            <a:extLst>
              <a:ext uri="{FF2B5EF4-FFF2-40B4-BE49-F238E27FC236}">
                <a16:creationId xmlns="" xmlns:a16="http://schemas.microsoft.com/office/drawing/2014/main" id="{7027CA59-0AA5-477C-BB5E-9A5C54F6385C}"/>
              </a:ext>
            </a:extLst>
          </p:cNvPr>
          <p:cNvSpPr txBox="1"/>
          <p:nvPr/>
        </p:nvSpPr>
        <p:spPr>
          <a:xfrm>
            <a:off x="4071844" y="3817207"/>
            <a:ext cx="3341327" cy="492443"/>
          </a:xfrm>
          <a:prstGeom prst="rect">
            <a:avLst/>
          </a:prstGeom>
          <a:ln>
            <a:solidFill>
              <a:srgbClr val="89898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MX"/>
            </a:defPPr>
            <a:lvl1pPr>
              <a:defRPr sz="1400"/>
            </a:lvl1pPr>
          </a:lstStyle>
          <a:p>
            <a:r>
              <a:rPr lang="es-CO" sz="1300" dirty="0">
                <a:solidFill>
                  <a:srgbClr val="235B81"/>
                </a:solidFill>
                <a:latin typeface="Arial Rounded MT Bold" panose="020F0704030504030204" pitchFamily="34" charset="0"/>
              </a:rPr>
              <a:t>Equipo SIG / Gestores de Proceso y </a:t>
            </a:r>
            <a:r>
              <a:rPr lang="es-CO" sz="1300" dirty="0" smtClean="0">
                <a:solidFill>
                  <a:srgbClr val="235B81"/>
                </a:solidFill>
                <a:latin typeface="Arial Rounded MT Bold" panose="020F0704030504030204" pitchFamily="34" charset="0"/>
              </a:rPr>
              <a:t>Subsistema</a:t>
            </a:r>
            <a:r>
              <a:rPr lang="es-MX" sz="1300" dirty="0" smtClean="0">
                <a:solidFill>
                  <a:srgbClr val="235B81"/>
                </a:solidFill>
                <a:latin typeface="Arial Rounded MT Bold" panose="020F0704030504030204" pitchFamily="34" charset="0"/>
              </a:rPr>
              <a:t>.</a:t>
            </a:r>
            <a:endParaRPr lang="es-MX" sz="1300" dirty="0">
              <a:solidFill>
                <a:srgbClr val="235B81"/>
              </a:solidFill>
              <a:latin typeface="Arial Rounded MT Bold" panose="020F0704030504030204" pitchFamily="34" charset="0"/>
            </a:endParaRPr>
          </a:p>
        </p:txBody>
      </p:sp>
      <p:sp>
        <p:nvSpPr>
          <p:cNvPr id="18" name="CuadroTexto 17">
            <a:extLst>
              <a:ext uri="{FF2B5EF4-FFF2-40B4-BE49-F238E27FC236}">
                <a16:creationId xmlns="" xmlns:a16="http://schemas.microsoft.com/office/drawing/2014/main" id="{77A48DFA-0047-4A5C-A74C-6135EC17BF2D}"/>
              </a:ext>
            </a:extLst>
          </p:cNvPr>
          <p:cNvSpPr txBox="1"/>
          <p:nvPr/>
        </p:nvSpPr>
        <p:spPr>
          <a:xfrm>
            <a:off x="7522848" y="3818100"/>
            <a:ext cx="1513086" cy="461665"/>
          </a:xfrm>
          <a:prstGeom prst="rect">
            <a:avLst/>
          </a:prstGeom>
          <a:solidFill>
            <a:srgbClr val="003E65"/>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MX"/>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sz="1200" dirty="0">
                <a:solidFill>
                  <a:srgbClr val="8BDBFF"/>
                </a:solidFill>
                <a:latin typeface="Arial Rounded MT Bold" panose="020F0704030504030204" pitchFamily="34" charset="0"/>
              </a:rPr>
              <a:t>11 de </a:t>
            </a:r>
            <a:r>
              <a:rPr lang="es-CO" sz="1200" dirty="0" smtClean="0">
                <a:solidFill>
                  <a:srgbClr val="8BDBFF"/>
                </a:solidFill>
                <a:latin typeface="Arial Rounded MT Bold" panose="020F0704030504030204" pitchFamily="34" charset="0"/>
              </a:rPr>
              <a:t>diciembre </a:t>
            </a:r>
            <a:r>
              <a:rPr lang="es-CO" sz="1200" dirty="0">
                <a:solidFill>
                  <a:srgbClr val="8BDBFF"/>
                </a:solidFill>
                <a:latin typeface="Arial Rounded MT Bold" panose="020F0704030504030204" pitchFamily="34" charset="0"/>
              </a:rPr>
              <a:t>- 22 de d</a:t>
            </a:r>
            <a:r>
              <a:rPr lang="es-CO" sz="1200" dirty="0" smtClean="0">
                <a:solidFill>
                  <a:srgbClr val="8BDBFF"/>
                </a:solidFill>
                <a:latin typeface="Arial Rounded MT Bold" panose="020F0704030504030204" pitchFamily="34" charset="0"/>
              </a:rPr>
              <a:t>iciembre</a:t>
            </a:r>
            <a:endParaRPr lang="es-MX" sz="1200" dirty="0">
              <a:solidFill>
                <a:srgbClr val="8BDBFF"/>
              </a:solidFill>
              <a:latin typeface="Arial Rounded MT Bold" panose="020F0704030504030204" pitchFamily="34" charset="0"/>
            </a:endParaRPr>
          </a:p>
        </p:txBody>
      </p:sp>
      <p:sp>
        <p:nvSpPr>
          <p:cNvPr id="22" name="CuadroTexto 21">
            <a:extLst>
              <a:ext uri="{FF2B5EF4-FFF2-40B4-BE49-F238E27FC236}">
                <a16:creationId xmlns="" xmlns:a16="http://schemas.microsoft.com/office/drawing/2014/main" id="{4704609F-7FEE-45A4-B506-F2D3FE576386}"/>
              </a:ext>
            </a:extLst>
          </p:cNvPr>
          <p:cNvSpPr txBox="1"/>
          <p:nvPr/>
        </p:nvSpPr>
        <p:spPr>
          <a:xfrm>
            <a:off x="1238220" y="5111649"/>
            <a:ext cx="2353772" cy="785793"/>
          </a:xfrm>
          <a:prstGeom prst="rect">
            <a:avLst/>
          </a:prstGeom>
          <a:solidFill>
            <a:srgbClr val="009FE3"/>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ts val="1800"/>
              </a:lnSpc>
            </a:pPr>
            <a:r>
              <a:rPr lang="es-CO" sz="1600" dirty="0"/>
              <a:t>Oficializar en el SIG de Indicadores para la vigencia 2018.</a:t>
            </a:r>
            <a:endParaRPr lang="es-MX" sz="1600" dirty="0">
              <a:latin typeface="Arial Rounded MT Bold" panose="020F0704030504030204" pitchFamily="34" charset="0"/>
            </a:endParaRPr>
          </a:p>
        </p:txBody>
      </p:sp>
      <p:sp>
        <p:nvSpPr>
          <p:cNvPr id="23" name="CuadroTexto 22">
            <a:extLst>
              <a:ext uri="{FF2B5EF4-FFF2-40B4-BE49-F238E27FC236}">
                <a16:creationId xmlns="" xmlns:a16="http://schemas.microsoft.com/office/drawing/2014/main" id="{8344FB12-FA15-49B8-B3DF-27A9DD81673D}"/>
              </a:ext>
            </a:extLst>
          </p:cNvPr>
          <p:cNvSpPr txBox="1"/>
          <p:nvPr/>
        </p:nvSpPr>
        <p:spPr>
          <a:xfrm>
            <a:off x="4086504" y="5343767"/>
            <a:ext cx="3326667" cy="292388"/>
          </a:xfrm>
          <a:prstGeom prst="rect">
            <a:avLst/>
          </a:prstGeom>
          <a:ln>
            <a:solidFill>
              <a:srgbClr val="89898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MX"/>
            </a:defPPr>
            <a:lvl1pPr>
              <a:defRPr sz="1400"/>
            </a:lvl1pPr>
          </a:lstStyle>
          <a:p>
            <a:r>
              <a:rPr lang="es-MX" sz="1300" dirty="0" smtClean="0">
                <a:solidFill>
                  <a:srgbClr val="235B81"/>
                </a:solidFill>
                <a:latin typeface="Arial Rounded MT Bold" panose="020F0704030504030204" pitchFamily="34" charset="0"/>
              </a:rPr>
              <a:t>Equipo SIG</a:t>
            </a:r>
            <a:endParaRPr lang="es-MX" sz="1300" dirty="0">
              <a:solidFill>
                <a:srgbClr val="235B81"/>
              </a:solidFill>
              <a:latin typeface="Arial Rounded MT Bold" panose="020F0704030504030204" pitchFamily="34" charset="0"/>
            </a:endParaRPr>
          </a:p>
        </p:txBody>
      </p:sp>
      <p:sp>
        <p:nvSpPr>
          <p:cNvPr id="24" name="CuadroTexto 23">
            <a:extLst>
              <a:ext uri="{FF2B5EF4-FFF2-40B4-BE49-F238E27FC236}">
                <a16:creationId xmlns="" xmlns:a16="http://schemas.microsoft.com/office/drawing/2014/main" id="{7422A216-52BD-4A9A-8FAF-F6BF237AEC80}"/>
              </a:ext>
            </a:extLst>
          </p:cNvPr>
          <p:cNvSpPr txBox="1"/>
          <p:nvPr/>
        </p:nvSpPr>
        <p:spPr>
          <a:xfrm>
            <a:off x="7522848" y="5232336"/>
            <a:ext cx="1513086" cy="461665"/>
          </a:xfrm>
          <a:prstGeom prst="rect">
            <a:avLst/>
          </a:prstGeom>
          <a:solidFill>
            <a:srgbClr val="003E65"/>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CO"/>
            </a:defPPr>
            <a:lvl1pPr algn="ctr">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dirty="0">
                <a:solidFill>
                  <a:srgbClr val="8BDBFF"/>
                </a:solidFill>
                <a:latin typeface="Arial Rounded MT Bold" panose="020F0704030504030204" pitchFamily="34" charset="0"/>
              </a:rPr>
              <a:t>09 al 26 </a:t>
            </a:r>
            <a:endParaRPr lang="es-CO" dirty="0" smtClean="0">
              <a:solidFill>
                <a:srgbClr val="8BDBFF"/>
              </a:solidFill>
              <a:latin typeface="Arial Rounded MT Bold" panose="020F0704030504030204" pitchFamily="34" charset="0"/>
            </a:endParaRPr>
          </a:p>
          <a:p>
            <a:r>
              <a:rPr lang="es-CO" dirty="0" smtClean="0">
                <a:solidFill>
                  <a:srgbClr val="8BDBFF"/>
                </a:solidFill>
                <a:latin typeface="Arial Rounded MT Bold" panose="020F0704030504030204" pitchFamily="34" charset="0"/>
              </a:rPr>
              <a:t>de enero 2018</a:t>
            </a:r>
            <a:endParaRPr lang="es-MX" dirty="0">
              <a:solidFill>
                <a:srgbClr val="8BDBFF"/>
              </a:solidFill>
              <a:latin typeface="Arial Rounded MT Bold" panose="020F0704030504030204" pitchFamily="34" charset="0"/>
            </a:endParaRPr>
          </a:p>
        </p:txBody>
      </p:sp>
      <p:sp>
        <p:nvSpPr>
          <p:cNvPr id="27" name="Abrir llave 26">
            <a:extLst>
              <a:ext uri="{FF2B5EF4-FFF2-40B4-BE49-F238E27FC236}">
                <a16:creationId xmlns="" xmlns:a16="http://schemas.microsoft.com/office/drawing/2014/main" id="{2C11A650-0339-4B70-BC37-57FD4FF7C931}"/>
              </a:ext>
            </a:extLst>
          </p:cNvPr>
          <p:cNvSpPr/>
          <p:nvPr/>
        </p:nvSpPr>
        <p:spPr>
          <a:xfrm>
            <a:off x="3581232" y="3575945"/>
            <a:ext cx="380935" cy="966604"/>
          </a:xfrm>
          <a:prstGeom prst="leftBrace">
            <a:avLst>
              <a:gd name="adj1" fmla="val 8333"/>
              <a:gd name="adj2" fmla="val 50000"/>
            </a:avLst>
          </a:prstGeom>
          <a:solidFill>
            <a:srgbClr val="003E65"/>
          </a:solidFill>
          <a:ln w="9525" cap="flat" cmpd="sng" algn="ctr">
            <a:noFill/>
            <a:prstDash val="dash"/>
            <a:round/>
            <a:headEnd type="none" w="med" len="med"/>
            <a:tailEnd type="none" w="med" len="med"/>
          </a:ln>
        </p:spPr>
        <p:style>
          <a:lnRef idx="0">
            <a:scrgbClr r="0" g="0" b="0"/>
          </a:lnRef>
          <a:fillRef idx="1001">
            <a:schemeClr val="dk2"/>
          </a:fillRef>
          <a:effectRef idx="0">
            <a:scrgbClr r="0" g="0" b="0"/>
          </a:effectRef>
          <a:fontRef idx="minor">
            <a:schemeClr val="tx1"/>
          </a:fontRef>
        </p:style>
        <p:txBody>
          <a:bodyPr rtlCol="0" anchor="ctr"/>
          <a:lstStyle/>
          <a:p>
            <a:pPr algn="ctr"/>
            <a:endParaRPr lang="es-MX" sz="1600" dirty="0"/>
          </a:p>
        </p:txBody>
      </p:sp>
      <p:sp>
        <p:nvSpPr>
          <p:cNvPr id="28" name="Abrir llave 27">
            <a:extLst>
              <a:ext uri="{FF2B5EF4-FFF2-40B4-BE49-F238E27FC236}">
                <a16:creationId xmlns="" xmlns:a16="http://schemas.microsoft.com/office/drawing/2014/main" id="{2C11A650-0339-4B70-BC37-57FD4FF7C931}"/>
              </a:ext>
            </a:extLst>
          </p:cNvPr>
          <p:cNvSpPr/>
          <p:nvPr/>
        </p:nvSpPr>
        <p:spPr>
          <a:xfrm>
            <a:off x="3607331" y="5209623"/>
            <a:ext cx="380935" cy="584776"/>
          </a:xfrm>
          <a:prstGeom prst="leftBrace">
            <a:avLst>
              <a:gd name="adj1" fmla="val 8333"/>
              <a:gd name="adj2" fmla="val 50000"/>
            </a:avLst>
          </a:prstGeom>
          <a:solidFill>
            <a:srgbClr val="003E65"/>
          </a:solidFill>
          <a:ln w="9525" cap="flat" cmpd="sng" algn="ctr">
            <a:noFill/>
            <a:prstDash val="dash"/>
            <a:round/>
            <a:headEnd type="none" w="med" len="med"/>
            <a:tailEnd type="none" w="med" len="med"/>
          </a:ln>
        </p:spPr>
        <p:style>
          <a:lnRef idx="0">
            <a:scrgbClr r="0" g="0" b="0"/>
          </a:lnRef>
          <a:fillRef idx="1001">
            <a:schemeClr val="dk2"/>
          </a:fillRef>
          <a:effectRef idx="0">
            <a:scrgbClr r="0" g="0" b="0"/>
          </a:effectRef>
          <a:fontRef idx="minor">
            <a:schemeClr val="tx1"/>
          </a:fontRef>
        </p:style>
        <p:txBody>
          <a:bodyPr rtlCol="0" anchor="ctr"/>
          <a:lstStyle/>
          <a:p>
            <a:pPr algn="ctr"/>
            <a:endParaRPr lang="es-MX" sz="1600" dirty="0"/>
          </a:p>
        </p:txBody>
      </p:sp>
      <p:sp>
        <p:nvSpPr>
          <p:cNvPr id="29" name="Elipse 28">
            <a:extLst>
              <a:ext uri="{FF2B5EF4-FFF2-40B4-BE49-F238E27FC236}">
                <a16:creationId xmlns="" xmlns:a16="http://schemas.microsoft.com/office/drawing/2014/main" id="{9CCF4AB3-5672-40CC-A56B-658B6774CB2A}"/>
              </a:ext>
            </a:extLst>
          </p:cNvPr>
          <p:cNvSpPr/>
          <p:nvPr/>
        </p:nvSpPr>
        <p:spPr>
          <a:xfrm>
            <a:off x="129418" y="4847410"/>
            <a:ext cx="1080000" cy="1080000"/>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sz="1400" kern="1200"/>
          </a:p>
        </p:txBody>
      </p:sp>
      <p:pic>
        <p:nvPicPr>
          <p:cNvPr id="30" name="Imagen 29" descr="holding-hands-in-a-circle.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9512" y="4954588"/>
            <a:ext cx="839811" cy="839811"/>
          </a:xfrm>
          <a:prstGeom prst="rect">
            <a:avLst/>
          </a:prstGeom>
        </p:spPr>
      </p:pic>
      <p:pic>
        <p:nvPicPr>
          <p:cNvPr id="32" name="Imagen 31" descr="class-group.pn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65302" y="1758284"/>
            <a:ext cx="808227" cy="808227"/>
          </a:xfrm>
          <a:prstGeom prst="rect">
            <a:avLst/>
          </a:prstGeom>
        </p:spPr>
      </p:pic>
      <p:pic>
        <p:nvPicPr>
          <p:cNvPr id="33" name="Imagen 32" descr="speech-bubble.png"/>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1078" y="3575945"/>
            <a:ext cx="876677" cy="876677"/>
          </a:xfrm>
          <a:prstGeom prst="rect">
            <a:avLst/>
          </a:prstGeom>
        </p:spPr>
      </p:pic>
    </p:spTree>
    <p:extLst>
      <p:ext uri="{BB962C8B-B14F-4D97-AF65-F5344CB8AC3E}">
        <p14:creationId xmlns:p14="http://schemas.microsoft.com/office/powerpoint/2010/main" val="346752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Metodología de Seguimiento Plan de Acción</a:t>
            </a: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81413"/>
            <a:ext cx="8191152" cy="1080296"/>
          </a:xfrm>
          <a:prstGeom prst="rect">
            <a:avLst/>
          </a:prstGeom>
        </p:spPr>
        <p:txBody>
          <a:bodyPr wrap="square">
            <a:spAutoFit/>
          </a:bodyPr>
          <a:lstStyle/>
          <a:p>
            <a:pPr algn="just">
              <a:lnSpc>
                <a:spcPct val="107000"/>
              </a:lnSpc>
              <a:spcAft>
                <a:spcPts val="0"/>
              </a:spcAft>
            </a:pPr>
            <a:r>
              <a:rPr lang="es-CO" sz="2000" dirty="0" smtClean="0">
                <a:solidFill>
                  <a:srgbClr val="003E65"/>
                </a:solidFill>
                <a:latin typeface="Arial Rounded MT Bold" panose="020F0704030504030204" pitchFamily="34" charset="0"/>
              </a:rPr>
              <a:t>La </a:t>
            </a:r>
            <a:r>
              <a:rPr lang="es-CO" sz="2000" dirty="0">
                <a:solidFill>
                  <a:srgbClr val="003E65"/>
                </a:solidFill>
                <a:latin typeface="Arial Rounded MT Bold" panose="020F0704030504030204" pitchFamily="34" charset="0"/>
              </a:rPr>
              <a:t>Secretaria Distrital de Integración </a:t>
            </a:r>
            <a:r>
              <a:rPr lang="es-CO" sz="2000" dirty="0" smtClean="0">
                <a:solidFill>
                  <a:srgbClr val="003E65"/>
                </a:solidFill>
                <a:latin typeface="Arial Rounded MT Bold" panose="020F0704030504030204" pitchFamily="34" charset="0"/>
              </a:rPr>
              <a:t>Social </a:t>
            </a:r>
            <a:r>
              <a:rPr lang="es-CO" sz="2000" dirty="0">
                <a:solidFill>
                  <a:srgbClr val="003E65"/>
                </a:solidFill>
                <a:latin typeface="Arial Rounded MT Bold" panose="020F0704030504030204" pitchFamily="34" charset="0"/>
              </a:rPr>
              <a:t>estableció </a:t>
            </a:r>
            <a:r>
              <a:rPr lang="es-CO" sz="2000" dirty="0" smtClean="0">
                <a:solidFill>
                  <a:srgbClr val="003E65"/>
                </a:solidFill>
                <a:latin typeface="Arial Rounded MT Bold" panose="020F0704030504030204" pitchFamily="34" charset="0"/>
              </a:rPr>
              <a:t>el </a:t>
            </a:r>
            <a:r>
              <a:rPr lang="es-CO" sz="2000" dirty="0">
                <a:solidFill>
                  <a:srgbClr val="003E65"/>
                </a:solidFill>
                <a:latin typeface="Arial Rounded MT Bold" panose="020F0704030504030204" pitchFamily="34" charset="0"/>
              </a:rPr>
              <a:t>seguimiento al Plan de Acción Institucional </a:t>
            </a:r>
            <a:r>
              <a:rPr lang="es-CO" sz="2000" dirty="0" smtClean="0">
                <a:solidFill>
                  <a:srgbClr val="003E65"/>
                </a:solidFill>
                <a:latin typeface="Arial Rounded MT Bold" panose="020F0704030504030204" pitchFamily="34" charset="0"/>
              </a:rPr>
              <a:t>desde </a:t>
            </a:r>
            <a:r>
              <a:rPr lang="es-CO" sz="2000" dirty="0">
                <a:solidFill>
                  <a:srgbClr val="003E65"/>
                </a:solidFill>
                <a:latin typeface="Arial Rounded MT Bold" panose="020F0704030504030204" pitchFamily="34" charset="0"/>
              </a:rPr>
              <a:t>dos </a:t>
            </a:r>
            <a:r>
              <a:rPr lang="es-CO" sz="2000" dirty="0" smtClean="0">
                <a:solidFill>
                  <a:srgbClr val="003E65"/>
                </a:solidFill>
                <a:latin typeface="Arial Rounded MT Bold" panose="020F0704030504030204" pitchFamily="34" charset="0"/>
              </a:rPr>
              <a:t>enfoques: </a:t>
            </a:r>
            <a:r>
              <a:rPr lang="es-CO" sz="2000" dirty="0">
                <a:solidFill>
                  <a:srgbClr val="003E65"/>
                </a:solidFill>
                <a:latin typeface="Arial Rounded MT Bold" panose="020F0704030504030204" pitchFamily="34" charset="0"/>
              </a:rPr>
              <a:t>inversión y </a:t>
            </a:r>
            <a:r>
              <a:rPr lang="es-CO" sz="2000" dirty="0" smtClean="0">
                <a:solidFill>
                  <a:srgbClr val="003E65"/>
                </a:solidFill>
                <a:latin typeface="Arial Rounded MT Bold" panose="020F0704030504030204" pitchFamily="34" charset="0"/>
              </a:rPr>
              <a:t>gestión.</a:t>
            </a:r>
            <a:endParaRPr lang="es-CO" sz="2000" dirty="0">
              <a:solidFill>
                <a:srgbClr val="003E65"/>
              </a:solidFill>
              <a:latin typeface="Arial Rounded MT Bold" panose="020F0704030504030204" pitchFamily="34" charset="0"/>
            </a:endParaRPr>
          </a:p>
        </p:txBody>
      </p:sp>
      <p:sp>
        <p:nvSpPr>
          <p:cNvPr id="7" name="Elipse 6"/>
          <p:cNvSpPr/>
          <p:nvPr/>
        </p:nvSpPr>
        <p:spPr>
          <a:xfrm>
            <a:off x="6018044" y="2483411"/>
            <a:ext cx="1519792" cy="1536320"/>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8" name="Imagen 7" descr="businessman-success.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225167" y="2680928"/>
            <a:ext cx="1077515" cy="1077515"/>
          </a:xfrm>
          <a:prstGeom prst="rect">
            <a:avLst/>
          </a:prstGeom>
        </p:spPr>
      </p:pic>
      <p:sp>
        <p:nvSpPr>
          <p:cNvPr id="9" name="Rectángulo 8"/>
          <p:cNvSpPr/>
          <p:nvPr/>
        </p:nvSpPr>
        <p:spPr>
          <a:xfrm>
            <a:off x="6089510" y="4092159"/>
            <a:ext cx="1558198" cy="400110"/>
          </a:xfrm>
          <a:prstGeom prst="rect">
            <a:avLst/>
          </a:prstGeom>
        </p:spPr>
        <p:txBody>
          <a:bodyPr wrap="square">
            <a:spAutoFit/>
          </a:bodyPr>
          <a:lstStyle/>
          <a:p>
            <a:pPr lvl="0" algn="ctr"/>
            <a:r>
              <a:rPr lang="es-MX" sz="2000" dirty="0" smtClean="0">
                <a:solidFill>
                  <a:srgbClr val="003E65"/>
                </a:solidFill>
                <a:latin typeface="Arial Rounded MT Bold" panose="020F0704030504030204" pitchFamily="34" charset="0"/>
              </a:rPr>
              <a:t>Gestión</a:t>
            </a:r>
            <a:endParaRPr lang="es-MX" sz="2000" dirty="0">
              <a:solidFill>
                <a:srgbClr val="003E65"/>
              </a:solidFill>
              <a:latin typeface="Arial Rounded MT Bold" panose="020F0704030504030204" pitchFamily="34" charset="0"/>
            </a:endParaRPr>
          </a:p>
        </p:txBody>
      </p:sp>
      <p:sp>
        <p:nvSpPr>
          <p:cNvPr id="10" name="Elipse 9"/>
          <p:cNvSpPr/>
          <p:nvPr/>
        </p:nvSpPr>
        <p:spPr>
          <a:xfrm>
            <a:off x="1286433" y="2493818"/>
            <a:ext cx="1521001" cy="1547228"/>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11" name="Imagen 10" descr="investment-mode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118" y="2685383"/>
            <a:ext cx="1197069" cy="1197069"/>
          </a:xfrm>
          <a:prstGeom prst="rect">
            <a:avLst/>
          </a:prstGeom>
        </p:spPr>
      </p:pic>
      <p:sp>
        <p:nvSpPr>
          <p:cNvPr id="12" name="Rectángulo 11"/>
          <p:cNvSpPr/>
          <p:nvPr/>
        </p:nvSpPr>
        <p:spPr>
          <a:xfrm>
            <a:off x="1062271" y="4092159"/>
            <a:ext cx="1872122" cy="400110"/>
          </a:xfrm>
          <a:prstGeom prst="rect">
            <a:avLst/>
          </a:prstGeom>
        </p:spPr>
        <p:txBody>
          <a:bodyPr wrap="square">
            <a:spAutoFit/>
          </a:bodyPr>
          <a:lstStyle/>
          <a:p>
            <a:pPr lvl="0" algn="ctr"/>
            <a:r>
              <a:rPr lang="es-MX" sz="2000" dirty="0" smtClean="0">
                <a:solidFill>
                  <a:srgbClr val="003E65"/>
                </a:solidFill>
                <a:latin typeface="Arial Rounded MT Bold" panose="020F0704030504030204" pitchFamily="34" charset="0"/>
              </a:rPr>
              <a:t>Inversión</a:t>
            </a:r>
            <a:endParaRPr lang="es-MX" sz="2000" dirty="0">
              <a:solidFill>
                <a:srgbClr val="003E65"/>
              </a:solidFill>
              <a:latin typeface="Arial Rounded MT Bold" panose="020F0704030504030204" pitchFamily="34" charset="0"/>
            </a:endParaRPr>
          </a:p>
        </p:txBody>
      </p:sp>
      <p:sp>
        <p:nvSpPr>
          <p:cNvPr id="13" name="Flecha izquierda, derecha y arriba 1"/>
          <p:cNvSpPr/>
          <p:nvPr/>
        </p:nvSpPr>
        <p:spPr>
          <a:xfrm rot="10800000">
            <a:off x="3368170" y="2897893"/>
            <a:ext cx="2123045" cy="1005461"/>
          </a:xfrm>
          <a:custGeom>
            <a:avLst/>
            <a:gdLst>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86055 w 2616159"/>
              <a:gd name="connsiteY11" fmla="*/ 660209 h 1320418"/>
              <a:gd name="connsiteX12" fmla="*/ 2616159 w 2616159"/>
              <a:gd name="connsiteY12" fmla="*/ 990314 h 1320418"/>
              <a:gd name="connsiteX13" fmla="*/ 2286055 w 2616159"/>
              <a:gd name="connsiteY13" fmla="*/ 1320418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86055 w 2616159"/>
              <a:gd name="connsiteY11" fmla="*/ 660209 h 1320418"/>
              <a:gd name="connsiteX12" fmla="*/ 2616159 w 2616159"/>
              <a:gd name="connsiteY12" fmla="*/ 990314 h 1320418"/>
              <a:gd name="connsiteX13" fmla="*/ 2286055 w 2616159"/>
              <a:gd name="connsiteY13" fmla="*/ 1094787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62304 w 2616159"/>
              <a:gd name="connsiteY11" fmla="*/ 873965 h 1320418"/>
              <a:gd name="connsiteX12" fmla="*/ 2616159 w 2616159"/>
              <a:gd name="connsiteY12" fmla="*/ 990314 h 1320418"/>
              <a:gd name="connsiteX13" fmla="*/ 2286055 w 2616159"/>
              <a:gd name="connsiteY13" fmla="*/ 1094787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286055"/>
              <a:gd name="connsiteY0" fmla="*/ 990314 h 1320418"/>
              <a:gd name="connsiteX1" fmla="*/ 330105 w 2286055"/>
              <a:gd name="connsiteY1" fmla="*/ 660209 h 1320418"/>
              <a:gd name="connsiteX2" fmla="*/ 330105 w 2286055"/>
              <a:gd name="connsiteY2" fmla="*/ 867779 h 1320418"/>
              <a:gd name="connsiteX3" fmla="*/ 1185545 w 2286055"/>
              <a:gd name="connsiteY3" fmla="*/ 867779 h 1320418"/>
              <a:gd name="connsiteX4" fmla="*/ 1185545 w 2286055"/>
              <a:gd name="connsiteY4" fmla="*/ 330105 h 1320418"/>
              <a:gd name="connsiteX5" fmla="*/ 977975 w 2286055"/>
              <a:gd name="connsiteY5" fmla="*/ 330105 h 1320418"/>
              <a:gd name="connsiteX6" fmla="*/ 1308080 w 2286055"/>
              <a:gd name="connsiteY6" fmla="*/ 0 h 1320418"/>
              <a:gd name="connsiteX7" fmla="*/ 1638184 w 2286055"/>
              <a:gd name="connsiteY7" fmla="*/ 330105 h 1320418"/>
              <a:gd name="connsiteX8" fmla="*/ 1430614 w 2286055"/>
              <a:gd name="connsiteY8" fmla="*/ 330105 h 1320418"/>
              <a:gd name="connsiteX9" fmla="*/ 1430614 w 2286055"/>
              <a:gd name="connsiteY9" fmla="*/ 867779 h 1320418"/>
              <a:gd name="connsiteX10" fmla="*/ 2286055 w 2286055"/>
              <a:gd name="connsiteY10" fmla="*/ 867779 h 1320418"/>
              <a:gd name="connsiteX11" fmla="*/ 2262304 w 2286055"/>
              <a:gd name="connsiteY11" fmla="*/ 873965 h 1320418"/>
              <a:gd name="connsiteX12" fmla="*/ 2283650 w 2286055"/>
              <a:gd name="connsiteY12" fmla="*/ 871561 h 1320418"/>
              <a:gd name="connsiteX13" fmla="*/ 2286055 w 2286055"/>
              <a:gd name="connsiteY13" fmla="*/ 1094787 h 1320418"/>
              <a:gd name="connsiteX14" fmla="*/ 2286055 w 2286055"/>
              <a:gd name="connsiteY14" fmla="*/ 1112848 h 1320418"/>
              <a:gd name="connsiteX15" fmla="*/ 330105 w 2286055"/>
              <a:gd name="connsiteY15" fmla="*/ 1112848 h 1320418"/>
              <a:gd name="connsiteX16" fmla="*/ 330105 w 2286055"/>
              <a:gd name="connsiteY16" fmla="*/ 1320418 h 1320418"/>
              <a:gd name="connsiteX17" fmla="*/ 0 w 2286055"/>
              <a:gd name="connsiteY17" fmla="*/ 990314 h 1320418"/>
              <a:gd name="connsiteX0" fmla="*/ 0 w 2288312"/>
              <a:gd name="connsiteY0" fmla="*/ 990314 h 1320418"/>
              <a:gd name="connsiteX1" fmla="*/ 330105 w 2288312"/>
              <a:gd name="connsiteY1" fmla="*/ 660209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320418"/>
              <a:gd name="connsiteX1" fmla="*/ 343753 w 2288312"/>
              <a:gd name="connsiteY1" fmla="*/ 855827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320418"/>
              <a:gd name="connsiteX1" fmla="*/ 302810 w 2288312"/>
              <a:gd name="connsiteY1" fmla="*/ 874024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112848"/>
              <a:gd name="connsiteX1" fmla="*/ 302810 w 2288312"/>
              <a:gd name="connsiteY1" fmla="*/ 874024 h 1112848"/>
              <a:gd name="connsiteX2" fmla="*/ 330105 w 2288312"/>
              <a:gd name="connsiteY2" fmla="*/ 867779 h 1112848"/>
              <a:gd name="connsiteX3" fmla="*/ 1185545 w 2288312"/>
              <a:gd name="connsiteY3" fmla="*/ 867779 h 1112848"/>
              <a:gd name="connsiteX4" fmla="*/ 1185545 w 2288312"/>
              <a:gd name="connsiteY4" fmla="*/ 330105 h 1112848"/>
              <a:gd name="connsiteX5" fmla="*/ 977975 w 2288312"/>
              <a:gd name="connsiteY5" fmla="*/ 330105 h 1112848"/>
              <a:gd name="connsiteX6" fmla="*/ 1308080 w 2288312"/>
              <a:gd name="connsiteY6" fmla="*/ 0 h 1112848"/>
              <a:gd name="connsiteX7" fmla="*/ 1638184 w 2288312"/>
              <a:gd name="connsiteY7" fmla="*/ 330105 h 1112848"/>
              <a:gd name="connsiteX8" fmla="*/ 1430614 w 2288312"/>
              <a:gd name="connsiteY8" fmla="*/ 330105 h 1112848"/>
              <a:gd name="connsiteX9" fmla="*/ 1430614 w 2288312"/>
              <a:gd name="connsiteY9" fmla="*/ 867779 h 1112848"/>
              <a:gd name="connsiteX10" fmla="*/ 2286055 w 2288312"/>
              <a:gd name="connsiteY10" fmla="*/ 867779 h 1112848"/>
              <a:gd name="connsiteX11" fmla="*/ 2262304 w 2288312"/>
              <a:gd name="connsiteY11" fmla="*/ 873965 h 1112848"/>
              <a:gd name="connsiteX12" fmla="*/ 2288199 w 2288312"/>
              <a:gd name="connsiteY12" fmla="*/ 876110 h 1112848"/>
              <a:gd name="connsiteX13" fmla="*/ 2286055 w 2288312"/>
              <a:gd name="connsiteY13" fmla="*/ 1094787 h 1112848"/>
              <a:gd name="connsiteX14" fmla="*/ 2286055 w 2288312"/>
              <a:gd name="connsiteY14" fmla="*/ 1112848 h 1112848"/>
              <a:gd name="connsiteX15" fmla="*/ 330105 w 2288312"/>
              <a:gd name="connsiteY15" fmla="*/ 1112848 h 1112848"/>
              <a:gd name="connsiteX16" fmla="*/ 321006 w 2288312"/>
              <a:gd name="connsiteY16" fmla="*/ 1102054 h 1112848"/>
              <a:gd name="connsiteX17" fmla="*/ 0 w 2288312"/>
              <a:gd name="connsiteY17" fmla="*/ 990314 h 1112848"/>
              <a:gd name="connsiteX0" fmla="*/ 0 w 2288312"/>
              <a:gd name="connsiteY0" fmla="*/ 990314 h 1112848"/>
              <a:gd name="connsiteX1" fmla="*/ 302810 w 2288312"/>
              <a:gd name="connsiteY1" fmla="*/ 874024 h 1112848"/>
              <a:gd name="connsiteX2" fmla="*/ 330105 w 2288312"/>
              <a:gd name="connsiteY2" fmla="*/ 867779 h 1112848"/>
              <a:gd name="connsiteX3" fmla="*/ 1185545 w 2288312"/>
              <a:gd name="connsiteY3" fmla="*/ 867779 h 1112848"/>
              <a:gd name="connsiteX4" fmla="*/ 1185545 w 2288312"/>
              <a:gd name="connsiteY4" fmla="*/ 330105 h 1112848"/>
              <a:gd name="connsiteX5" fmla="*/ 977975 w 2288312"/>
              <a:gd name="connsiteY5" fmla="*/ 330105 h 1112848"/>
              <a:gd name="connsiteX6" fmla="*/ 1308080 w 2288312"/>
              <a:gd name="connsiteY6" fmla="*/ 0 h 1112848"/>
              <a:gd name="connsiteX7" fmla="*/ 1638184 w 2288312"/>
              <a:gd name="connsiteY7" fmla="*/ 330105 h 1112848"/>
              <a:gd name="connsiteX8" fmla="*/ 1430614 w 2288312"/>
              <a:gd name="connsiteY8" fmla="*/ 330105 h 1112848"/>
              <a:gd name="connsiteX9" fmla="*/ 1430614 w 2288312"/>
              <a:gd name="connsiteY9" fmla="*/ 867779 h 1112848"/>
              <a:gd name="connsiteX10" fmla="*/ 2286055 w 2288312"/>
              <a:gd name="connsiteY10" fmla="*/ 867779 h 1112848"/>
              <a:gd name="connsiteX11" fmla="*/ 2262304 w 2288312"/>
              <a:gd name="connsiteY11" fmla="*/ 873965 h 1112848"/>
              <a:gd name="connsiteX12" fmla="*/ 2288199 w 2288312"/>
              <a:gd name="connsiteY12" fmla="*/ 876110 h 1112848"/>
              <a:gd name="connsiteX13" fmla="*/ 2286055 w 2288312"/>
              <a:gd name="connsiteY13" fmla="*/ 1094787 h 1112848"/>
              <a:gd name="connsiteX14" fmla="*/ 2286055 w 2288312"/>
              <a:gd name="connsiteY14" fmla="*/ 1112848 h 1112848"/>
              <a:gd name="connsiteX15" fmla="*/ 330105 w 2288312"/>
              <a:gd name="connsiteY15" fmla="*/ 1112848 h 1112848"/>
              <a:gd name="connsiteX16" fmla="*/ 334653 w 2288312"/>
              <a:gd name="connsiteY16" fmla="*/ 1088406 h 1112848"/>
              <a:gd name="connsiteX17" fmla="*/ 0 w 2288312"/>
              <a:gd name="connsiteY17" fmla="*/ 990314 h 1112848"/>
              <a:gd name="connsiteX0" fmla="*/ 15638 w 1985502"/>
              <a:gd name="connsiteY0" fmla="*/ 1008511 h 1112848"/>
              <a:gd name="connsiteX1" fmla="*/ 0 w 1985502"/>
              <a:gd name="connsiteY1" fmla="*/ 874024 h 1112848"/>
              <a:gd name="connsiteX2" fmla="*/ 27295 w 1985502"/>
              <a:gd name="connsiteY2" fmla="*/ 867779 h 1112848"/>
              <a:gd name="connsiteX3" fmla="*/ 882735 w 1985502"/>
              <a:gd name="connsiteY3" fmla="*/ 867779 h 1112848"/>
              <a:gd name="connsiteX4" fmla="*/ 882735 w 1985502"/>
              <a:gd name="connsiteY4" fmla="*/ 330105 h 1112848"/>
              <a:gd name="connsiteX5" fmla="*/ 675165 w 1985502"/>
              <a:gd name="connsiteY5" fmla="*/ 330105 h 1112848"/>
              <a:gd name="connsiteX6" fmla="*/ 1005270 w 1985502"/>
              <a:gd name="connsiteY6" fmla="*/ 0 h 1112848"/>
              <a:gd name="connsiteX7" fmla="*/ 1335374 w 1985502"/>
              <a:gd name="connsiteY7" fmla="*/ 330105 h 1112848"/>
              <a:gd name="connsiteX8" fmla="*/ 1127804 w 1985502"/>
              <a:gd name="connsiteY8" fmla="*/ 330105 h 1112848"/>
              <a:gd name="connsiteX9" fmla="*/ 1127804 w 1985502"/>
              <a:gd name="connsiteY9" fmla="*/ 867779 h 1112848"/>
              <a:gd name="connsiteX10" fmla="*/ 1983245 w 1985502"/>
              <a:gd name="connsiteY10" fmla="*/ 867779 h 1112848"/>
              <a:gd name="connsiteX11" fmla="*/ 1959494 w 1985502"/>
              <a:gd name="connsiteY11" fmla="*/ 873965 h 1112848"/>
              <a:gd name="connsiteX12" fmla="*/ 1985389 w 1985502"/>
              <a:gd name="connsiteY12" fmla="*/ 876110 h 1112848"/>
              <a:gd name="connsiteX13" fmla="*/ 1983245 w 1985502"/>
              <a:gd name="connsiteY13" fmla="*/ 1094787 h 1112848"/>
              <a:gd name="connsiteX14" fmla="*/ 1983245 w 1985502"/>
              <a:gd name="connsiteY14" fmla="*/ 1112848 h 1112848"/>
              <a:gd name="connsiteX15" fmla="*/ 27295 w 1985502"/>
              <a:gd name="connsiteY15" fmla="*/ 1112848 h 1112848"/>
              <a:gd name="connsiteX16" fmla="*/ 31843 w 1985502"/>
              <a:gd name="connsiteY16" fmla="*/ 1088406 h 1112848"/>
              <a:gd name="connsiteX17" fmla="*/ 15638 w 1985502"/>
              <a:gd name="connsiteY17" fmla="*/ 1008511 h 1112848"/>
              <a:gd name="connsiteX0" fmla="*/ 0 w 1969864"/>
              <a:gd name="connsiteY0" fmla="*/ 1008511 h 1112848"/>
              <a:gd name="connsiteX1" fmla="*/ 7108 w 1969864"/>
              <a:gd name="connsiteY1" fmla="*/ 851277 h 1112848"/>
              <a:gd name="connsiteX2" fmla="*/ 11657 w 1969864"/>
              <a:gd name="connsiteY2" fmla="*/ 867779 h 1112848"/>
              <a:gd name="connsiteX3" fmla="*/ 867097 w 1969864"/>
              <a:gd name="connsiteY3" fmla="*/ 867779 h 1112848"/>
              <a:gd name="connsiteX4" fmla="*/ 867097 w 1969864"/>
              <a:gd name="connsiteY4" fmla="*/ 330105 h 1112848"/>
              <a:gd name="connsiteX5" fmla="*/ 659527 w 1969864"/>
              <a:gd name="connsiteY5" fmla="*/ 330105 h 1112848"/>
              <a:gd name="connsiteX6" fmla="*/ 989632 w 1969864"/>
              <a:gd name="connsiteY6" fmla="*/ 0 h 1112848"/>
              <a:gd name="connsiteX7" fmla="*/ 1319736 w 1969864"/>
              <a:gd name="connsiteY7" fmla="*/ 330105 h 1112848"/>
              <a:gd name="connsiteX8" fmla="*/ 1112166 w 1969864"/>
              <a:gd name="connsiteY8" fmla="*/ 330105 h 1112848"/>
              <a:gd name="connsiteX9" fmla="*/ 1112166 w 1969864"/>
              <a:gd name="connsiteY9" fmla="*/ 867779 h 1112848"/>
              <a:gd name="connsiteX10" fmla="*/ 1967607 w 1969864"/>
              <a:gd name="connsiteY10" fmla="*/ 867779 h 1112848"/>
              <a:gd name="connsiteX11" fmla="*/ 1943856 w 1969864"/>
              <a:gd name="connsiteY11" fmla="*/ 873965 h 1112848"/>
              <a:gd name="connsiteX12" fmla="*/ 1969751 w 1969864"/>
              <a:gd name="connsiteY12" fmla="*/ 876110 h 1112848"/>
              <a:gd name="connsiteX13" fmla="*/ 1967607 w 1969864"/>
              <a:gd name="connsiteY13" fmla="*/ 1094787 h 1112848"/>
              <a:gd name="connsiteX14" fmla="*/ 1967607 w 1969864"/>
              <a:gd name="connsiteY14" fmla="*/ 1112848 h 1112848"/>
              <a:gd name="connsiteX15" fmla="*/ 11657 w 1969864"/>
              <a:gd name="connsiteY15" fmla="*/ 1112848 h 1112848"/>
              <a:gd name="connsiteX16" fmla="*/ 16205 w 1969864"/>
              <a:gd name="connsiteY16" fmla="*/ 1088406 h 1112848"/>
              <a:gd name="connsiteX17" fmla="*/ 0 w 1969864"/>
              <a:gd name="connsiteY17" fmla="*/ 1008511 h 1112848"/>
              <a:gd name="connsiteX0" fmla="*/ 15638 w 1962756"/>
              <a:gd name="connsiteY0" fmla="*/ 1008511 h 1112848"/>
              <a:gd name="connsiteX1" fmla="*/ 0 w 1962756"/>
              <a:gd name="connsiteY1" fmla="*/ 851277 h 1112848"/>
              <a:gd name="connsiteX2" fmla="*/ 4549 w 1962756"/>
              <a:gd name="connsiteY2" fmla="*/ 867779 h 1112848"/>
              <a:gd name="connsiteX3" fmla="*/ 859989 w 1962756"/>
              <a:gd name="connsiteY3" fmla="*/ 867779 h 1112848"/>
              <a:gd name="connsiteX4" fmla="*/ 859989 w 1962756"/>
              <a:gd name="connsiteY4" fmla="*/ 330105 h 1112848"/>
              <a:gd name="connsiteX5" fmla="*/ 652419 w 1962756"/>
              <a:gd name="connsiteY5" fmla="*/ 330105 h 1112848"/>
              <a:gd name="connsiteX6" fmla="*/ 982524 w 1962756"/>
              <a:gd name="connsiteY6" fmla="*/ 0 h 1112848"/>
              <a:gd name="connsiteX7" fmla="*/ 1312628 w 1962756"/>
              <a:gd name="connsiteY7" fmla="*/ 330105 h 1112848"/>
              <a:gd name="connsiteX8" fmla="*/ 1105058 w 1962756"/>
              <a:gd name="connsiteY8" fmla="*/ 330105 h 1112848"/>
              <a:gd name="connsiteX9" fmla="*/ 1105058 w 1962756"/>
              <a:gd name="connsiteY9" fmla="*/ 867779 h 1112848"/>
              <a:gd name="connsiteX10" fmla="*/ 1960499 w 1962756"/>
              <a:gd name="connsiteY10" fmla="*/ 867779 h 1112848"/>
              <a:gd name="connsiteX11" fmla="*/ 1936748 w 1962756"/>
              <a:gd name="connsiteY11" fmla="*/ 873965 h 1112848"/>
              <a:gd name="connsiteX12" fmla="*/ 1962643 w 1962756"/>
              <a:gd name="connsiteY12" fmla="*/ 876110 h 1112848"/>
              <a:gd name="connsiteX13" fmla="*/ 1960499 w 1962756"/>
              <a:gd name="connsiteY13" fmla="*/ 1094787 h 1112848"/>
              <a:gd name="connsiteX14" fmla="*/ 1960499 w 1962756"/>
              <a:gd name="connsiteY14" fmla="*/ 1112848 h 1112848"/>
              <a:gd name="connsiteX15" fmla="*/ 4549 w 1962756"/>
              <a:gd name="connsiteY15" fmla="*/ 1112848 h 1112848"/>
              <a:gd name="connsiteX16" fmla="*/ 9097 w 1962756"/>
              <a:gd name="connsiteY16" fmla="*/ 1088406 h 1112848"/>
              <a:gd name="connsiteX17" fmla="*/ 15638 w 1962756"/>
              <a:gd name="connsiteY17" fmla="*/ 1008511 h 1112848"/>
              <a:gd name="connsiteX0" fmla="*/ 11089 w 1958207"/>
              <a:gd name="connsiteY0" fmla="*/ 1008511 h 1112848"/>
              <a:gd name="connsiteX1" fmla="*/ 9099 w 1958207"/>
              <a:gd name="connsiteY1" fmla="*/ 896770 h 1112848"/>
              <a:gd name="connsiteX2" fmla="*/ 0 w 1958207"/>
              <a:gd name="connsiteY2" fmla="*/ 867779 h 1112848"/>
              <a:gd name="connsiteX3" fmla="*/ 855440 w 1958207"/>
              <a:gd name="connsiteY3" fmla="*/ 867779 h 1112848"/>
              <a:gd name="connsiteX4" fmla="*/ 855440 w 1958207"/>
              <a:gd name="connsiteY4" fmla="*/ 330105 h 1112848"/>
              <a:gd name="connsiteX5" fmla="*/ 647870 w 1958207"/>
              <a:gd name="connsiteY5" fmla="*/ 330105 h 1112848"/>
              <a:gd name="connsiteX6" fmla="*/ 977975 w 1958207"/>
              <a:gd name="connsiteY6" fmla="*/ 0 h 1112848"/>
              <a:gd name="connsiteX7" fmla="*/ 1308079 w 1958207"/>
              <a:gd name="connsiteY7" fmla="*/ 330105 h 1112848"/>
              <a:gd name="connsiteX8" fmla="*/ 1100509 w 1958207"/>
              <a:gd name="connsiteY8" fmla="*/ 330105 h 1112848"/>
              <a:gd name="connsiteX9" fmla="*/ 1100509 w 1958207"/>
              <a:gd name="connsiteY9" fmla="*/ 867779 h 1112848"/>
              <a:gd name="connsiteX10" fmla="*/ 1955950 w 1958207"/>
              <a:gd name="connsiteY10" fmla="*/ 867779 h 1112848"/>
              <a:gd name="connsiteX11" fmla="*/ 1932199 w 1958207"/>
              <a:gd name="connsiteY11" fmla="*/ 873965 h 1112848"/>
              <a:gd name="connsiteX12" fmla="*/ 1958094 w 1958207"/>
              <a:gd name="connsiteY12" fmla="*/ 876110 h 1112848"/>
              <a:gd name="connsiteX13" fmla="*/ 1955950 w 1958207"/>
              <a:gd name="connsiteY13" fmla="*/ 1094787 h 1112848"/>
              <a:gd name="connsiteX14" fmla="*/ 1955950 w 1958207"/>
              <a:gd name="connsiteY14" fmla="*/ 1112848 h 1112848"/>
              <a:gd name="connsiteX15" fmla="*/ 0 w 1958207"/>
              <a:gd name="connsiteY15" fmla="*/ 1112848 h 1112848"/>
              <a:gd name="connsiteX16" fmla="*/ 4548 w 1958207"/>
              <a:gd name="connsiteY16" fmla="*/ 1088406 h 1112848"/>
              <a:gd name="connsiteX17" fmla="*/ 11089 w 1958207"/>
              <a:gd name="connsiteY17" fmla="*/ 1008511 h 11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8207" h="1112848">
                <a:moveTo>
                  <a:pt x="11089" y="1008511"/>
                </a:moveTo>
                <a:cubicBezTo>
                  <a:pt x="10426" y="971264"/>
                  <a:pt x="9762" y="934017"/>
                  <a:pt x="9099" y="896770"/>
                </a:cubicBezTo>
                <a:lnTo>
                  <a:pt x="0" y="867779"/>
                </a:lnTo>
                <a:lnTo>
                  <a:pt x="855440" y="867779"/>
                </a:lnTo>
                <a:lnTo>
                  <a:pt x="855440" y="330105"/>
                </a:lnTo>
                <a:lnTo>
                  <a:pt x="647870" y="330105"/>
                </a:lnTo>
                <a:lnTo>
                  <a:pt x="977975" y="0"/>
                </a:lnTo>
                <a:lnTo>
                  <a:pt x="1308079" y="330105"/>
                </a:lnTo>
                <a:lnTo>
                  <a:pt x="1100509" y="330105"/>
                </a:lnTo>
                <a:lnTo>
                  <a:pt x="1100509" y="867779"/>
                </a:lnTo>
                <a:lnTo>
                  <a:pt x="1955950" y="867779"/>
                </a:lnTo>
                <a:lnTo>
                  <a:pt x="1932199" y="873965"/>
                </a:lnTo>
                <a:lnTo>
                  <a:pt x="1958094" y="876110"/>
                </a:lnTo>
                <a:cubicBezTo>
                  <a:pt x="1958896" y="950519"/>
                  <a:pt x="1955148" y="1020378"/>
                  <a:pt x="1955950" y="1094787"/>
                </a:cubicBezTo>
                <a:lnTo>
                  <a:pt x="1955950" y="1112848"/>
                </a:lnTo>
                <a:lnTo>
                  <a:pt x="0" y="1112848"/>
                </a:lnTo>
                <a:lnTo>
                  <a:pt x="4548" y="1088406"/>
                </a:lnTo>
                <a:lnTo>
                  <a:pt x="11089" y="1008511"/>
                </a:ln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78AA"/>
              </a:solidFill>
            </a:endParaRPr>
          </a:p>
        </p:txBody>
      </p:sp>
      <p:sp>
        <p:nvSpPr>
          <p:cNvPr id="14" name="Elipse 13"/>
          <p:cNvSpPr/>
          <p:nvPr/>
        </p:nvSpPr>
        <p:spPr>
          <a:xfrm>
            <a:off x="3669193" y="4048396"/>
            <a:ext cx="1521001" cy="1547228"/>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2988" y="4323904"/>
            <a:ext cx="930323" cy="930323"/>
          </a:xfrm>
          <a:prstGeom prst="rect">
            <a:avLst/>
          </a:prstGeom>
        </p:spPr>
      </p:pic>
      <p:sp>
        <p:nvSpPr>
          <p:cNvPr id="16" name="Rectángulo 15"/>
          <p:cNvSpPr/>
          <p:nvPr/>
        </p:nvSpPr>
        <p:spPr>
          <a:xfrm>
            <a:off x="2682087" y="5600248"/>
            <a:ext cx="3630930" cy="400110"/>
          </a:xfrm>
          <a:prstGeom prst="rect">
            <a:avLst/>
          </a:prstGeom>
        </p:spPr>
        <p:txBody>
          <a:bodyPr wrap="none">
            <a:spAutoFit/>
          </a:bodyPr>
          <a:lstStyle/>
          <a:p>
            <a:pPr lvl="0" algn="just"/>
            <a:r>
              <a:rPr lang="es-MX" sz="2000" dirty="0" smtClean="0">
                <a:solidFill>
                  <a:srgbClr val="003E65"/>
                </a:solidFill>
                <a:latin typeface="Arial Rounded MT Bold" panose="020F0704030504030204" pitchFamily="34" charset="0"/>
              </a:rPr>
              <a:t>Seguimiento Plan de acción</a:t>
            </a:r>
            <a:endParaRPr lang="es-MX" sz="2000" dirty="0">
              <a:solidFill>
                <a:srgbClr val="003E65"/>
              </a:solidFill>
              <a:latin typeface="Arial Rounded MT Bold" panose="020F0704030504030204" pitchFamily="34" charset="0"/>
            </a:endParaRPr>
          </a:p>
        </p:txBody>
      </p:sp>
    </p:spTree>
    <p:extLst>
      <p:ext uri="{BB962C8B-B14F-4D97-AF65-F5344CB8AC3E}">
        <p14:creationId xmlns:p14="http://schemas.microsoft.com/office/powerpoint/2010/main" val="250784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Inversión</a:t>
            </a: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graphicFrame>
        <p:nvGraphicFramePr>
          <p:cNvPr id="6" name="Diagrama 5"/>
          <p:cNvGraphicFramePr/>
          <p:nvPr>
            <p:extLst>
              <p:ext uri="{D42A27DB-BD31-4B8C-83A1-F6EECF244321}">
                <p14:modId xmlns:p14="http://schemas.microsoft.com/office/powerpoint/2010/main" val="2222059799"/>
              </p:ext>
            </p:extLst>
          </p:nvPr>
        </p:nvGraphicFramePr>
        <p:xfrm>
          <a:off x="732131" y="1937324"/>
          <a:ext cx="8145863" cy="4322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698270" y="1368630"/>
            <a:ext cx="8179724" cy="882742"/>
          </a:xfrm>
          <a:prstGeom prst="rect">
            <a:avLst/>
          </a:prstGeom>
        </p:spPr>
        <p:txBody>
          <a:bodyPr wrap="square">
            <a:spAutoFit/>
          </a:bodyPr>
          <a:lstStyle/>
          <a:p>
            <a:pPr algn="just">
              <a:lnSpc>
                <a:spcPct val="107000"/>
              </a:lnSpc>
              <a:spcAft>
                <a:spcPts val="0"/>
              </a:spcAft>
            </a:pPr>
            <a:r>
              <a:rPr lang="es-CO" sz="1600" dirty="0">
                <a:solidFill>
                  <a:schemeClr val="accent5">
                    <a:lumMod val="50000"/>
                  </a:schemeClr>
                </a:solidFill>
                <a:latin typeface="Arial Rounded MT Bold" panose="020F0704030504030204" pitchFamily="34" charset="0"/>
              </a:rPr>
              <a:t>El seguimiento a la inversión hace referencia al cumplimiento de los </a:t>
            </a:r>
            <a:r>
              <a:rPr lang="es-CO" sz="1600" b="1" dirty="0">
                <a:solidFill>
                  <a:schemeClr val="accent5">
                    <a:lumMod val="50000"/>
                  </a:schemeClr>
                </a:solidFill>
                <a:latin typeface="Arial Rounded MT Bold" panose="020F0704030504030204" pitchFamily="34" charset="0"/>
              </a:rPr>
              <a:t>objetivos específicos </a:t>
            </a:r>
            <a:r>
              <a:rPr lang="es-CO" sz="1600" dirty="0">
                <a:solidFill>
                  <a:schemeClr val="accent5">
                    <a:lumMod val="50000"/>
                  </a:schemeClr>
                </a:solidFill>
                <a:latin typeface="Arial Rounded MT Bold" panose="020F0704030504030204" pitchFamily="34" charset="0"/>
              </a:rPr>
              <a:t>establecidos en cada uno de los 14 proyectos de inversión que tiene la Secretaría:</a:t>
            </a:r>
          </a:p>
        </p:txBody>
      </p:sp>
    </p:spTree>
    <p:extLst>
      <p:ext uri="{BB962C8B-B14F-4D97-AF65-F5344CB8AC3E}">
        <p14:creationId xmlns:p14="http://schemas.microsoft.com/office/powerpoint/2010/main" val="37644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smtClean="0">
                <a:solidFill>
                  <a:srgbClr val="003E65"/>
                </a:solidFill>
                <a:ea typeface="ＭＳ Ｐゴシック" charset="-128"/>
              </a:rPr>
              <a:t>Ejemplo Plan de Acción Institucional Inversión</a:t>
            </a:r>
            <a:endParaRPr lang="es-CO" sz="2800" b="1" dirty="0">
              <a:solidFill>
                <a:srgbClr val="003E65"/>
              </a:solidFill>
              <a:ea typeface="ＭＳ Ｐゴシック" charset="-128"/>
            </a:endParaRPr>
          </a:p>
        </p:txBody>
      </p:sp>
      <p:cxnSp>
        <p:nvCxnSpPr>
          <p:cNvPr id="5" name="Conector recto 4">
            <a:extLst>
              <a:ext uri="{FF2B5EF4-FFF2-40B4-BE49-F238E27FC236}">
                <a16:creationId xmlns=""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graphicFrame>
        <p:nvGraphicFramePr>
          <p:cNvPr id="8" name="Diagrama 7"/>
          <p:cNvGraphicFramePr/>
          <p:nvPr>
            <p:extLst>
              <p:ext uri="{D42A27DB-BD31-4B8C-83A1-F6EECF244321}">
                <p14:modId xmlns:p14="http://schemas.microsoft.com/office/powerpoint/2010/main" val="583798313"/>
              </p:ext>
            </p:extLst>
          </p:nvPr>
        </p:nvGraphicFramePr>
        <p:xfrm>
          <a:off x="509741" y="813008"/>
          <a:ext cx="8324158" cy="4832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7937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3604</TotalTime>
  <Words>3511</Words>
  <Application>Microsoft Office PowerPoint</Application>
  <PresentationFormat>Presentación en pantalla (4:3)</PresentationFormat>
  <Paragraphs>528</Paragraphs>
  <Slides>29</Slides>
  <Notes>29</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7" baseType="lpstr">
      <vt:lpstr>ＭＳ Ｐゴシック</vt:lpstr>
      <vt:lpstr>Arial</vt:lpstr>
      <vt:lpstr>Arial Rounded MT Bold</vt:lpstr>
      <vt:lpstr>Calibri</vt:lpstr>
      <vt:lpstr>Gotham Medium</vt:lpstr>
      <vt:lpstr>Times New Roman</vt:lpstr>
      <vt:lpstr>Tema de Office</vt:lpstr>
      <vt:lpstr>Documento</vt:lpstr>
      <vt:lpstr>Seguimiento al Plan de Acción Institucional</vt:lpstr>
      <vt:lpstr>Mejoramos la planeación SDIS</vt:lpstr>
      <vt:lpstr>Plan de Acción Institucional</vt:lpstr>
      <vt:lpstr>Para tener en cuenta</vt:lpstr>
      <vt:lpstr>Planeación último trimestre 2017 - Inversión</vt:lpstr>
      <vt:lpstr>Planeación último trimestre 2017 - Gestión</vt:lpstr>
      <vt:lpstr>Metodología de Seguimiento Plan de Acción</vt:lpstr>
      <vt:lpstr>Inversión</vt:lpstr>
      <vt:lpstr>Ejemplo Plan de Acción Institucional Inversión</vt:lpstr>
      <vt:lpstr>Inversión</vt:lpstr>
      <vt:lpstr>Gestión</vt:lpstr>
      <vt:lpstr>Gestión</vt:lpstr>
      <vt:lpstr>Seguimiento al Plan de Acción</vt:lpstr>
      <vt:lpstr>Avance Plan de Acción desde la inversión</vt:lpstr>
      <vt:lpstr>Avance Plan de Acción desde la inversión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ESTUDIOS DE SECTOR Y ANÁLISIS DE MERCADO</dc:title>
  <dc:creator>Fabian</dc:creator>
  <cp:lastModifiedBy>Paula Carolina Altamar Robayo</cp:lastModifiedBy>
  <cp:revision>194</cp:revision>
  <cp:lastPrinted>2017-11-24T14:50:42Z</cp:lastPrinted>
  <dcterms:created xsi:type="dcterms:W3CDTF">2017-11-18T22:04:43Z</dcterms:created>
  <dcterms:modified xsi:type="dcterms:W3CDTF">2017-12-14T21:45:47Z</dcterms:modified>
</cp:coreProperties>
</file>