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5" r:id="rId3"/>
    <p:sldId id="299" r:id="rId4"/>
    <p:sldId id="345" r:id="rId5"/>
    <p:sldId id="347" r:id="rId6"/>
    <p:sldId id="371" r:id="rId7"/>
    <p:sldId id="373" r:id="rId8"/>
    <p:sldId id="374" r:id="rId9"/>
    <p:sldId id="375" r:id="rId10"/>
    <p:sldId id="386" r:id="rId11"/>
    <p:sldId id="376" r:id="rId12"/>
    <p:sldId id="389" r:id="rId13"/>
    <p:sldId id="388" r:id="rId14"/>
    <p:sldId id="393" r:id="rId15"/>
    <p:sldId id="390" r:id="rId16"/>
    <p:sldId id="391" r:id="rId17"/>
    <p:sldId id="387" r:id="rId18"/>
    <p:sldId id="383" r:id="rId19"/>
    <p:sldId id="392" r:id="rId20"/>
    <p:sldId id="403" r:id="rId21"/>
    <p:sldId id="394" r:id="rId22"/>
    <p:sldId id="395" r:id="rId23"/>
    <p:sldId id="372" r:id="rId24"/>
    <p:sldId id="397" r:id="rId25"/>
    <p:sldId id="398" r:id="rId26"/>
    <p:sldId id="400" r:id="rId27"/>
    <p:sldId id="401" r:id="rId28"/>
    <p:sldId id="404" r:id="rId29"/>
    <p:sldId id="405" r:id="rId30"/>
    <p:sldId id="39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E63A450-7468-42D4-9672-A67987C5ABD8}">
          <p14:sldIdLst>
            <p14:sldId id="256"/>
            <p14:sldId id="315"/>
            <p14:sldId id="299"/>
            <p14:sldId id="345"/>
            <p14:sldId id="347"/>
            <p14:sldId id="371"/>
            <p14:sldId id="373"/>
            <p14:sldId id="374"/>
            <p14:sldId id="375"/>
            <p14:sldId id="386"/>
            <p14:sldId id="376"/>
            <p14:sldId id="389"/>
          </p14:sldIdLst>
        </p14:section>
        <p14:section name="Sección sin título" id="{6190CA05-E518-4FEE-9435-8954B0A76552}">
          <p14:sldIdLst>
            <p14:sldId id="388"/>
            <p14:sldId id="393"/>
            <p14:sldId id="390"/>
            <p14:sldId id="391"/>
            <p14:sldId id="387"/>
            <p14:sldId id="383"/>
            <p14:sldId id="392"/>
            <p14:sldId id="403"/>
            <p14:sldId id="394"/>
            <p14:sldId id="395"/>
            <p14:sldId id="372"/>
            <p14:sldId id="397"/>
            <p14:sldId id="398"/>
            <p14:sldId id="400"/>
            <p14:sldId id="401"/>
            <p14:sldId id="404"/>
            <p14:sldId id="405"/>
            <p14:sldId id="3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D63"/>
    <a:srgbClr val="CC5D12"/>
    <a:srgbClr val="FCEBE0"/>
    <a:srgbClr val="BF5711"/>
    <a:srgbClr val="95440D"/>
    <a:srgbClr val="4C216D"/>
    <a:srgbClr val="CC9B00"/>
    <a:srgbClr val="003E65"/>
    <a:srgbClr val="E1CCF0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F85C7-E7AC-4ACE-B8E6-65FAE952F7D1}" v="5144" dt="2019-04-27T01:18:23.143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ontrato%202019\06_Riesgos\04_Abril\Alertas%20Riesgos_Mar2019_2904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CO">
                <a:solidFill>
                  <a:srgbClr val="002060"/>
                </a:solidFill>
              </a:rPr>
              <a:t>Monitoreo del mapa de riesgos institucional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51-422C-B4AA-9E1EFBCC29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51-422C-B4AA-9E1EFBCC29D3}"/>
              </c:ext>
            </c:extLst>
          </c:dPt>
          <c:dLbls>
            <c:dLbl>
              <c:idx val="0"/>
              <c:layout>
                <c:manualLayout>
                  <c:x val="-7.2179352580927378E-2"/>
                  <c:y val="-0.30789953339165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51-422C-B4AA-9E1EFBCC2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'Cartas alerta'!$B$20:$B$21</c:f>
              <c:strCache>
                <c:ptCount val="2"/>
                <c:pt idx="0">
                  <c:v>Riesgos monitoreados</c:v>
                </c:pt>
                <c:pt idx="1">
                  <c:v>Riesgos sin monitoreo</c:v>
                </c:pt>
              </c:strCache>
            </c:strRef>
          </c:cat>
          <c:val>
            <c:numRef>
              <c:f>'Cartas alerta'!$C$20:$C$21</c:f>
              <c:numCache>
                <c:formatCode>General</c:formatCode>
                <c:ptCount val="2"/>
                <c:pt idx="0">
                  <c:v>141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51-422C-B4AA-9E1EFBCC2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5678C-CCE5-4560-BDD0-E3CFB9F2D453}" type="doc">
      <dgm:prSet loTypeId="urn:microsoft.com/office/officeart/2005/8/layout/radial3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1C38BBF9-4ECF-4E2E-B325-24728BB7F4F0}">
      <dgm:prSet phldrT="[Texto]" custT="1"/>
      <dgm:spPr/>
      <dgm:t>
        <a:bodyPr/>
        <a:lstStyle/>
        <a:p>
          <a:r>
            <a:rPr lang="es-ES" sz="2000" dirty="0">
              <a:latin typeface="Arial Rounded MT Bold" panose="020F0704030504030204" pitchFamily="34" charset="0"/>
            </a:rPr>
            <a:t>Plan de Acción Institucional</a:t>
          </a:r>
          <a:endParaRPr lang="es-CO" sz="2000" dirty="0">
            <a:latin typeface="Arial Rounded MT Bold" panose="020F0704030504030204" pitchFamily="34" charset="0"/>
          </a:endParaRPr>
        </a:p>
      </dgm:t>
    </dgm:pt>
    <dgm:pt modelId="{D1F2206B-619B-406B-8852-6B5C4B074D7C}" type="parTrans" cxnId="{8DA715FD-F8A0-4F0A-8BBB-40A233DD06BC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BA9AF6D3-358D-4CAB-A48C-FE049B7C8C3A}" type="sibTrans" cxnId="{8DA715FD-F8A0-4F0A-8BBB-40A233DD06BC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FC1F9615-5F07-470C-940F-2BF80E1A97F3}">
      <dgm:prSet phldrT="[Texto]"/>
      <dgm:spPr/>
      <dgm:t>
        <a:bodyPr anchor="t"/>
        <a:lstStyle/>
        <a:p>
          <a:r>
            <a:rPr lang="es-ES" dirty="0">
              <a:latin typeface="Arial Rounded MT Bold" panose="020F0704030504030204" pitchFamily="34" charset="0"/>
            </a:rPr>
            <a:t>Inversión</a:t>
          </a:r>
          <a:endParaRPr lang="es-CO" dirty="0">
            <a:latin typeface="Arial Rounded MT Bold" panose="020F0704030504030204" pitchFamily="34" charset="0"/>
          </a:endParaRPr>
        </a:p>
      </dgm:t>
    </dgm:pt>
    <dgm:pt modelId="{4DBD4500-2AC8-4259-8724-7E3759A257D7}" type="parTrans" cxnId="{CFDC2DAE-6CAD-436B-8D30-D534A01FA36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8A2E315C-9AAE-4851-9AF5-67417BCBDECB}" type="sibTrans" cxnId="{CFDC2DAE-6CAD-436B-8D30-D534A01FA36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610AE894-008D-4419-9BA9-994149BF6F07}">
      <dgm:prSet phldrT="[Texto]"/>
      <dgm:spPr/>
      <dgm:t>
        <a:bodyPr anchor="t"/>
        <a:lstStyle/>
        <a:p>
          <a:r>
            <a:rPr lang="es-ES" dirty="0">
              <a:latin typeface="Arial Rounded MT Bold" panose="020F0704030504030204" pitchFamily="34" charset="0"/>
            </a:rPr>
            <a:t>Gestión decreto 612/2018</a:t>
          </a:r>
          <a:endParaRPr lang="es-CO" dirty="0">
            <a:latin typeface="Arial Rounded MT Bold" panose="020F0704030504030204" pitchFamily="34" charset="0"/>
          </a:endParaRPr>
        </a:p>
      </dgm:t>
    </dgm:pt>
    <dgm:pt modelId="{43572337-1163-4F5D-94F8-9DB5A4ADDB55}" type="parTrans" cxnId="{634BB5D9-F4D3-4AFB-8A52-F66A6EE6711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8562B9E5-393E-41C5-89D3-89088917FAE1}" type="sibTrans" cxnId="{634BB5D9-F4D3-4AFB-8A52-F66A6EE6711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8719C630-E841-46D4-B479-C9FB5D3B0E2F}">
      <dgm:prSet phldrT="[Texto]"/>
      <dgm:spPr/>
      <dgm:t>
        <a:bodyPr anchor="t"/>
        <a:lstStyle/>
        <a:p>
          <a:r>
            <a:rPr lang="es-ES" dirty="0">
              <a:latin typeface="Arial Rounded MT Bold" panose="020F0704030504030204" pitchFamily="34" charset="0"/>
            </a:rPr>
            <a:t>Gestión de procesos</a:t>
          </a:r>
          <a:endParaRPr lang="es-CO" dirty="0">
            <a:latin typeface="Arial Rounded MT Bold" panose="020F0704030504030204" pitchFamily="34" charset="0"/>
          </a:endParaRPr>
        </a:p>
      </dgm:t>
    </dgm:pt>
    <dgm:pt modelId="{F9BEBD88-B329-4498-A832-1E582F943F5F}" type="parTrans" cxnId="{46DB8A34-988E-471E-94CA-C1A44C1BD68C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0DE8E241-83B6-4482-8AAF-61EF845A6C5A}" type="sibTrans" cxnId="{46DB8A34-988E-471E-94CA-C1A44C1BD68C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43737FD5-1E24-4873-BF36-C7525A378BAB}" type="pres">
      <dgm:prSet presAssocID="{DB05678C-CCE5-4560-BDD0-E3CFB9F2D453}" presName="composite" presStyleCnt="0">
        <dgm:presLayoutVars>
          <dgm:chMax val="1"/>
          <dgm:dir/>
          <dgm:resizeHandles val="exact"/>
        </dgm:presLayoutVars>
      </dgm:prSet>
      <dgm:spPr/>
    </dgm:pt>
    <dgm:pt modelId="{A16B0529-D935-4316-8E35-A527241D1158}" type="pres">
      <dgm:prSet presAssocID="{DB05678C-CCE5-4560-BDD0-E3CFB9F2D453}" presName="radial" presStyleCnt="0">
        <dgm:presLayoutVars>
          <dgm:animLvl val="ctr"/>
        </dgm:presLayoutVars>
      </dgm:prSet>
      <dgm:spPr/>
    </dgm:pt>
    <dgm:pt modelId="{AEFC9D9B-FE2E-4C03-A935-25DD60126B9B}" type="pres">
      <dgm:prSet presAssocID="{1C38BBF9-4ECF-4E2E-B325-24728BB7F4F0}" presName="centerShape" presStyleLbl="vennNode1" presStyleIdx="0" presStyleCnt="4"/>
      <dgm:spPr/>
    </dgm:pt>
    <dgm:pt modelId="{85D71E89-4E60-4344-841B-8C0D4D97ECF8}" type="pres">
      <dgm:prSet presAssocID="{FC1F9615-5F07-470C-940F-2BF80E1A97F3}" presName="node" presStyleLbl="vennNode1" presStyleIdx="1" presStyleCnt="4">
        <dgm:presLayoutVars>
          <dgm:bulletEnabled val="1"/>
        </dgm:presLayoutVars>
      </dgm:prSet>
      <dgm:spPr/>
    </dgm:pt>
    <dgm:pt modelId="{FC35F96B-91B4-468F-B2E9-733A99D072C6}" type="pres">
      <dgm:prSet presAssocID="{610AE894-008D-4419-9BA9-994149BF6F07}" presName="node" presStyleLbl="vennNode1" presStyleIdx="2" presStyleCnt="4">
        <dgm:presLayoutVars>
          <dgm:bulletEnabled val="1"/>
        </dgm:presLayoutVars>
      </dgm:prSet>
      <dgm:spPr/>
    </dgm:pt>
    <dgm:pt modelId="{01C0FC55-53D9-4DF2-B64B-103B0398B91D}" type="pres">
      <dgm:prSet presAssocID="{8719C630-E841-46D4-B479-C9FB5D3B0E2F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4A6DF62F-BA53-4DFA-9806-7907B9591661}" type="presOf" srcId="{FC1F9615-5F07-470C-940F-2BF80E1A97F3}" destId="{85D71E89-4E60-4344-841B-8C0D4D97ECF8}" srcOrd="0" destOrd="0" presId="urn:microsoft.com/office/officeart/2005/8/layout/radial3"/>
    <dgm:cxn modelId="{46DB8A34-988E-471E-94CA-C1A44C1BD68C}" srcId="{1C38BBF9-4ECF-4E2E-B325-24728BB7F4F0}" destId="{8719C630-E841-46D4-B479-C9FB5D3B0E2F}" srcOrd="2" destOrd="0" parTransId="{F9BEBD88-B329-4498-A832-1E582F943F5F}" sibTransId="{0DE8E241-83B6-4482-8AAF-61EF845A6C5A}"/>
    <dgm:cxn modelId="{3680C199-C891-4F6C-8E5A-AE0FE1F80032}" type="presOf" srcId="{DB05678C-CCE5-4560-BDD0-E3CFB9F2D453}" destId="{43737FD5-1E24-4873-BF36-C7525A378BAB}" srcOrd="0" destOrd="0" presId="urn:microsoft.com/office/officeart/2005/8/layout/radial3"/>
    <dgm:cxn modelId="{CFDC2DAE-6CAD-436B-8D30-D534A01FA36A}" srcId="{1C38BBF9-4ECF-4E2E-B325-24728BB7F4F0}" destId="{FC1F9615-5F07-470C-940F-2BF80E1A97F3}" srcOrd="0" destOrd="0" parTransId="{4DBD4500-2AC8-4259-8724-7E3759A257D7}" sibTransId="{8A2E315C-9AAE-4851-9AF5-67417BCBDECB}"/>
    <dgm:cxn modelId="{AF6268B5-948E-40EA-8FA1-BB846958FA28}" type="presOf" srcId="{610AE894-008D-4419-9BA9-994149BF6F07}" destId="{FC35F96B-91B4-468F-B2E9-733A99D072C6}" srcOrd="0" destOrd="0" presId="urn:microsoft.com/office/officeart/2005/8/layout/radial3"/>
    <dgm:cxn modelId="{3915FCCF-7471-4AA6-92AA-E9839A9971B8}" type="presOf" srcId="{1C38BBF9-4ECF-4E2E-B325-24728BB7F4F0}" destId="{AEFC9D9B-FE2E-4C03-A935-25DD60126B9B}" srcOrd="0" destOrd="0" presId="urn:microsoft.com/office/officeart/2005/8/layout/radial3"/>
    <dgm:cxn modelId="{41E439D6-9862-4DBF-A41A-BD41C0539AF9}" type="presOf" srcId="{8719C630-E841-46D4-B479-C9FB5D3B0E2F}" destId="{01C0FC55-53D9-4DF2-B64B-103B0398B91D}" srcOrd="0" destOrd="0" presId="urn:microsoft.com/office/officeart/2005/8/layout/radial3"/>
    <dgm:cxn modelId="{634BB5D9-F4D3-4AFB-8A52-F66A6EE6711A}" srcId="{1C38BBF9-4ECF-4E2E-B325-24728BB7F4F0}" destId="{610AE894-008D-4419-9BA9-994149BF6F07}" srcOrd="1" destOrd="0" parTransId="{43572337-1163-4F5D-94F8-9DB5A4ADDB55}" sibTransId="{8562B9E5-393E-41C5-89D3-89088917FAE1}"/>
    <dgm:cxn modelId="{8DA715FD-F8A0-4F0A-8BBB-40A233DD06BC}" srcId="{DB05678C-CCE5-4560-BDD0-E3CFB9F2D453}" destId="{1C38BBF9-4ECF-4E2E-B325-24728BB7F4F0}" srcOrd="0" destOrd="0" parTransId="{D1F2206B-619B-406B-8852-6B5C4B074D7C}" sibTransId="{BA9AF6D3-358D-4CAB-A48C-FE049B7C8C3A}"/>
    <dgm:cxn modelId="{A050B82B-1125-496D-95D5-A7714683DD64}" type="presParOf" srcId="{43737FD5-1E24-4873-BF36-C7525A378BAB}" destId="{A16B0529-D935-4316-8E35-A527241D1158}" srcOrd="0" destOrd="0" presId="urn:microsoft.com/office/officeart/2005/8/layout/radial3"/>
    <dgm:cxn modelId="{BC49AAEF-0943-423E-996C-4977C3D0CDF3}" type="presParOf" srcId="{A16B0529-D935-4316-8E35-A527241D1158}" destId="{AEFC9D9B-FE2E-4C03-A935-25DD60126B9B}" srcOrd="0" destOrd="0" presId="urn:microsoft.com/office/officeart/2005/8/layout/radial3"/>
    <dgm:cxn modelId="{E684AB90-1F52-42D6-9A17-C40723EB6645}" type="presParOf" srcId="{A16B0529-D935-4316-8E35-A527241D1158}" destId="{85D71E89-4E60-4344-841B-8C0D4D97ECF8}" srcOrd="1" destOrd="0" presId="urn:microsoft.com/office/officeart/2005/8/layout/radial3"/>
    <dgm:cxn modelId="{63080DBE-BAE4-4DE7-9CC2-FB061D254489}" type="presParOf" srcId="{A16B0529-D935-4316-8E35-A527241D1158}" destId="{FC35F96B-91B4-468F-B2E9-733A99D072C6}" srcOrd="2" destOrd="0" presId="urn:microsoft.com/office/officeart/2005/8/layout/radial3"/>
    <dgm:cxn modelId="{75BFD5B6-8CCC-4C62-9562-548D93A56716}" type="presParOf" srcId="{A16B0529-D935-4316-8E35-A527241D1158}" destId="{01C0FC55-53D9-4DF2-B64B-103B0398B91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141EC4-AC9B-4A37-979D-78ADDD4EAEF0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ECB2797-0F85-47A8-8BA4-12EDD717C00B}">
      <dgm:prSet phldrT="[Texto]" custT="1"/>
      <dgm:spPr>
        <a:solidFill>
          <a:srgbClr val="003E65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Proyecto de inversión</a:t>
          </a:r>
        </a:p>
      </dgm:t>
    </dgm:pt>
    <dgm:pt modelId="{89D4EA68-71A2-4D4A-A619-DBC455AE5866}" type="parTrans" cxnId="{B99A84C5-6FD2-43B8-BF74-64142C85686E}">
      <dgm:prSet/>
      <dgm:spPr/>
      <dgm:t>
        <a:bodyPr/>
        <a:lstStyle/>
        <a:p>
          <a:endParaRPr lang="es-MX" sz="1400"/>
        </a:p>
      </dgm:t>
    </dgm:pt>
    <dgm:pt modelId="{E45FAE6B-5BF7-4BE8-A60C-F27686F3708D}" type="sibTrans" cxnId="{B99A84C5-6FD2-43B8-BF74-64142C85686E}">
      <dgm:prSet/>
      <dgm:spPr/>
      <dgm:t>
        <a:bodyPr/>
        <a:lstStyle/>
        <a:p>
          <a:endParaRPr lang="es-MX" sz="1400"/>
        </a:p>
      </dgm:t>
    </dgm:pt>
    <dgm:pt modelId="{CFCBC7B3-5860-44BD-8654-9400F780C2DC}">
      <dgm:prSet phldrT="[Texto]" custT="1"/>
      <dgm:spPr>
        <a:solidFill>
          <a:srgbClr val="005F9A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Objetivo específico 1</a:t>
          </a:r>
        </a:p>
      </dgm:t>
    </dgm:pt>
    <dgm:pt modelId="{0CF05FDE-319D-4474-A485-8FA398E04A7A}" type="parTrans" cxnId="{C6131564-02AF-4DF6-AFC6-0243DDDAFF13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5C79C842-2EC7-4CB8-ADC7-D69E25F80C0A}" type="sibTrans" cxnId="{C6131564-02AF-4DF6-AFC6-0243DDDAFF13}">
      <dgm:prSet/>
      <dgm:spPr/>
      <dgm:t>
        <a:bodyPr/>
        <a:lstStyle/>
        <a:p>
          <a:endParaRPr lang="es-MX" sz="1400"/>
        </a:p>
      </dgm:t>
    </dgm:pt>
    <dgm:pt modelId="{7465001A-891A-485E-8D15-FF80C5081173}">
      <dgm:prSet phldrT="[Texto]" custT="1"/>
      <dgm:spPr>
        <a:solidFill>
          <a:srgbClr val="005F9A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Objetivo específico 2</a:t>
          </a:r>
        </a:p>
      </dgm:t>
    </dgm:pt>
    <dgm:pt modelId="{37D270B2-D780-4E24-85EB-512033577D5C}" type="parTrans" cxnId="{3337307B-B9E9-4390-AD23-98608990D55E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C45D39BA-F2A5-44B2-9FCA-227BA38D4472}" type="sibTrans" cxnId="{3337307B-B9E9-4390-AD23-98608990D55E}">
      <dgm:prSet/>
      <dgm:spPr/>
      <dgm:t>
        <a:bodyPr/>
        <a:lstStyle/>
        <a:p>
          <a:endParaRPr lang="es-MX" sz="1400"/>
        </a:p>
      </dgm:t>
    </dgm:pt>
    <dgm:pt modelId="{8B00A38A-EA40-4E1F-9EEB-28BDED10B86A}">
      <dgm:prSet phldrT="[Texto]" custT="1"/>
      <dgm:spPr>
        <a:solidFill>
          <a:srgbClr val="0084D6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Meta 1 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137517A3-9964-4B91-B1E8-91FEB5FC438B}" type="parTrans" cxnId="{70881EFA-EE43-4C3E-8CCF-114FA24A9CD2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6C1DB59F-C997-4A37-B4E4-3BCF03BF8785}" type="sibTrans" cxnId="{70881EFA-EE43-4C3E-8CCF-114FA24A9CD2}">
      <dgm:prSet/>
      <dgm:spPr/>
      <dgm:t>
        <a:bodyPr/>
        <a:lstStyle/>
        <a:p>
          <a:endParaRPr lang="es-MX" sz="1400"/>
        </a:p>
      </dgm:t>
    </dgm:pt>
    <dgm:pt modelId="{5BAA8594-42D1-4C6E-8D62-FEBA2A878831}">
      <dgm:prSet phldrT="[Texto]" custT="1"/>
      <dgm:spPr>
        <a:solidFill>
          <a:srgbClr val="0084D6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Meta 1 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71558491-9A35-4D61-972C-68F6AFD3838D}" type="parTrans" cxnId="{A68EEE29-8D48-49AD-8869-F2C67DD638AA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3832691A-3058-466B-AFE3-0988FABE130A}" type="sibTrans" cxnId="{A68EEE29-8D48-49AD-8869-F2C67DD638AA}">
      <dgm:prSet/>
      <dgm:spPr/>
      <dgm:t>
        <a:bodyPr/>
        <a:lstStyle/>
        <a:p>
          <a:endParaRPr lang="es-MX" sz="1400"/>
        </a:p>
      </dgm:t>
    </dgm:pt>
    <dgm:pt modelId="{2FE55936-0250-4B2F-A663-A525252E7022}">
      <dgm:prSet phldrT="[Texto]" custT="1"/>
      <dgm:spPr>
        <a:solidFill>
          <a:srgbClr val="009FE3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Actividad  %</a:t>
          </a:r>
        </a:p>
      </dgm:t>
    </dgm:pt>
    <dgm:pt modelId="{76ECE38A-E362-40EE-87F1-1A834057D6E0}" type="parTrans" cxnId="{DB3FE635-4C8C-44EB-B45A-D5149670CA5E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67AED094-0FFE-4ABA-8EB1-4BEBC62B11FB}" type="sibTrans" cxnId="{DB3FE635-4C8C-44EB-B45A-D5149670CA5E}">
      <dgm:prSet/>
      <dgm:spPr/>
      <dgm:t>
        <a:bodyPr/>
        <a:lstStyle/>
        <a:p>
          <a:endParaRPr lang="es-MX" sz="1400"/>
        </a:p>
      </dgm:t>
    </dgm:pt>
    <dgm:pt modelId="{25793EBB-7176-45FF-91CE-892332F032D0}">
      <dgm:prSet phldrT="[Texto]" custT="1"/>
      <dgm:spPr>
        <a:solidFill>
          <a:srgbClr val="3FB6FF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Tarea 1</a:t>
          </a:r>
        </a:p>
        <a:p>
          <a:r>
            <a:rPr lang="es-MX" sz="1400" dirty="0">
              <a:latin typeface="Arial Rounded MT Bold" panose="020F0704030504030204" pitchFamily="34" charset="0"/>
            </a:rPr>
            <a:t> %</a:t>
          </a:r>
        </a:p>
      </dgm:t>
    </dgm:pt>
    <dgm:pt modelId="{5B88B0AE-A39B-41B1-B1D2-4C992D14449C}" type="parTrans" cxnId="{8F411A3A-F65E-4D4D-8F4D-FA8307056C8D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008B8F2D-7DBA-4D99-866A-EE6BB0BD9B75}" type="sibTrans" cxnId="{8F411A3A-F65E-4D4D-8F4D-FA8307056C8D}">
      <dgm:prSet/>
      <dgm:spPr/>
      <dgm:t>
        <a:bodyPr/>
        <a:lstStyle/>
        <a:p>
          <a:endParaRPr lang="es-MX" sz="1400"/>
        </a:p>
      </dgm:t>
    </dgm:pt>
    <dgm:pt modelId="{4646633C-AFF7-4357-B44C-A0C545A5981C}">
      <dgm:prSet phldrT="[Texto]" custT="1"/>
      <dgm:spPr>
        <a:solidFill>
          <a:srgbClr val="3FB6FF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Tarea 2 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7853CE30-9906-4379-B8C5-B1E78DB2BEE8}" type="parTrans" cxnId="{D1FEE4DA-E8C1-4CDD-8D00-18E454BB7EEB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E2EDB2B0-BF1D-4025-86D2-714CA8D4570A}" type="sibTrans" cxnId="{D1FEE4DA-E8C1-4CDD-8D00-18E454BB7EEB}">
      <dgm:prSet/>
      <dgm:spPr/>
      <dgm:t>
        <a:bodyPr/>
        <a:lstStyle/>
        <a:p>
          <a:endParaRPr lang="es-MX" sz="1400"/>
        </a:p>
      </dgm:t>
    </dgm:pt>
    <dgm:pt modelId="{3A580FD9-6784-431E-85D4-BB3C602273CF}">
      <dgm:prSet phldrT="[Texto]" custT="1"/>
      <dgm:spPr>
        <a:solidFill>
          <a:srgbClr val="009FE3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Actividad</a:t>
          </a:r>
        </a:p>
        <a:p>
          <a:r>
            <a:rPr lang="es-MX" sz="1400" dirty="0">
              <a:latin typeface="Arial Rounded MT Bold" panose="020F0704030504030204" pitchFamily="34" charset="0"/>
            </a:rPr>
            <a:t>% </a:t>
          </a:r>
        </a:p>
      </dgm:t>
    </dgm:pt>
    <dgm:pt modelId="{1943C241-2766-4E4D-8FB5-6F6D3E6BCA17}" type="parTrans" cxnId="{72919403-C998-4AFB-9BDD-94CDB22F7CE6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E124AD56-F477-4EBE-856B-8D4AF007D626}" type="sibTrans" cxnId="{72919403-C998-4AFB-9BDD-94CDB22F7CE6}">
      <dgm:prSet/>
      <dgm:spPr/>
      <dgm:t>
        <a:bodyPr/>
        <a:lstStyle/>
        <a:p>
          <a:endParaRPr lang="es-MX" sz="1400"/>
        </a:p>
      </dgm:t>
    </dgm:pt>
    <dgm:pt modelId="{3E7F82D9-8262-4086-AF83-E49EAC425DED}">
      <dgm:prSet phldrT="[Texto]" custT="1"/>
      <dgm:spPr>
        <a:solidFill>
          <a:srgbClr val="3FB6FF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Tarea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D7FA6C8D-E124-415B-9B5A-E269BB942DE3}" type="parTrans" cxnId="{C0B0CD4A-2605-4408-9B0B-96E46EC3F8CE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180B3CC0-5697-4E1F-ABAE-9817631489B4}" type="sibTrans" cxnId="{C0B0CD4A-2605-4408-9B0B-96E46EC3F8CE}">
      <dgm:prSet/>
      <dgm:spPr/>
      <dgm:t>
        <a:bodyPr/>
        <a:lstStyle/>
        <a:p>
          <a:endParaRPr lang="es-MX" sz="1400"/>
        </a:p>
      </dgm:t>
    </dgm:pt>
    <dgm:pt modelId="{22BAD0DE-13B3-4409-9981-364791FDD552}" type="pres">
      <dgm:prSet presAssocID="{AD141EC4-AC9B-4A37-979D-78ADDD4EAE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B643D4-C68F-4381-841B-84701E9E9097}" type="pres">
      <dgm:prSet presAssocID="{AECB2797-0F85-47A8-8BA4-12EDD717C00B}" presName="root1" presStyleCnt="0"/>
      <dgm:spPr/>
    </dgm:pt>
    <dgm:pt modelId="{6CA4DC4E-AE5D-45F4-87AC-F88EE97AD9E3}" type="pres">
      <dgm:prSet presAssocID="{AECB2797-0F85-47A8-8BA4-12EDD717C00B}" presName="LevelOneTextNode" presStyleLbl="node0" presStyleIdx="0" presStyleCnt="1" custLinFactNeighborX="-1138">
        <dgm:presLayoutVars>
          <dgm:chPref val="3"/>
        </dgm:presLayoutVars>
      </dgm:prSet>
      <dgm:spPr/>
    </dgm:pt>
    <dgm:pt modelId="{E476496F-0EB1-4B34-ADE9-3D966940BB3B}" type="pres">
      <dgm:prSet presAssocID="{AECB2797-0F85-47A8-8BA4-12EDD717C00B}" presName="level2hierChild" presStyleCnt="0"/>
      <dgm:spPr/>
    </dgm:pt>
    <dgm:pt modelId="{0F79ADB2-2F7A-4BB7-A385-D932F8B0A26F}" type="pres">
      <dgm:prSet presAssocID="{0CF05FDE-319D-4474-A485-8FA398E04A7A}" presName="conn2-1" presStyleLbl="parChTrans1D2" presStyleIdx="0" presStyleCnt="2"/>
      <dgm:spPr/>
    </dgm:pt>
    <dgm:pt modelId="{99AF2AF0-0EEA-4DAE-8F73-335740E59505}" type="pres">
      <dgm:prSet presAssocID="{0CF05FDE-319D-4474-A485-8FA398E04A7A}" presName="connTx" presStyleLbl="parChTrans1D2" presStyleIdx="0" presStyleCnt="2"/>
      <dgm:spPr/>
    </dgm:pt>
    <dgm:pt modelId="{35308815-D75B-461E-8F14-45CC7D95B2F4}" type="pres">
      <dgm:prSet presAssocID="{CFCBC7B3-5860-44BD-8654-9400F780C2DC}" presName="root2" presStyleCnt="0"/>
      <dgm:spPr/>
    </dgm:pt>
    <dgm:pt modelId="{5210E7F5-0E9D-4FF1-AC37-9F093327230E}" type="pres">
      <dgm:prSet presAssocID="{CFCBC7B3-5860-44BD-8654-9400F780C2DC}" presName="LevelTwoTextNode" presStyleLbl="node2" presStyleIdx="0" presStyleCnt="2">
        <dgm:presLayoutVars>
          <dgm:chPref val="3"/>
        </dgm:presLayoutVars>
      </dgm:prSet>
      <dgm:spPr/>
    </dgm:pt>
    <dgm:pt modelId="{0FB2BD7F-E188-4C45-8250-A7DA6F236A3A}" type="pres">
      <dgm:prSet presAssocID="{CFCBC7B3-5860-44BD-8654-9400F780C2DC}" presName="level3hierChild" presStyleCnt="0"/>
      <dgm:spPr/>
    </dgm:pt>
    <dgm:pt modelId="{7163B77F-27DB-4FA0-9DE1-FE774381E4CD}" type="pres">
      <dgm:prSet presAssocID="{137517A3-9964-4B91-B1E8-91FEB5FC438B}" presName="conn2-1" presStyleLbl="parChTrans1D3" presStyleIdx="0" presStyleCnt="2"/>
      <dgm:spPr/>
    </dgm:pt>
    <dgm:pt modelId="{07B35663-A296-43F9-9FF9-21075D797E5D}" type="pres">
      <dgm:prSet presAssocID="{137517A3-9964-4B91-B1E8-91FEB5FC438B}" presName="connTx" presStyleLbl="parChTrans1D3" presStyleIdx="0" presStyleCnt="2"/>
      <dgm:spPr/>
    </dgm:pt>
    <dgm:pt modelId="{FDEB21E7-5188-44EC-B7ED-CF1F0E4666FC}" type="pres">
      <dgm:prSet presAssocID="{8B00A38A-EA40-4E1F-9EEB-28BDED10B86A}" presName="root2" presStyleCnt="0"/>
      <dgm:spPr/>
    </dgm:pt>
    <dgm:pt modelId="{480B28E2-A97F-4499-BE2D-041647C6BDDD}" type="pres">
      <dgm:prSet presAssocID="{8B00A38A-EA40-4E1F-9EEB-28BDED10B86A}" presName="LevelTwoTextNode" presStyleLbl="node3" presStyleIdx="0" presStyleCnt="2">
        <dgm:presLayoutVars>
          <dgm:chPref val="3"/>
        </dgm:presLayoutVars>
      </dgm:prSet>
      <dgm:spPr/>
    </dgm:pt>
    <dgm:pt modelId="{798298DD-64BB-4BD1-A4A5-AEBAFC34D508}" type="pres">
      <dgm:prSet presAssocID="{8B00A38A-EA40-4E1F-9EEB-28BDED10B86A}" presName="level3hierChild" presStyleCnt="0"/>
      <dgm:spPr/>
    </dgm:pt>
    <dgm:pt modelId="{DD8049E2-DD07-463A-A553-4CF790E8B632}" type="pres">
      <dgm:prSet presAssocID="{1943C241-2766-4E4D-8FB5-6F6D3E6BCA17}" presName="conn2-1" presStyleLbl="parChTrans1D4" presStyleIdx="0" presStyleCnt="5"/>
      <dgm:spPr/>
    </dgm:pt>
    <dgm:pt modelId="{546EA382-F97E-4487-808F-DCFCB11FDC4D}" type="pres">
      <dgm:prSet presAssocID="{1943C241-2766-4E4D-8FB5-6F6D3E6BCA17}" presName="connTx" presStyleLbl="parChTrans1D4" presStyleIdx="0" presStyleCnt="5"/>
      <dgm:spPr/>
    </dgm:pt>
    <dgm:pt modelId="{991934B6-EE68-4E05-A408-4441F02A9FFD}" type="pres">
      <dgm:prSet presAssocID="{3A580FD9-6784-431E-85D4-BB3C602273CF}" presName="root2" presStyleCnt="0"/>
      <dgm:spPr/>
    </dgm:pt>
    <dgm:pt modelId="{5299301F-3887-4DBC-A6C7-A73773C97739}" type="pres">
      <dgm:prSet presAssocID="{3A580FD9-6784-431E-85D4-BB3C602273CF}" presName="LevelTwoTextNode" presStyleLbl="node4" presStyleIdx="0" presStyleCnt="5">
        <dgm:presLayoutVars>
          <dgm:chPref val="3"/>
        </dgm:presLayoutVars>
      </dgm:prSet>
      <dgm:spPr/>
    </dgm:pt>
    <dgm:pt modelId="{0F16DFD5-56F2-4BDA-B6BF-E9E735B7264B}" type="pres">
      <dgm:prSet presAssocID="{3A580FD9-6784-431E-85D4-BB3C602273CF}" presName="level3hierChild" presStyleCnt="0"/>
      <dgm:spPr/>
    </dgm:pt>
    <dgm:pt modelId="{7EC2BD9E-4F69-45A9-9283-25C66CB6FB19}" type="pres">
      <dgm:prSet presAssocID="{D7FA6C8D-E124-415B-9B5A-E269BB942DE3}" presName="conn2-1" presStyleLbl="parChTrans1D4" presStyleIdx="1" presStyleCnt="5"/>
      <dgm:spPr/>
    </dgm:pt>
    <dgm:pt modelId="{CB84BB87-6B8A-4E79-9362-AF6DBD90582D}" type="pres">
      <dgm:prSet presAssocID="{D7FA6C8D-E124-415B-9B5A-E269BB942DE3}" presName="connTx" presStyleLbl="parChTrans1D4" presStyleIdx="1" presStyleCnt="5"/>
      <dgm:spPr/>
    </dgm:pt>
    <dgm:pt modelId="{1483E0C0-66B4-4D20-95E6-23F664625D10}" type="pres">
      <dgm:prSet presAssocID="{3E7F82D9-8262-4086-AF83-E49EAC425DED}" presName="root2" presStyleCnt="0"/>
      <dgm:spPr/>
    </dgm:pt>
    <dgm:pt modelId="{B85B0CA0-E075-46B0-9AA8-879664EAEEE1}" type="pres">
      <dgm:prSet presAssocID="{3E7F82D9-8262-4086-AF83-E49EAC425DED}" presName="LevelTwoTextNode" presStyleLbl="node4" presStyleIdx="1" presStyleCnt="5">
        <dgm:presLayoutVars>
          <dgm:chPref val="3"/>
        </dgm:presLayoutVars>
      </dgm:prSet>
      <dgm:spPr/>
    </dgm:pt>
    <dgm:pt modelId="{53250ED6-1E5A-401A-BCC3-58CD1FE919E0}" type="pres">
      <dgm:prSet presAssocID="{3E7F82D9-8262-4086-AF83-E49EAC425DED}" presName="level3hierChild" presStyleCnt="0"/>
      <dgm:spPr/>
    </dgm:pt>
    <dgm:pt modelId="{7A4FBC53-15AF-404C-BF84-DB7F2B4ED673}" type="pres">
      <dgm:prSet presAssocID="{37D270B2-D780-4E24-85EB-512033577D5C}" presName="conn2-1" presStyleLbl="parChTrans1D2" presStyleIdx="1" presStyleCnt="2"/>
      <dgm:spPr/>
    </dgm:pt>
    <dgm:pt modelId="{004E0A8B-9343-4EF5-B93A-6C5895D4C46B}" type="pres">
      <dgm:prSet presAssocID="{37D270B2-D780-4E24-85EB-512033577D5C}" presName="connTx" presStyleLbl="parChTrans1D2" presStyleIdx="1" presStyleCnt="2"/>
      <dgm:spPr/>
    </dgm:pt>
    <dgm:pt modelId="{C25CCB25-CE8C-41BE-A3A4-57180C1EF1FA}" type="pres">
      <dgm:prSet presAssocID="{7465001A-891A-485E-8D15-FF80C5081173}" presName="root2" presStyleCnt="0"/>
      <dgm:spPr/>
    </dgm:pt>
    <dgm:pt modelId="{566DA338-A7E7-4341-8B3A-54895930BFBF}" type="pres">
      <dgm:prSet presAssocID="{7465001A-891A-485E-8D15-FF80C5081173}" presName="LevelTwoTextNode" presStyleLbl="node2" presStyleIdx="1" presStyleCnt="2">
        <dgm:presLayoutVars>
          <dgm:chPref val="3"/>
        </dgm:presLayoutVars>
      </dgm:prSet>
      <dgm:spPr/>
    </dgm:pt>
    <dgm:pt modelId="{D6A4374C-6919-470A-BB1B-B1CAB740FDEA}" type="pres">
      <dgm:prSet presAssocID="{7465001A-891A-485E-8D15-FF80C5081173}" presName="level3hierChild" presStyleCnt="0"/>
      <dgm:spPr/>
    </dgm:pt>
    <dgm:pt modelId="{DA2ECC47-770D-41A8-93D2-DFA670BD8A71}" type="pres">
      <dgm:prSet presAssocID="{71558491-9A35-4D61-972C-68F6AFD3838D}" presName="conn2-1" presStyleLbl="parChTrans1D3" presStyleIdx="1" presStyleCnt="2"/>
      <dgm:spPr/>
    </dgm:pt>
    <dgm:pt modelId="{8C21F3D8-B953-45CA-940C-44F83CFBAD8C}" type="pres">
      <dgm:prSet presAssocID="{71558491-9A35-4D61-972C-68F6AFD3838D}" presName="connTx" presStyleLbl="parChTrans1D3" presStyleIdx="1" presStyleCnt="2"/>
      <dgm:spPr/>
    </dgm:pt>
    <dgm:pt modelId="{F0CE6819-E5C6-4A3B-A85C-5E8B75AD9EFE}" type="pres">
      <dgm:prSet presAssocID="{5BAA8594-42D1-4C6E-8D62-FEBA2A878831}" presName="root2" presStyleCnt="0"/>
      <dgm:spPr/>
    </dgm:pt>
    <dgm:pt modelId="{D068C603-C5F8-46CA-B96E-5DE2E212CD84}" type="pres">
      <dgm:prSet presAssocID="{5BAA8594-42D1-4C6E-8D62-FEBA2A878831}" presName="LevelTwoTextNode" presStyleLbl="node3" presStyleIdx="1" presStyleCnt="2">
        <dgm:presLayoutVars>
          <dgm:chPref val="3"/>
        </dgm:presLayoutVars>
      </dgm:prSet>
      <dgm:spPr/>
    </dgm:pt>
    <dgm:pt modelId="{0146015D-A179-4FAD-B95A-C73FA01219E4}" type="pres">
      <dgm:prSet presAssocID="{5BAA8594-42D1-4C6E-8D62-FEBA2A878831}" presName="level3hierChild" presStyleCnt="0"/>
      <dgm:spPr/>
    </dgm:pt>
    <dgm:pt modelId="{B1DF6412-156B-4A9D-8DEE-221C7A1329FF}" type="pres">
      <dgm:prSet presAssocID="{76ECE38A-E362-40EE-87F1-1A834057D6E0}" presName="conn2-1" presStyleLbl="parChTrans1D4" presStyleIdx="2" presStyleCnt="5"/>
      <dgm:spPr/>
    </dgm:pt>
    <dgm:pt modelId="{7836F395-03F2-474D-B3BA-583E216B7614}" type="pres">
      <dgm:prSet presAssocID="{76ECE38A-E362-40EE-87F1-1A834057D6E0}" presName="connTx" presStyleLbl="parChTrans1D4" presStyleIdx="2" presStyleCnt="5"/>
      <dgm:spPr/>
    </dgm:pt>
    <dgm:pt modelId="{0A46A580-D4FE-4EF1-B4F1-28D2871D4B25}" type="pres">
      <dgm:prSet presAssocID="{2FE55936-0250-4B2F-A663-A525252E7022}" presName="root2" presStyleCnt="0"/>
      <dgm:spPr/>
    </dgm:pt>
    <dgm:pt modelId="{AC691B5D-29B1-492A-BE24-9B5B1DC51BBC}" type="pres">
      <dgm:prSet presAssocID="{2FE55936-0250-4B2F-A663-A525252E7022}" presName="LevelTwoTextNode" presStyleLbl="node4" presStyleIdx="2" presStyleCnt="5">
        <dgm:presLayoutVars>
          <dgm:chPref val="3"/>
        </dgm:presLayoutVars>
      </dgm:prSet>
      <dgm:spPr/>
    </dgm:pt>
    <dgm:pt modelId="{9A8A8C0F-CF7C-454C-8ABE-E9B6F331F5A1}" type="pres">
      <dgm:prSet presAssocID="{2FE55936-0250-4B2F-A663-A525252E7022}" presName="level3hierChild" presStyleCnt="0"/>
      <dgm:spPr/>
    </dgm:pt>
    <dgm:pt modelId="{99E2CD24-FAB4-4D84-9C07-EA8C7B0BC263}" type="pres">
      <dgm:prSet presAssocID="{5B88B0AE-A39B-41B1-B1D2-4C992D14449C}" presName="conn2-1" presStyleLbl="parChTrans1D4" presStyleIdx="3" presStyleCnt="5"/>
      <dgm:spPr/>
    </dgm:pt>
    <dgm:pt modelId="{3ED92034-3B3A-4E5A-A817-1B4155973B54}" type="pres">
      <dgm:prSet presAssocID="{5B88B0AE-A39B-41B1-B1D2-4C992D14449C}" presName="connTx" presStyleLbl="parChTrans1D4" presStyleIdx="3" presStyleCnt="5"/>
      <dgm:spPr/>
    </dgm:pt>
    <dgm:pt modelId="{89C6E0EC-5DB4-4CE7-B2D2-56C052F1E504}" type="pres">
      <dgm:prSet presAssocID="{25793EBB-7176-45FF-91CE-892332F032D0}" presName="root2" presStyleCnt="0"/>
      <dgm:spPr/>
    </dgm:pt>
    <dgm:pt modelId="{448E5303-8651-40D0-A65F-C0FE50312AB3}" type="pres">
      <dgm:prSet presAssocID="{25793EBB-7176-45FF-91CE-892332F032D0}" presName="LevelTwoTextNode" presStyleLbl="node4" presStyleIdx="3" presStyleCnt="5">
        <dgm:presLayoutVars>
          <dgm:chPref val="3"/>
        </dgm:presLayoutVars>
      </dgm:prSet>
      <dgm:spPr/>
    </dgm:pt>
    <dgm:pt modelId="{51CDD959-42E1-444B-AB03-FBFA2578ECD9}" type="pres">
      <dgm:prSet presAssocID="{25793EBB-7176-45FF-91CE-892332F032D0}" presName="level3hierChild" presStyleCnt="0"/>
      <dgm:spPr/>
    </dgm:pt>
    <dgm:pt modelId="{13C56F96-CEC6-4933-B350-BE9C559B85CA}" type="pres">
      <dgm:prSet presAssocID="{7853CE30-9906-4379-B8C5-B1E78DB2BEE8}" presName="conn2-1" presStyleLbl="parChTrans1D4" presStyleIdx="4" presStyleCnt="5"/>
      <dgm:spPr/>
    </dgm:pt>
    <dgm:pt modelId="{81FF1BBB-A251-49FF-87BD-305328A5EC88}" type="pres">
      <dgm:prSet presAssocID="{7853CE30-9906-4379-B8C5-B1E78DB2BEE8}" presName="connTx" presStyleLbl="parChTrans1D4" presStyleIdx="4" presStyleCnt="5"/>
      <dgm:spPr/>
    </dgm:pt>
    <dgm:pt modelId="{52EB9A82-0443-4267-BF4B-E673C6E9FB8C}" type="pres">
      <dgm:prSet presAssocID="{4646633C-AFF7-4357-B44C-A0C545A5981C}" presName="root2" presStyleCnt="0"/>
      <dgm:spPr/>
    </dgm:pt>
    <dgm:pt modelId="{1B5470A2-1F1D-4299-942B-5905C07AC1D1}" type="pres">
      <dgm:prSet presAssocID="{4646633C-AFF7-4357-B44C-A0C545A5981C}" presName="LevelTwoTextNode" presStyleLbl="node4" presStyleIdx="4" presStyleCnt="5">
        <dgm:presLayoutVars>
          <dgm:chPref val="3"/>
        </dgm:presLayoutVars>
      </dgm:prSet>
      <dgm:spPr/>
    </dgm:pt>
    <dgm:pt modelId="{646A95F0-FC82-467F-8BD2-A8BF7A84441A}" type="pres">
      <dgm:prSet presAssocID="{4646633C-AFF7-4357-B44C-A0C545A5981C}" presName="level3hierChild" presStyleCnt="0"/>
      <dgm:spPr/>
    </dgm:pt>
  </dgm:ptLst>
  <dgm:cxnLst>
    <dgm:cxn modelId="{72919403-C998-4AFB-9BDD-94CDB22F7CE6}" srcId="{8B00A38A-EA40-4E1F-9EEB-28BDED10B86A}" destId="{3A580FD9-6784-431E-85D4-BB3C602273CF}" srcOrd="0" destOrd="0" parTransId="{1943C241-2766-4E4D-8FB5-6F6D3E6BCA17}" sibTransId="{E124AD56-F477-4EBE-856B-8D4AF007D626}"/>
    <dgm:cxn modelId="{DAC9AB03-1BBD-4EBA-BF2E-4949A0DEC559}" type="presOf" srcId="{0CF05FDE-319D-4474-A485-8FA398E04A7A}" destId="{99AF2AF0-0EEA-4DAE-8F73-335740E59505}" srcOrd="1" destOrd="0" presId="urn:microsoft.com/office/officeart/2005/8/layout/hierarchy2"/>
    <dgm:cxn modelId="{DA3B6E0A-CF35-4FB0-B88B-24DF12E678E2}" type="presOf" srcId="{7853CE30-9906-4379-B8C5-B1E78DB2BEE8}" destId="{81FF1BBB-A251-49FF-87BD-305328A5EC88}" srcOrd="1" destOrd="0" presId="urn:microsoft.com/office/officeart/2005/8/layout/hierarchy2"/>
    <dgm:cxn modelId="{878C300C-D637-4F21-89C3-47F02A2B16F8}" type="presOf" srcId="{71558491-9A35-4D61-972C-68F6AFD3838D}" destId="{DA2ECC47-770D-41A8-93D2-DFA670BD8A71}" srcOrd="0" destOrd="0" presId="urn:microsoft.com/office/officeart/2005/8/layout/hierarchy2"/>
    <dgm:cxn modelId="{F8BA1513-6C35-4465-BD4B-DF5EBAF9D952}" type="presOf" srcId="{25793EBB-7176-45FF-91CE-892332F032D0}" destId="{448E5303-8651-40D0-A65F-C0FE50312AB3}" srcOrd="0" destOrd="0" presId="urn:microsoft.com/office/officeart/2005/8/layout/hierarchy2"/>
    <dgm:cxn modelId="{676EF615-40B2-445D-8916-E9CA6FF3D839}" type="presOf" srcId="{AECB2797-0F85-47A8-8BA4-12EDD717C00B}" destId="{6CA4DC4E-AE5D-45F4-87AC-F88EE97AD9E3}" srcOrd="0" destOrd="0" presId="urn:microsoft.com/office/officeart/2005/8/layout/hierarchy2"/>
    <dgm:cxn modelId="{5AA7811C-CFA7-4D15-A8E9-10D8BFD0E09F}" type="presOf" srcId="{5B88B0AE-A39B-41B1-B1D2-4C992D14449C}" destId="{99E2CD24-FAB4-4D84-9C07-EA8C7B0BC263}" srcOrd="0" destOrd="0" presId="urn:microsoft.com/office/officeart/2005/8/layout/hierarchy2"/>
    <dgm:cxn modelId="{A68EEE29-8D48-49AD-8869-F2C67DD638AA}" srcId="{7465001A-891A-485E-8D15-FF80C5081173}" destId="{5BAA8594-42D1-4C6E-8D62-FEBA2A878831}" srcOrd="0" destOrd="0" parTransId="{71558491-9A35-4D61-972C-68F6AFD3838D}" sibTransId="{3832691A-3058-466B-AFE3-0988FABE130A}"/>
    <dgm:cxn modelId="{172E5A32-4A0E-4B7F-8A00-A6850F29D215}" type="presOf" srcId="{4646633C-AFF7-4357-B44C-A0C545A5981C}" destId="{1B5470A2-1F1D-4299-942B-5905C07AC1D1}" srcOrd="0" destOrd="0" presId="urn:microsoft.com/office/officeart/2005/8/layout/hierarchy2"/>
    <dgm:cxn modelId="{DB3FE635-4C8C-44EB-B45A-D5149670CA5E}" srcId="{5BAA8594-42D1-4C6E-8D62-FEBA2A878831}" destId="{2FE55936-0250-4B2F-A663-A525252E7022}" srcOrd="0" destOrd="0" parTransId="{76ECE38A-E362-40EE-87F1-1A834057D6E0}" sibTransId="{67AED094-0FFE-4ABA-8EB1-4BEBC62B11FB}"/>
    <dgm:cxn modelId="{8F411A3A-F65E-4D4D-8F4D-FA8307056C8D}" srcId="{2FE55936-0250-4B2F-A663-A525252E7022}" destId="{25793EBB-7176-45FF-91CE-892332F032D0}" srcOrd="0" destOrd="0" parTransId="{5B88B0AE-A39B-41B1-B1D2-4C992D14449C}" sibTransId="{008B8F2D-7DBA-4D99-866A-EE6BB0BD9B75}"/>
    <dgm:cxn modelId="{FFDEF93B-8ED4-4364-A5EA-E32A99B4A097}" type="presOf" srcId="{8B00A38A-EA40-4E1F-9EEB-28BDED10B86A}" destId="{480B28E2-A97F-4499-BE2D-041647C6BDDD}" srcOrd="0" destOrd="0" presId="urn:microsoft.com/office/officeart/2005/8/layout/hierarchy2"/>
    <dgm:cxn modelId="{668A7460-820C-4336-B482-5CEA0047F6D3}" type="presOf" srcId="{7853CE30-9906-4379-B8C5-B1E78DB2BEE8}" destId="{13C56F96-CEC6-4933-B350-BE9C559B85CA}" srcOrd="0" destOrd="0" presId="urn:microsoft.com/office/officeart/2005/8/layout/hierarchy2"/>
    <dgm:cxn modelId="{71841042-6A25-4CB3-AD61-3C9F5A20B5EC}" type="presOf" srcId="{76ECE38A-E362-40EE-87F1-1A834057D6E0}" destId="{B1DF6412-156B-4A9D-8DEE-221C7A1329FF}" srcOrd="0" destOrd="0" presId="urn:microsoft.com/office/officeart/2005/8/layout/hierarchy2"/>
    <dgm:cxn modelId="{E40AFF42-B86E-41C8-AD2C-153FB3CCC6B5}" type="presOf" srcId="{37D270B2-D780-4E24-85EB-512033577D5C}" destId="{7A4FBC53-15AF-404C-BF84-DB7F2B4ED673}" srcOrd="0" destOrd="0" presId="urn:microsoft.com/office/officeart/2005/8/layout/hierarchy2"/>
    <dgm:cxn modelId="{C6131564-02AF-4DF6-AFC6-0243DDDAFF13}" srcId="{AECB2797-0F85-47A8-8BA4-12EDD717C00B}" destId="{CFCBC7B3-5860-44BD-8654-9400F780C2DC}" srcOrd="0" destOrd="0" parTransId="{0CF05FDE-319D-4474-A485-8FA398E04A7A}" sibTransId="{5C79C842-2EC7-4CB8-ADC7-D69E25F80C0A}"/>
    <dgm:cxn modelId="{A8B1EC65-CC5C-4C71-900E-E5DA317CB1C1}" type="presOf" srcId="{5BAA8594-42D1-4C6E-8D62-FEBA2A878831}" destId="{D068C603-C5F8-46CA-B96E-5DE2E212CD84}" srcOrd="0" destOrd="0" presId="urn:microsoft.com/office/officeart/2005/8/layout/hierarchy2"/>
    <dgm:cxn modelId="{FCCB1348-D758-4D49-BB86-2C36B922805A}" type="presOf" srcId="{D7FA6C8D-E124-415B-9B5A-E269BB942DE3}" destId="{CB84BB87-6B8A-4E79-9362-AF6DBD90582D}" srcOrd="1" destOrd="0" presId="urn:microsoft.com/office/officeart/2005/8/layout/hierarchy2"/>
    <dgm:cxn modelId="{3F477A49-F747-4002-9265-88AB1F510317}" type="presOf" srcId="{AD141EC4-AC9B-4A37-979D-78ADDD4EAEF0}" destId="{22BAD0DE-13B3-4409-9981-364791FDD552}" srcOrd="0" destOrd="0" presId="urn:microsoft.com/office/officeart/2005/8/layout/hierarchy2"/>
    <dgm:cxn modelId="{C0B0CD4A-2605-4408-9B0B-96E46EC3F8CE}" srcId="{3A580FD9-6784-431E-85D4-BB3C602273CF}" destId="{3E7F82D9-8262-4086-AF83-E49EAC425DED}" srcOrd="0" destOrd="0" parTransId="{D7FA6C8D-E124-415B-9B5A-E269BB942DE3}" sibTransId="{180B3CC0-5697-4E1F-ABAE-9817631489B4}"/>
    <dgm:cxn modelId="{805ECB6F-91A7-4E98-854D-9088C02C5278}" type="presOf" srcId="{76ECE38A-E362-40EE-87F1-1A834057D6E0}" destId="{7836F395-03F2-474D-B3BA-583E216B7614}" srcOrd="1" destOrd="0" presId="urn:microsoft.com/office/officeart/2005/8/layout/hierarchy2"/>
    <dgm:cxn modelId="{37BBFE50-D280-4832-A346-4C35ABC7723E}" type="presOf" srcId="{7465001A-891A-485E-8D15-FF80C5081173}" destId="{566DA338-A7E7-4341-8B3A-54895930BFBF}" srcOrd="0" destOrd="0" presId="urn:microsoft.com/office/officeart/2005/8/layout/hierarchy2"/>
    <dgm:cxn modelId="{E24BA252-3649-42B3-95C6-8A62F99050E0}" type="presOf" srcId="{3A580FD9-6784-431E-85D4-BB3C602273CF}" destId="{5299301F-3887-4DBC-A6C7-A73773C97739}" srcOrd="0" destOrd="0" presId="urn:microsoft.com/office/officeart/2005/8/layout/hierarchy2"/>
    <dgm:cxn modelId="{F1946175-C97D-4850-914F-3BF057DDD589}" type="presOf" srcId="{37D270B2-D780-4E24-85EB-512033577D5C}" destId="{004E0A8B-9343-4EF5-B93A-6C5895D4C46B}" srcOrd="1" destOrd="0" presId="urn:microsoft.com/office/officeart/2005/8/layout/hierarchy2"/>
    <dgm:cxn modelId="{40431179-26FA-4C26-AD0D-F1EEF5396A16}" type="presOf" srcId="{0CF05FDE-319D-4474-A485-8FA398E04A7A}" destId="{0F79ADB2-2F7A-4BB7-A385-D932F8B0A26F}" srcOrd="0" destOrd="0" presId="urn:microsoft.com/office/officeart/2005/8/layout/hierarchy2"/>
    <dgm:cxn modelId="{3337307B-B9E9-4390-AD23-98608990D55E}" srcId="{AECB2797-0F85-47A8-8BA4-12EDD717C00B}" destId="{7465001A-891A-485E-8D15-FF80C5081173}" srcOrd="1" destOrd="0" parTransId="{37D270B2-D780-4E24-85EB-512033577D5C}" sibTransId="{C45D39BA-F2A5-44B2-9FCA-227BA38D4472}"/>
    <dgm:cxn modelId="{F573797B-5FBD-4AF1-BB66-ECEDB669C049}" type="presOf" srcId="{5B88B0AE-A39B-41B1-B1D2-4C992D14449C}" destId="{3ED92034-3B3A-4E5A-A817-1B4155973B54}" srcOrd="1" destOrd="0" presId="urn:microsoft.com/office/officeart/2005/8/layout/hierarchy2"/>
    <dgm:cxn modelId="{D589E895-8A79-4EFF-93EC-91B91F6ED54E}" type="presOf" srcId="{CFCBC7B3-5860-44BD-8654-9400F780C2DC}" destId="{5210E7F5-0E9D-4FF1-AC37-9F093327230E}" srcOrd="0" destOrd="0" presId="urn:microsoft.com/office/officeart/2005/8/layout/hierarchy2"/>
    <dgm:cxn modelId="{BD4C059D-F356-451A-BCB1-DD19B3AFCE36}" type="presOf" srcId="{1943C241-2766-4E4D-8FB5-6F6D3E6BCA17}" destId="{546EA382-F97E-4487-808F-DCFCB11FDC4D}" srcOrd="1" destOrd="0" presId="urn:microsoft.com/office/officeart/2005/8/layout/hierarchy2"/>
    <dgm:cxn modelId="{0F3B3DA0-A48E-42F1-8B42-4AC8B4F51243}" type="presOf" srcId="{137517A3-9964-4B91-B1E8-91FEB5FC438B}" destId="{7163B77F-27DB-4FA0-9DE1-FE774381E4CD}" srcOrd="0" destOrd="0" presId="urn:microsoft.com/office/officeart/2005/8/layout/hierarchy2"/>
    <dgm:cxn modelId="{C8BEA1AD-750A-41A7-A065-7C9DD15501A9}" type="presOf" srcId="{1943C241-2766-4E4D-8FB5-6F6D3E6BCA17}" destId="{DD8049E2-DD07-463A-A553-4CF790E8B632}" srcOrd="0" destOrd="0" presId="urn:microsoft.com/office/officeart/2005/8/layout/hierarchy2"/>
    <dgm:cxn modelId="{B99A84C5-6FD2-43B8-BF74-64142C85686E}" srcId="{AD141EC4-AC9B-4A37-979D-78ADDD4EAEF0}" destId="{AECB2797-0F85-47A8-8BA4-12EDD717C00B}" srcOrd="0" destOrd="0" parTransId="{89D4EA68-71A2-4D4A-A619-DBC455AE5866}" sibTransId="{E45FAE6B-5BF7-4BE8-A60C-F27686F3708D}"/>
    <dgm:cxn modelId="{144FA4C9-AB47-4693-B05D-1D6C3E2D845E}" type="presOf" srcId="{2FE55936-0250-4B2F-A663-A525252E7022}" destId="{AC691B5D-29B1-492A-BE24-9B5B1DC51BBC}" srcOrd="0" destOrd="0" presId="urn:microsoft.com/office/officeart/2005/8/layout/hierarchy2"/>
    <dgm:cxn modelId="{4C7783D7-770B-40A5-BC6D-BF9C3642C78F}" type="presOf" srcId="{D7FA6C8D-E124-415B-9B5A-E269BB942DE3}" destId="{7EC2BD9E-4F69-45A9-9283-25C66CB6FB19}" srcOrd="0" destOrd="0" presId="urn:microsoft.com/office/officeart/2005/8/layout/hierarchy2"/>
    <dgm:cxn modelId="{D1FEE4DA-E8C1-4CDD-8D00-18E454BB7EEB}" srcId="{2FE55936-0250-4B2F-A663-A525252E7022}" destId="{4646633C-AFF7-4357-B44C-A0C545A5981C}" srcOrd="1" destOrd="0" parTransId="{7853CE30-9906-4379-B8C5-B1E78DB2BEE8}" sibTransId="{E2EDB2B0-BF1D-4025-86D2-714CA8D4570A}"/>
    <dgm:cxn modelId="{80A9E0DB-56FC-4750-B8BF-FE2CBB8A4201}" type="presOf" srcId="{137517A3-9964-4B91-B1E8-91FEB5FC438B}" destId="{07B35663-A296-43F9-9FF9-21075D797E5D}" srcOrd="1" destOrd="0" presId="urn:microsoft.com/office/officeart/2005/8/layout/hierarchy2"/>
    <dgm:cxn modelId="{D064ABEF-5D2F-4010-8BE8-53BA4FEE314F}" type="presOf" srcId="{3E7F82D9-8262-4086-AF83-E49EAC425DED}" destId="{B85B0CA0-E075-46B0-9AA8-879664EAEEE1}" srcOrd="0" destOrd="0" presId="urn:microsoft.com/office/officeart/2005/8/layout/hierarchy2"/>
    <dgm:cxn modelId="{D2110FF4-2645-41CC-B05D-163FE979C391}" type="presOf" srcId="{71558491-9A35-4D61-972C-68F6AFD3838D}" destId="{8C21F3D8-B953-45CA-940C-44F83CFBAD8C}" srcOrd="1" destOrd="0" presId="urn:microsoft.com/office/officeart/2005/8/layout/hierarchy2"/>
    <dgm:cxn modelId="{70881EFA-EE43-4C3E-8CCF-114FA24A9CD2}" srcId="{CFCBC7B3-5860-44BD-8654-9400F780C2DC}" destId="{8B00A38A-EA40-4E1F-9EEB-28BDED10B86A}" srcOrd="0" destOrd="0" parTransId="{137517A3-9964-4B91-B1E8-91FEB5FC438B}" sibTransId="{6C1DB59F-C997-4A37-B4E4-3BCF03BF8785}"/>
    <dgm:cxn modelId="{2076075D-9BA9-4AF6-8125-74877DFCF0F2}" type="presParOf" srcId="{22BAD0DE-13B3-4409-9981-364791FDD552}" destId="{EBB643D4-C68F-4381-841B-84701E9E9097}" srcOrd="0" destOrd="0" presId="urn:microsoft.com/office/officeart/2005/8/layout/hierarchy2"/>
    <dgm:cxn modelId="{D3D04CFA-6B03-42BF-BE77-9B49D7EA35B8}" type="presParOf" srcId="{EBB643D4-C68F-4381-841B-84701E9E9097}" destId="{6CA4DC4E-AE5D-45F4-87AC-F88EE97AD9E3}" srcOrd="0" destOrd="0" presId="urn:microsoft.com/office/officeart/2005/8/layout/hierarchy2"/>
    <dgm:cxn modelId="{0938A946-CD93-4269-8CE9-E93B40F21D4D}" type="presParOf" srcId="{EBB643D4-C68F-4381-841B-84701E9E9097}" destId="{E476496F-0EB1-4B34-ADE9-3D966940BB3B}" srcOrd="1" destOrd="0" presId="urn:microsoft.com/office/officeart/2005/8/layout/hierarchy2"/>
    <dgm:cxn modelId="{AB0EA3B1-F591-498E-BB36-0C5D39542DAF}" type="presParOf" srcId="{E476496F-0EB1-4B34-ADE9-3D966940BB3B}" destId="{0F79ADB2-2F7A-4BB7-A385-D932F8B0A26F}" srcOrd="0" destOrd="0" presId="urn:microsoft.com/office/officeart/2005/8/layout/hierarchy2"/>
    <dgm:cxn modelId="{17D096F7-CF5E-43BF-B617-B7DD422176D7}" type="presParOf" srcId="{0F79ADB2-2F7A-4BB7-A385-D932F8B0A26F}" destId="{99AF2AF0-0EEA-4DAE-8F73-335740E59505}" srcOrd="0" destOrd="0" presId="urn:microsoft.com/office/officeart/2005/8/layout/hierarchy2"/>
    <dgm:cxn modelId="{281ADAB4-B96E-46B8-9D06-B16894C866FC}" type="presParOf" srcId="{E476496F-0EB1-4B34-ADE9-3D966940BB3B}" destId="{35308815-D75B-461E-8F14-45CC7D95B2F4}" srcOrd="1" destOrd="0" presId="urn:microsoft.com/office/officeart/2005/8/layout/hierarchy2"/>
    <dgm:cxn modelId="{4BC7A57B-5DFB-4A61-A08D-594DFA3B99C9}" type="presParOf" srcId="{35308815-D75B-461E-8F14-45CC7D95B2F4}" destId="{5210E7F5-0E9D-4FF1-AC37-9F093327230E}" srcOrd="0" destOrd="0" presId="urn:microsoft.com/office/officeart/2005/8/layout/hierarchy2"/>
    <dgm:cxn modelId="{986C5603-0C8C-4006-90B1-E9C9B625778E}" type="presParOf" srcId="{35308815-D75B-461E-8F14-45CC7D95B2F4}" destId="{0FB2BD7F-E188-4C45-8250-A7DA6F236A3A}" srcOrd="1" destOrd="0" presId="urn:microsoft.com/office/officeart/2005/8/layout/hierarchy2"/>
    <dgm:cxn modelId="{1C5BA6D8-FA46-4E35-84E7-229B66F0AB7B}" type="presParOf" srcId="{0FB2BD7F-E188-4C45-8250-A7DA6F236A3A}" destId="{7163B77F-27DB-4FA0-9DE1-FE774381E4CD}" srcOrd="0" destOrd="0" presId="urn:microsoft.com/office/officeart/2005/8/layout/hierarchy2"/>
    <dgm:cxn modelId="{3458FF6D-A388-45EF-87B9-A03E0E689418}" type="presParOf" srcId="{7163B77F-27DB-4FA0-9DE1-FE774381E4CD}" destId="{07B35663-A296-43F9-9FF9-21075D797E5D}" srcOrd="0" destOrd="0" presId="urn:microsoft.com/office/officeart/2005/8/layout/hierarchy2"/>
    <dgm:cxn modelId="{27EAE921-3634-40C8-82A1-F06451D03FB1}" type="presParOf" srcId="{0FB2BD7F-E188-4C45-8250-A7DA6F236A3A}" destId="{FDEB21E7-5188-44EC-B7ED-CF1F0E4666FC}" srcOrd="1" destOrd="0" presId="urn:microsoft.com/office/officeart/2005/8/layout/hierarchy2"/>
    <dgm:cxn modelId="{B82A1F7B-8D0F-44CE-907D-1E6598B399FF}" type="presParOf" srcId="{FDEB21E7-5188-44EC-B7ED-CF1F0E4666FC}" destId="{480B28E2-A97F-4499-BE2D-041647C6BDDD}" srcOrd="0" destOrd="0" presId="urn:microsoft.com/office/officeart/2005/8/layout/hierarchy2"/>
    <dgm:cxn modelId="{77948D7C-1EAE-4C02-815A-E4F7B22D92B7}" type="presParOf" srcId="{FDEB21E7-5188-44EC-B7ED-CF1F0E4666FC}" destId="{798298DD-64BB-4BD1-A4A5-AEBAFC34D508}" srcOrd="1" destOrd="0" presId="urn:microsoft.com/office/officeart/2005/8/layout/hierarchy2"/>
    <dgm:cxn modelId="{B308C3E8-17A5-4B0E-B012-BF109C2EAC05}" type="presParOf" srcId="{798298DD-64BB-4BD1-A4A5-AEBAFC34D508}" destId="{DD8049E2-DD07-463A-A553-4CF790E8B632}" srcOrd="0" destOrd="0" presId="urn:microsoft.com/office/officeart/2005/8/layout/hierarchy2"/>
    <dgm:cxn modelId="{93A571A3-CC0E-4916-A5C3-7823547F25DA}" type="presParOf" srcId="{DD8049E2-DD07-463A-A553-4CF790E8B632}" destId="{546EA382-F97E-4487-808F-DCFCB11FDC4D}" srcOrd="0" destOrd="0" presId="urn:microsoft.com/office/officeart/2005/8/layout/hierarchy2"/>
    <dgm:cxn modelId="{7103456B-F99B-44F0-A01C-C40D7CD020E5}" type="presParOf" srcId="{798298DD-64BB-4BD1-A4A5-AEBAFC34D508}" destId="{991934B6-EE68-4E05-A408-4441F02A9FFD}" srcOrd="1" destOrd="0" presId="urn:microsoft.com/office/officeart/2005/8/layout/hierarchy2"/>
    <dgm:cxn modelId="{86ED0661-9E21-4BB6-B79E-AEF69B48B997}" type="presParOf" srcId="{991934B6-EE68-4E05-A408-4441F02A9FFD}" destId="{5299301F-3887-4DBC-A6C7-A73773C97739}" srcOrd="0" destOrd="0" presId="urn:microsoft.com/office/officeart/2005/8/layout/hierarchy2"/>
    <dgm:cxn modelId="{EF28EA78-8D7D-4F98-A474-DB65AD605FB9}" type="presParOf" srcId="{991934B6-EE68-4E05-A408-4441F02A9FFD}" destId="{0F16DFD5-56F2-4BDA-B6BF-E9E735B7264B}" srcOrd="1" destOrd="0" presId="urn:microsoft.com/office/officeart/2005/8/layout/hierarchy2"/>
    <dgm:cxn modelId="{EF20B5BC-D224-4D17-881D-034AA32A876C}" type="presParOf" srcId="{0F16DFD5-56F2-4BDA-B6BF-E9E735B7264B}" destId="{7EC2BD9E-4F69-45A9-9283-25C66CB6FB19}" srcOrd="0" destOrd="0" presId="urn:microsoft.com/office/officeart/2005/8/layout/hierarchy2"/>
    <dgm:cxn modelId="{FD69F8E1-C8BA-4967-A7D5-E22F5DEC5CF7}" type="presParOf" srcId="{7EC2BD9E-4F69-45A9-9283-25C66CB6FB19}" destId="{CB84BB87-6B8A-4E79-9362-AF6DBD90582D}" srcOrd="0" destOrd="0" presId="urn:microsoft.com/office/officeart/2005/8/layout/hierarchy2"/>
    <dgm:cxn modelId="{165D339D-BFFB-43E4-A0C0-99683C603253}" type="presParOf" srcId="{0F16DFD5-56F2-4BDA-B6BF-E9E735B7264B}" destId="{1483E0C0-66B4-4D20-95E6-23F664625D10}" srcOrd="1" destOrd="0" presId="urn:microsoft.com/office/officeart/2005/8/layout/hierarchy2"/>
    <dgm:cxn modelId="{E65CE496-A636-4CE9-9E21-CA8416E375C6}" type="presParOf" srcId="{1483E0C0-66B4-4D20-95E6-23F664625D10}" destId="{B85B0CA0-E075-46B0-9AA8-879664EAEEE1}" srcOrd="0" destOrd="0" presId="urn:microsoft.com/office/officeart/2005/8/layout/hierarchy2"/>
    <dgm:cxn modelId="{A0AF87EB-E7E9-4055-818D-9B84735BD9FE}" type="presParOf" srcId="{1483E0C0-66B4-4D20-95E6-23F664625D10}" destId="{53250ED6-1E5A-401A-BCC3-58CD1FE919E0}" srcOrd="1" destOrd="0" presId="urn:microsoft.com/office/officeart/2005/8/layout/hierarchy2"/>
    <dgm:cxn modelId="{0B606B77-2044-495E-9D5B-29F531D2735E}" type="presParOf" srcId="{E476496F-0EB1-4B34-ADE9-3D966940BB3B}" destId="{7A4FBC53-15AF-404C-BF84-DB7F2B4ED673}" srcOrd="2" destOrd="0" presId="urn:microsoft.com/office/officeart/2005/8/layout/hierarchy2"/>
    <dgm:cxn modelId="{AA2356ED-DDD6-4C61-9A24-3018C6245E03}" type="presParOf" srcId="{7A4FBC53-15AF-404C-BF84-DB7F2B4ED673}" destId="{004E0A8B-9343-4EF5-B93A-6C5895D4C46B}" srcOrd="0" destOrd="0" presId="urn:microsoft.com/office/officeart/2005/8/layout/hierarchy2"/>
    <dgm:cxn modelId="{DDA81378-BDCA-4E57-9F44-9C8B5A7E4DCB}" type="presParOf" srcId="{E476496F-0EB1-4B34-ADE9-3D966940BB3B}" destId="{C25CCB25-CE8C-41BE-A3A4-57180C1EF1FA}" srcOrd="3" destOrd="0" presId="urn:microsoft.com/office/officeart/2005/8/layout/hierarchy2"/>
    <dgm:cxn modelId="{B1D4D8EE-5B48-485D-A8B9-8D1836D11F2C}" type="presParOf" srcId="{C25CCB25-CE8C-41BE-A3A4-57180C1EF1FA}" destId="{566DA338-A7E7-4341-8B3A-54895930BFBF}" srcOrd="0" destOrd="0" presId="urn:microsoft.com/office/officeart/2005/8/layout/hierarchy2"/>
    <dgm:cxn modelId="{8AFFBAEF-3D03-40DA-9D60-A6F5E252C64C}" type="presParOf" srcId="{C25CCB25-CE8C-41BE-A3A4-57180C1EF1FA}" destId="{D6A4374C-6919-470A-BB1B-B1CAB740FDEA}" srcOrd="1" destOrd="0" presId="urn:microsoft.com/office/officeart/2005/8/layout/hierarchy2"/>
    <dgm:cxn modelId="{3BB0C48D-39CE-4AE7-AE1C-0A89A39FECE3}" type="presParOf" srcId="{D6A4374C-6919-470A-BB1B-B1CAB740FDEA}" destId="{DA2ECC47-770D-41A8-93D2-DFA670BD8A71}" srcOrd="0" destOrd="0" presId="urn:microsoft.com/office/officeart/2005/8/layout/hierarchy2"/>
    <dgm:cxn modelId="{A5DAC2CB-02AA-4745-9612-16A5A84145ED}" type="presParOf" srcId="{DA2ECC47-770D-41A8-93D2-DFA670BD8A71}" destId="{8C21F3D8-B953-45CA-940C-44F83CFBAD8C}" srcOrd="0" destOrd="0" presId="urn:microsoft.com/office/officeart/2005/8/layout/hierarchy2"/>
    <dgm:cxn modelId="{F00E1426-BA6E-40FF-9641-52F035D5C629}" type="presParOf" srcId="{D6A4374C-6919-470A-BB1B-B1CAB740FDEA}" destId="{F0CE6819-E5C6-4A3B-A85C-5E8B75AD9EFE}" srcOrd="1" destOrd="0" presId="urn:microsoft.com/office/officeart/2005/8/layout/hierarchy2"/>
    <dgm:cxn modelId="{1497B7DD-65C6-4019-B824-F99B03AB3D01}" type="presParOf" srcId="{F0CE6819-E5C6-4A3B-A85C-5E8B75AD9EFE}" destId="{D068C603-C5F8-46CA-B96E-5DE2E212CD84}" srcOrd="0" destOrd="0" presId="urn:microsoft.com/office/officeart/2005/8/layout/hierarchy2"/>
    <dgm:cxn modelId="{59BFF8E7-7B2D-4D21-977C-310796FDFB93}" type="presParOf" srcId="{F0CE6819-E5C6-4A3B-A85C-5E8B75AD9EFE}" destId="{0146015D-A179-4FAD-B95A-C73FA01219E4}" srcOrd="1" destOrd="0" presId="urn:microsoft.com/office/officeart/2005/8/layout/hierarchy2"/>
    <dgm:cxn modelId="{0D436283-13D8-4C71-8746-EF1F038016B4}" type="presParOf" srcId="{0146015D-A179-4FAD-B95A-C73FA01219E4}" destId="{B1DF6412-156B-4A9D-8DEE-221C7A1329FF}" srcOrd="0" destOrd="0" presId="urn:microsoft.com/office/officeart/2005/8/layout/hierarchy2"/>
    <dgm:cxn modelId="{740E277D-ED74-46AC-B94D-FD2A1AE406B0}" type="presParOf" srcId="{B1DF6412-156B-4A9D-8DEE-221C7A1329FF}" destId="{7836F395-03F2-474D-B3BA-583E216B7614}" srcOrd="0" destOrd="0" presId="urn:microsoft.com/office/officeart/2005/8/layout/hierarchy2"/>
    <dgm:cxn modelId="{102DA6DA-3753-4A56-A0FB-156E843D5230}" type="presParOf" srcId="{0146015D-A179-4FAD-B95A-C73FA01219E4}" destId="{0A46A580-D4FE-4EF1-B4F1-28D2871D4B25}" srcOrd="1" destOrd="0" presId="urn:microsoft.com/office/officeart/2005/8/layout/hierarchy2"/>
    <dgm:cxn modelId="{60400E4E-F6D0-4834-8BF8-525E69858417}" type="presParOf" srcId="{0A46A580-D4FE-4EF1-B4F1-28D2871D4B25}" destId="{AC691B5D-29B1-492A-BE24-9B5B1DC51BBC}" srcOrd="0" destOrd="0" presId="urn:microsoft.com/office/officeart/2005/8/layout/hierarchy2"/>
    <dgm:cxn modelId="{08E1CB04-0B5F-435A-92C1-6998F68397FF}" type="presParOf" srcId="{0A46A580-D4FE-4EF1-B4F1-28D2871D4B25}" destId="{9A8A8C0F-CF7C-454C-8ABE-E9B6F331F5A1}" srcOrd="1" destOrd="0" presId="urn:microsoft.com/office/officeart/2005/8/layout/hierarchy2"/>
    <dgm:cxn modelId="{34A1B505-31AC-4F57-BF29-F1B71EE63BF2}" type="presParOf" srcId="{9A8A8C0F-CF7C-454C-8ABE-E9B6F331F5A1}" destId="{99E2CD24-FAB4-4D84-9C07-EA8C7B0BC263}" srcOrd="0" destOrd="0" presId="urn:microsoft.com/office/officeart/2005/8/layout/hierarchy2"/>
    <dgm:cxn modelId="{875D738B-697C-42E7-B6E9-7EA2BF08C4B4}" type="presParOf" srcId="{99E2CD24-FAB4-4D84-9C07-EA8C7B0BC263}" destId="{3ED92034-3B3A-4E5A-A817-1B4155973B54}" srcOrd="0" destOrd="0" presId="urn:microsoft.com/office/officeart/2005/8/layout/hierarchy2"/>
    <dgm:cxn modelId="{1CC90842-5993-4F47-A5CD-E97F285E7706}" type="presParOf" srcId="{9A8A8C0F-CF7C-454C-8ABE-E9B6F331F5A1}" destId="{89C6E0EC-5DB4-4CE7-B2D2-56C052F1E504}" srcOrd="1" destOrd="0" presId="urn:microsoft.com/office/officeart/2005/8/layout/hierarchy2"/>
    <dgm:cxn modelId="{92AE323C-CCA1-4343-A958-0F02BCB8CB05}" type="presParOf" srcId="{89C6E0EC-5DB4-4CE7-B2D2-56C052F1E504}" destId="{448E5303-8651-40D0-A65F-C0FE50312AB3}" srcOrd="0" destOrd="0" presId="urn:microsoft.com/office/officeart/2005/8/layout/hierarchy2"/>
    <dgm:cxn modelId="{FC67D462-B1F4-4E7E-BE22-6BBF3382DF43}" type="presParOf" srcId="{89C6E0EC-5DB4-4CE7-B2D2-56C052F1E504}" destId="{51CDD959-42E1-444B-AB03-FBFA2578ECD9}" srcOrd="1" destOrd="0" presId="urn:microsoft.com/office/officeart/2005/8/layout/hierarchy2"/>
    <dgm:cxn modelId="{D408BF87-E3C0-4A80-9889-E01686624752}" type="presParOf" srcId="{9A8A8C0F-CF7C-454C-8ABE-E9B6F331F5A1}" destId="{13C56F96-CEC6-4933-B350-BE9C559B85CA}" srcOrd="2" destOrd="0" presId="urn:microsoft.com/office/officeart/2005/8/layout/hierarchy2"/>
    <dgm:cxn modelId="{FE1D8E61-1A4A-4332-835C-25A69700BAC2}" type="presParOf" srcId="{13C56F96-CEC6-4933-B350-BE9C559B85CA}" destId="{81FF1BBB-A251-49FF-87BD-305328A5EC88}" srcOrd="0" destOrd="0" presId="urn:microsoft.com/office/officeart/2005/8/layout/hierarchy2"/>
    <dgm:cxn modelId="{F6FFC475-D791-4AA7-9A05-712C0DA867EB}" type="presParOf" srcId="{9A8A8C0F-CF7C-454C-8ABE-E9B6F331F5A1}" destId="{52EB9A82-0443-4267-BF4B-E673C6E9FB8C}" srcOrd="3" destOrd="0" presId="urn:microsoft.com/office/officeart/2005/8/layout/hierarchy2"/>
    <dgm:cxn modelId="{027CA556-00A1-4834-A02C-CE9FF21B2D1B}" type="presParOf" srcId="{52EB9A82-0443-4267-BF4B-E673C6E9FB8C}" destId="{1B5470A2-1F1D-4299-942B-5905C07AC1D1}" srcOrd="0" destOrd="0" presId="urn:microsoft.com/office/officeart/2005/8/layout/hierarchy2"/>
    <dgm:cxn modelId="{5F9F3373-444B-4A7E-B755-BFA68AECD53A}" type="presParOf" srcId="{52EB9A82-0443-4267-BF4B-E673C6E9FB8C}" destId="{646A95F0-FC82-467F-8BD2-A8BF7A8444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81B5A5-FED1-493D-AD2D-25F6F5757023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F1A13A41-69BD-495F-8D9A-25B4A69B2829}">
      <dgm:prSet phldrT="[Texto]"/>
      <dgm:spPr/>
      <dgm:t>
        <a:bodyPr/>
        <a:lstStyle/>
        <a:p>
          <a:r>
            <a:rPr lang="es-CO" b="0" i="0" u="none" dirty="0"/>
            <a:t>Plan Institucional de Archivos de la Entidad PINAR</a:t>
          </a:r>
          <a:endParaRPr lang="es-CO" dirty="0"/>
        </a:p>
      </dgm:t>
    </dgm:pt>
    <dgm:pt modelId="{FBB61834-AFAA-49C3-BF98-D4FCB98C5026}" type="parTrans" cxnId="{44332156-4CC3-44A9-9708-4EFD993A73F9}">
      <dgm:prSet/>
      <dgm:spPr/>
      <dgm:t>
        <a:bodyPr/>
        <a:lstStyle/>
        <a:p>
          <a:endParaRPr lang="es-CO"/>
        </a:p>
      </dgm:t>
    </dgm:pt>
    <dgm:pt modelId="{DC218CED-7D7E-4736-BC13-09754EAD632F}" type="sibTrans" cxnId="{44332156-4CC3-44A9-9708-4EFD993A73F9}">
      <dgm:prSet/>
      <dgm:spPr/>
      <dgm:t>
        <a:bodyPr/>
        <a:lstStyle/>
        <a:p>
          <a:endParaRPr lang="es-CO"/>
        </a:p>
      </dgm:t>
    </dgm:pt>
    <dgm:pt modelId="{E7EC6FA3-C881-4593-A93C-FB1AF811272D}">
      <dgm:prSet/>
      <dgm:spPr/>
      <dgm:t>
        <a:bodyPr/>
        <a:lstStyle/>
        <a:p>
          <a:r>
            <a:rPr lang="es-CO" b="0" i="0" u="none"/>
            <a:t>Plan Anual de Adquisiciones</a:t>
          </a:r>
          <a:endParaRPr lang="es-CO"/>
        </a:p>
      </dgm:t>
    </dgm:pt>
    <dgm:pt modelId="{1D2C6429-5331-4CB8-B10B-0429659D7198}" type="parTrans" cxnId="{1EE3D6E6-FD3D-488D-A4DA-05E9D57DC144}">
      <dgm:prSet/>
      <dgm:spPr/>
      <dgm:t>
        <a:bodyPr/>
        <a:lstStyle/>
        <a:p>
          <a:endParaRPr lang="es-CO"/>
        </a:p>
      </dgm:t>
    </dgm:pt>
    <dgm:pt modelId="{469FB12E-6898-485B-BE93-43D115AB2B93}" type="sibTrans" cxnId="{1EE3D6E6-FD3D-488D-A4DA-05E9D57DC144}">
      <dgm:prSet/>
      <dgm:spPr/>
      <dgm:t>
        <a:bodyPr/>
        <a:lstStyle/>
        <a:p>
          <a:endParaRPr lang="es-CO"/>
        </a:p>
      </dgm:t>
    </dgm:pt>
    <dgm:pt modelId="{0D76CC39-938E-48F5-954F-FE45FDF92054}">
      <dgm:prSet/>
      <dgm:spPr/>
      <dgm:t>
        <a:bodyPr/>
        <a:lstStyle/>
        <a:p>
          <a:r>
            <a:rPr lang="es-CO" b="0" i="0" u="none"/>
            <a:t>Plan Anual de Vacantes</a:t>
          </a:r>
          <a:endParaRPr lang="es-CO"/>
        </a:p>
      </dgm:t>
    </dgm:pt>
    <dgm:pt modelId="{D645A2A2-BAD9-4BEF-81F9-7CBD124C8D71}" type="parTrans" cxnId="{5E57A583-24F8-4C96-B01E-5A930E82BCC0}">
      <dgm:prSet/>
      <dgm:spPr/>
      <dgm:t>
        <a:bodyPr/>
        <a:lstStyle/>
        <a:p>
          <a:endParaRPr lang="es-CO"/>
        </a:p>
      </dgm:t>
    </dgm:pt>
    <dgm:pt modelId="{A1DD1384-CC52-4BAB-B34E-E970253C37D8}" type="sibTrans" cxnId="{5E57A583-24F8-4C96-B01E-5A930E82BCC0}">
      <dgm:prSet/>
      <dgm:spPr/>
      <dgm:t>
        <a:bodyPr/>
        <a:lstStyle/>
        <a:p>
          <a:endParaRPr lang="es-CO"/>
        </a:p>
      </dgm:t>
    </dgm:pt>
    <dgm:pt modelId="{3432DBBB-8048-4D3D-A6D0-C9E95DE15939}">
      <dgm:prSet/>
      <dgm:spPr/>
      <dgm:t>
        <a:bodyPr/>
        <a:lstStyle/>
        <a:p>
          <a:r>
            <a:rPr lang="es-CO" b="0" i="0" u="none"/>
            <a:t>Plan de previsión de recursos humanos</a:t>
          </a:r>
          <a:endParaRPr lang="es-CO"/>
        </a:p>
      </dgm:t>
    </dgm:pt>
    <dgm:pt modelId="{2EFAB2F3-E651-4C63-8A84-56580394262B}" type="parTrans" cxnId="{D4675D0C-7D26-4DCF-B9D3-2C5F212FE356}">
      <dgm:prSet/>
      <dgm:spPr/>
      <dgm:t>
        <a:bodyPr/>
        <a:lstStyle/>
        <a:p>
          <a:endParaRPr lang="es-CO"/>
        </a:p>
      </dgm:t>
    </dgm:pt>
    <dgm:pt modelId="{1B5C8D4F-B07C-43F8-81E2-20AA40F2E12E}" type="sibTrans" cxnId="{D4675D0C-7D26-4DCF-B9D3-2C5F212FE356}">
      <dgm:prSet/>
      <dgm:spPr/>
      <dgm:t>
        <a:bodyPr/>
        <a:lstStyle/>
        <a:p>
          <a:endParaRPr lang="es-CO"/>
        </a:p>
      </dgm:t>
    </dgm:pt>
    <dgm:pt modelId="{072F6173-8E3D-402D-B5AD-7EF864465411}">
      <dgm:prSet/>
      <dgm:spPr/>
      <dgm:t>
        <a:bodyPr/>
        <a:lstStyle/>
        <a:p>
          <a:r>
            <a:rPr lang="es-CO" b="0" i="0" u="none"/>
            <a:t>Plan estratégico de Talento Humano</a:t>
          </a:r>
          <a:endParaRPr lang="es-CO"/>
        </a:p>
      </dgm:t>
    </dgm:pt>
    <dgm:pt modelId="{D2217195-2A4E-46EB-872B-289FB73A2475}" type="parTrans" cxnId="{B9549194-66CB-4D9E-9155-00EFFC97BF94}">
      <dgm:prSet/>
      <dgm:spPr/>
      <dgm:t>
        <a:bodyPr/>
        <a:lstStyle/>
        <a:p>
          <a:endParaRPr lang="es-CO"/>
        </a:p>
      </dgm:t>
    </dgm:pt>
    <dgm:pt modelId="{1CCFC444-3484-4079-A770-B01101AA98D0}" type="sibTrans" cxnId="{B9549194-66CB-4D9E-9155-00EFFC97BF94}">
      <dgm:prSet/>
      <dgm:spPr/>
      <dgm:t>
        <a:bodyPr/>
        <a:lstStyle/>
        <a:p>
          <a:endParaRPr lang="es-CO"/>
        </a:p>
      </dgm:t>
    </dgm:pt>
    <dgm:pt modelId="{A674E02A-2E17-4A5D-8729-4A22898405CB}">
      <dgm:prSet/>
      <dgm:spPr/>
      <dgm:t>
        <a:bodyPr/>
        <a:lstStyle/>
        <a:p>
          <a:r>
            <a:rPr lang="es-CO" b="0" i="0" u="none"/>
            <a:t>Plan Institucional de Capacitación  - PIC</a:t>
          </a:r>
          <a:endParaRPr lang="es-CO"/>
        </a:p>
      </dgm:t>
    </dgm:pt>
    <dgm:pt modelId="{A0E00034-019B-4EA4-8BB3-E982869E883F}" type="parTrans" cxnId="{4D22BDCC-486E-469A-9BF0-A1B2290F01E7}">
      <dgm:prSet/>
      <dgm:spPr/>
      <dgm:t>
        <a:bodyPr/>
        <a:lstStyle/>
        <a:p>
          <a:endParaRPr lang="es-CO"/>
        </a:p>
      </dgm:t>
    </dgm:pt>
    <dgm:pt modelId="{D5457F99-64EE-474E-8E9A-B2A04E28CC41}" type="sibTrans" cxnId="{4D22BDCC-486E-469A-9BF0-A1B2290F01E7}">
      <dgm:prSet/>
      <dgm:spPr/>
      <dgm:t>
        <a:bodyPr/>
        <a:lstStyle/>
        <a:p>
          <a:endParaRPr lang="es-CO"/>
        </a:p>
      </dgm:t>
    </dgm:pt>
    <dgm:pt modelId="{862C2905-0143-484A-B4BD-BD50FB3DB2D5}">
      <dgm:prSet/>
      <dgm:spPr/>
      <dgm:t>
        <a:bodyPr/>
        <a:lstStyle/>
        <a:p>
          <a:r>
            <a:rPr lang="es-CO" b="0" i="0" u="none"/>
            <a:t>Plan de Incentivos Institucionales</a:t>
          </a:r>
          <a:endParaRPr lang="es-CO"/>
        </a:p>
      </dgm:t>
    </dgm:pt>
    <dgm:pt modelId="{3A873D35-4C47-43AA-8C98-20D27616CF29}" type="parTrans" cxnId="{42A635FB-2D65-4EAC-AE75-DA6A2DA50130}">
      <dgm:prSet/>
      <dgm:spPr/>
      <dgm:t>
        <a:bodyPr/>
        <a:lstStyle/>
        <a:p>
          <a:endParaRPr lang="es-CO"/>
        </a:p>
      </dgm:t>
    </dgm:pt>
    <dgm:pt modelId="{F7B6D98E-42E4-4818-962A-DF32A1FDCD0B}" type="sibTrans" cxnId="{42A635FB-2D65-4EAC-AE75-DA6A2DA50130}">
      <dgm:prSet/>
      <dgm:spPr/>
      <dgm:t>
        <a:bodyPr/>
        <a:lstStyle/>
        <a:p>
          <a:endParaRPr lang="es-CO"/>
        </a:p>
      </dgm:t>
    </dgm:pt>
    <dgm:pt modelId="{24708A95-44E5-47D3-B13A-131E6AAD387A}">
      <dgm:prSet/>
      <dgm:spPr/>
      <dgm:t>
        <a:bodyPr/>
        <a:lstStyle/>
        <a:p>
          <a:r>
            <a:rPr lang="es-CO" b="0" i="0" u="none" dirty="0"/>
            <a:t>Plan Estratégico de Tecnologías de la Información y las Comunicaciones - PETIC</a:t>
          </a:r>
          <a:endParaRPr lang="es-CO" dirty="0"/>
        </a:p>
      </dgm:t>
    </dgm:pt>
    <dgm:pt modelId="{748D549A-0802-4DA8-A88D-1E735BF599E5}" type="parTrans" cxnId="{F6CC1189-7802-4B8B-99DD-659DDC5C99A5}">
      <dgm:prSet/>
      <dgm:spPr/>
      <dgm:t>
        <a:bodyPr/>
        <a:lstStyle/>
        <a:p>
          <a:endParaRPr lang="es-CO"/>
        </a:p>
      </dgm:t>
    </dgm:pt>
    <dgm:pt modelId="{ACC162EA-7690-4310-8C07-E34FC86E5D4A}" type="sibTrans" cxnId="{F6CC1189-7802-4B8B-99DD-659DDC5C99A5}">
      <dgm:prSet/>
      <dgm:spPr/>
      <dgm:t>
        <a:bodyPr/>
        <a:lstStyle/>
        <a:p>
          <a:endParaRPr lang="es-CO"/>
        </a:p>
      </dgm:t>
    </dgm:pt>
    <dgm:pt modelId="{90EF4C38-EC60-4697-8EB2-8B9696B9FFE5}">
      <dgm:prSet/>
      <dgm:spPr/>
      <dgm:t>
        <a:bodyPr/>
        <a:lstStyle/>
        <a:p>
          <a:r>
            <a:rPr lang="es-CO" b="0" i="0" u="none"/>
            <a:t>Plan de Tratamiento de Riesgos de Seguridad y Privacidad de la Información</a:t>
          </a:r>
          <a:endParaRPr lang="es-CO"/>
        </a:p>
      </dgm:t>
    </dgm:pt>
    <dgm:pt modelId="{4EB91254-A61C-4C0E-811F-D34EEACF4584}" type="parTrans" cxnId="{6E2DAF94-7F44-40B1-B433-7E24B1B3AB5D}">
      <dgm:prSet/>
      <dgm:spPr/>
      <dgm:t>
        <a:bodyPr/>
        <a:lstStyle/>
        <a:p>
          <a:endParaRPr lang="es-CO"/>
        </a:p>
      </dgm:t>
    </dgm:pt>
    <dgm:pt modelId="{821AA231-6E0E-45B1-8267-5F55985DA0BA}" type="sibTrans" cxnId="{6E2DAF94-7F44-40B1-B433-7E24B1B3AB5D}">
      <dgm:prSet/>
      <dgm:spPr/>
      <dgm:t>
        <a:bodyPr/>
        <a:lstStyle/>
        <a:p>
          <a:endParaRPr lang="es-CO"/>
        </a:p>
      </dgm:t>
    </dgm:pt>
    <dgm:pt modelId="{A2D38E2E-7505-4D72-AB56-3635B0EDF73C}">
      <dgm:prSet/>
      <dgm:spPr/>
      <dgm:t>
        <a:bodyPr/>
        <a:lstStyle/>
        <a:p>
          <a:r>
            <a:rPr lang="es-CO" b="0" i="0" u="none"/>
            <a:t>Plan de Seguridad y Privacidad de la Información</a:t>
          </a:r>
          <a:endParaRPr lang="es-CO"/>
        </a:p>
      </dgm:t>
    </dgm:pt>
    <dgm:pt modelId="{9977BFC6-EE17-46E8-8AF7-80E149053FD3}" type="parTrans" cxnId="{C7E1B8CC-2161-4F87-9F12-9319E04877F6}">
      <dgm:prSet/>
      <dgm:spPr/>
      <dgm:t>
        <a:bodyPr/>
        <a:lstStyle/>
        <a:p>
          <a:endParaRPr lang="es-CO"/>
        </a:p>
      </dgm:t>
    </dgm:pt>
    <dgm:pt modelId="{0270378E-287B-47CC-A4CB-471A791C1904}" type="sibTrans" cxnId="{C7E1B8CC-2161-4F87-9F12-9319E04877F6}">
      <dgm:prSet/>
      <dgm:spPr/>
      <dgm:t>
        <a:bodyPr/>
        <a:lstStyle/>
        <a:p>
          <a:endParaRPr lang="es-CO"/>
        </a:p>
      </dgm:t>
    </dgm:pt>
    <dgm:pt modelId="{3E0F8190-8A76-44C2-AC8B-8CBFDE2E5735}">
      <dgm:prSet/>
      <dgm:spPr/>
      <dgm:t>
        <a:bodyPr/>
        <a:lstStyle/>
        <a:p>
          <a:r>
            <a:rPr lang="es-CO" b="0" i="0" u="none"/>
            <a:t>Plan Anticorrupción y de Atención al Ciudadano</a:t>
          </a:r>
          <a:endParaRPr lang="es-CO"/>
        </a:p>
      </dgm:t>
    </dgm:pt>
    <dgm:pt modelId="{BD75931F-0FBF-42D1-9958-1E51E8A6CFC9}" type="parTrans" cxnId="{A9B3D473-83B8-415D-BB6B-F8E0862F9A76}">
      <dgm:prSet/>
      <dgm:spPr/>
      <dgm:t>
        <a:bodyPr/>
        <a:lstStyle/>
        <a:p>
          <a:endParaRPr lang="es-CO"/>
        </a:p>
      </dgm:t>
    </dgm:pt>
    <dgm:pt modelId="{E93C5C7C-4ABD-475F-BA23-F3FB0EAB4FDC}" type="sibTrans" cxnId="{A9B3D473-83B8-415D-BB6B-F8E0862F9A76}">
      <dgm:prSet/>
      <dgm:spPr/>
      <dgm:t>
        <a:bodyPr/>
        <a:lstStyle/>
        <a:p>
          <a:endParaRPr lang="es-CO"/>
        </a:p>
      </dgm:t>
    </dgm:pt>
    <dgm:pt modelId="{921BBD60-85F3-4990-8009-C54069CF0DD0}">
      <dgm:prSet/>
      <dgm:spPr/>
      <dgm:t>
        <a:bodyPr/>
        <a:lstStyle/>
        <a:p>
          <a:r>
            <a:rPr lang="es-CO" b="0" i="0" u="none" dirty="0"/>
            <a:t>Participación Ciudadana</a:t>
          </a:r>
          <a:endParaRPr lang="es-CO" dirty="0"/>
        </a:p>
      </dgm:t>
    </dgm:pt>
    <dgm:pt modelId="{1103A89E-AD8A-40BE-8ADC-027280CC6773}" type="parTrans" cxnId="{C270B7F0-4AF1-4FE5-B7EA-587073A11741}">
      <dgm:prSet/>
      <dgm:spPr/>
      <dgm:t>
        <a:bodyPr/>
        <a:lstStyle/>
        <a:p>
          <a:endParaRPr lang="es-CO"/>
        </a:p>
      </dgm:t>
    </dgm:pt>
    <dgm:pt modelId="{3B1D19BC-72CD-4841-B777-21D7DE01577F}" type="sibTrans" cxnId="{C270B7F0-4AF1-4FE5-B7EA-587073A11741}">
      <dgm:prSet/>
      <dgm:spPr/>
      <dgm:t>
        <a:bodyPr/>
        <a:lstStyle/>
        <a:p>
          <a:endParaRPr lang="es-CO"/>
        </a:p>
      </dgm:t>
    </dgm:pt>
    <dgm:pt modelId="{97D7688B-F335-4605-B786-D2351C33DC3E}">
      <dgm:prSet/>
      <dgm:spPr/>
      <dgm:t>
        <a:bodyPr/>
        <a:lstStyle/>
        <a:p>
          <a:r>
            <a:rPr lang="es-CO" dirty="0"/>
            <a:t>Políticas de gestión y desempeño/MIPG</a:t>
          </a:r>
        </a:p>
      </dgm:t>
    </dgm:pt>
    <dgm:pt modelId="{CD2D7F42-C205-4D85-B164-D46B294508B6}" type="parTrans" cxnId="{FB0C44D5-A35F-4B21-B829-8B38E5AAA7C5}">
      <dgm:prSet/>
      <dgm:spPr/>
    </dgm:pt>
    <dgm:pt modelId="{99273FED-9BD2-4D39-86F4-51EF4BCA70D3}" type="sibTrans" cxnId="{FB0C44D5-A35F-4B21-B829-8B38E5AAA7C5}">
      <dgm:prSet/>
      <dgm:spPr/>
    </dgm:pt>
    <dgm:pt modelId="{A2EB06CB-8416-4FF6-961F-0C14EE804CD9}" type="pres">
      <dgm:prSet presAssocID="{2A81B5A5-FED1-493D-AD2D-25F6F5757023}" presName="diagram" presStyleCnt="0">
        <dgm:presLayoutVars>
          <dgm:dir/>
          <dgm:resizeHandles val="exact"/>
        </dgm:presLayoutVars>
      </dgm:prSet>
      <dgm:spPr/>
    </dgm:pt>
    <dgm:pt modelId="{BA4BD49B-2DAA-400B-B969-135E5754F461}" type="pres">
      <dgm:prSet presAssocID="{F1A13A41-69BD-495F-8D9A-25B4A69B2829}" presName="node" presStyleLbl="node1" presStyleIdx="0" presStyleCnt="13">
        <dgm:presLayoutVars>
          <dgm:bulletEnabled val="1"/>
        </dgm:presLayoutVars>
      </dgm:prSet>
      <dgm:spPr/>
    </dgm:pt>
    <dgm:pt modelId="{9DD681C2-9628-433A-8658-3FFFCAA456BF}" type="pres">
      <dgm:prSet presAssocID="{DC218CED-7D7E-4736-BC13-09754EAD632F}" presName="sibTrans" presStyleCnt="0"/>
      <dgm:spPr/>
    </dgm:pt>
    <dgm:pt modelId="{6C95DDB7-4326-4F4E-8A07-1C28355DBEF1}" type="pres">
      <dgm:prSet presAssocID="{E7EC6FA3-C881-4593-A93C-FB1AF811272D}" presName="node" presStyleLbl="node1" presStyleIdx="1" presStyleCnt="13">
        <dgm:presLayoutVars>
          <dgm:bulletEnabled val="1"/>
        </dgm:presLayoutVars>
      </dgm:prSet>
      <dgm:spPr/>
    </dgm:pt>
    <dgm:pt modelId="{5249BC0B-8697-4C95-B7DF-531A751217F3}" type="pres">
      <dgm:prSet presAssocID="{469FB12E-6898-485B-BE93-43D115AB2B93}" presName="sibTrans" presStyleCnt="0"/>
      <dgm:spPr/>
    </dgm:pt>
    <dgm:pt modelId="{1699C7D8-1139-4088-AEB1-A0DD454B1606}" type="pres">
      <dgm:prSet presAssocID="{0D76CC39-938E-48F5-954F-FE45FDF92054}" presName="node" presStyleLbl="node1" presStyleIdx="2" presStyleCnt="13">
        <dgm:presLayoutVars>
          <dgm:bulletEnabled val="1"/>
        </dgm:presLayoutVars>
      </dgm:prSet>
      <dgm:spPr/>
    </dgm:pt>
    <dgm:pt modelId="{CBFC3C1A-AE68-4206-8FF2-6362D7F58933}" type="pres">
      <dgm:prSet presAssocID="{A1DD1384-CC52-4BAB-B34E-E970253C37D8}" presName="sibTrans" presStyleCnt="0"/>
      <dgm:spPr/>
    </dgm:pt>
    <dgm:pt modelId="{35BE9D90-840A-449C-BEBF-E6B5041BB8FF}" type="pres">
      <dgm:prSet presAssocID="{3432DBBB-8048-4D3D-A6D0-C9E95DE15939}" presName="node" presStyleLbl="node1" presStyleIdx="3" presStyleCnt="13">
        <dgm:presLayoutVars>
          <dgm:bulletEnabled val="1"/>
        </dgm:presLayoutVars>
      </dgm:prSet>
      <dgm:spPr/>
    </dgm:pt>
    <dgm:pt modelId="{AA3A1510-FB8D-4661-8800-B906D6C71A23}" type="pres">
      <dgm:prSet presAssocID="{1B5C8D4F-B07C-43F8-81E2-20AA40F2E12E}" presName="sibTrans" presStyleCnt="0"/>
      <dgm:spPr/>
    </dgm:pt>
    <dgm:pt modelId="{0781CE84-5D45-47D1-AB60-842FEE972A5D}" type="pres">
      <dgm:prSet presAssocID="{072F6173-8E3D-402D-B5AD-7EF864465411}" presName="node" presStyleLbl="node1" presStyleIdx="4" presStyleCnt="13">
        <dgm:presLayoutVars>
          <dgm:bulletEnabled val="1"/>
        </dgm:presLayoutVars>
      </dgm:prSet>
      <dgm:spPr/>
    </dgm:pt>
    <dgm:pt modelId="{58ADD973-F136-441A-8FEA-6A476D02AF28}" type="pres">
      <dgm:prSet presAssocID="{1CCFC444-3484-4079-A770-B01101AA98D0}" presName="sibTrans" presStyleCnt="0"/>
      <dgm:spPr/>
    </dgm:pt>
    <dgm:pt modelId="{A725A37F-A26C-4827-AB4A-1D24CD3C7C49}" type="pres">
      <dgm:prSet presAssocID="{A674E02A-2E17-4A5D-8729-4A22898405CB}" presName="node" presStyleLbl="node1" presStyleIdx="5" presStyleCnt="13">
        <dgm:presLayoutVars>
          <dgm:bulletEnabled val="1"/>
        </dgm:presLayoutVars>
      </dgm:prSet>
      <dgm:spPr/>
    </dgm:pt>
    <dgm:pt modelId="{41D4A3C7-D72D-486A-9A77-43CDF2F13603}" type="pres">
      <dgm:prSet presAssocID="{D5457F99-64EE-474E-8E9A-B2A04E28CC41}" presName="sibTrans" presStyleCnt="0"/>
      <dgm:spPr/>
    </dgm:pt>
    <dgm:pt modelId="{500EF67C-49FF-49E6-A9ED-579AB50A8F85}" type="pres">
      <dgm:prSet presAssocID="{862C2905-0143-484A-B4BD-BD50FB3DB2D5}" presName="node" presStyleLbl="node1" presStyleIdx="6" presStyleCnt="13">
        <dgm:presLayoutVars>
          <dgm:bulletEnabled val="1"/>
        </dgm:presLayoutVars>
      </dgm:prSet>
      <dgm:spPr/>
    </dgm:pt>
    <dgm:pt modelId="{5E745805-87A1-4203-9262-922044F99119}" type="pres">
      <dgm:prSet presAssocID="{F7B6D98E-42E4-4818-962A-DF32A1FDCD0B}" presName="sibTrans" presStyleCnt="0"/>
      <dgm:spPr/>
    </dgm:pt>
    <dgm:pt modelId="{E52E3687-0395-4C7C-A2AB-762A67E30D9C}" type="pres">
      <dgm:prSet presAssocID="{24708A95-44E5-47D3-B13A-131E6AAD387A}" presName="node" presStyleLbl="node1" presStyleIdx="7" presStyleCnt="13">
        <dgm:presLayoutVars>
          <dgm:bulletEnabled val="1"/>
        </dgm:presLayoutVars>
      </dgm:prSet>
      <dgm:spPr/>
    </dgm:pt>
    <dgm:pt modelId="{5EE7541B-B367-4829-A8C1-C46B1876F63B}" type="pres">
      <dgm:prSet presAssocID="{ACC162EA-7690-4310-8C07-E34FC86E5D4A}" presName="sibTrans" presStyleCnt="0"/>
      <dgm:spPr/>
    </dgm:pt>
    <dgm:pt modelId="{940BEBF5-AD10-4D64-B53D-2FAC29772C7D}" type="pres">
      <dgm:prSet presAssocID="{90EF4C38-EC60-4697-8EB2-8B9696B9FFE5}" presName="node" presStyleLbl="node1" presStyleIdx="8" presStyleCnt="13">
        <dgm:presLayoutVars>
          <dgm:bulletEnabled val="1"/>
        </dgm:presLayoutVars>
      </dgm:prSet>
      <dgm:spPr/>
    </dgm:pt>
    <dgm:pt modelId="{CECA84D4-5372-4CB6-827E-E417B71050EA}" type="pres">
      <dgm:prSet presAssocID="{821AA231-6E0E-45B1-8267-5F55985DA0BA}" presName="sibTrans" presStyleCnt="0"/>
      <dgm:spPr/>
    </dgm:pt>
    <dgm:pt modelId="{775E26B2-EE69-44E3-A11C-B01FD054128B}" type="pres">
      <dgm:prSet presAssocID="{A2D38E2E-7505-4D72-AB56-3635B0EDF73C}" presName="node" presStyleLbl="node1" presStyleIdx="9" presStyleCnt="13">
        <dgm:presLayoutVars>
          <dgm:bulletEnabled val="1"/>
        </dgm:presLayoutVars>
      </dgm:prSet>
      <dgm:spPr/>
    </dgm:pt>
    <dgm:pt modelId="{34A05F54-FB57-43F3-BB36-709013486A3B}" type="pres">
      <dgm:prSet presAssocID="{0270378E-287B-47CC-A4CB-471A791C1904}" presName="sibTrans" presStyleCnt="0"/>
      <dgm:spPr/>
    </dgm:pt>
    <dgm:pt modelId="{127D684D-0579-4FE6-A532-E30C54B160AB}" type="pres">
      <dgm:prSet presAssocID="{3E0F8190-8A76-44C2-AC8B-8CBFDE2E5735}" presName="node" presStyleLbl="node1" presStyleIdx="10" presStyleCnt="13">
        <dgm:presLayoutVars>
          <dgm:bulletEnabled val="1"/>
        </dgm:presLayoutVars>
      </dgm:prSet>
      <dgm:spPr/>
    </dgm:pt>
    <dgm:pt modelId="{47F755A8-DC05-4E1C-B7C4-BFBA19AB634D}" type="pres">
      <dgm:prSet presAssocID="{E93C5C7C-4ABD-475F-BA23-F3FB0EAB4FDC}" presName="sibTrans" presStyleCnt="0"/>
      <dgm:spPr/>
    </dgm:pt>
    <dgm:pt modelId="{F9C4AD56-976A-41DC-B25E-EB1B3A2FF50B}" type="pres">
      <dgm:prSet presAssocID="{921BBD60-85F3-4990-8009-C54069CF0DD0}" presName="node" presStyleLbl="node1" presStyleIdx="11" presStyleCnt="13">
        <dgm:presLayoutVars>
          <dgm:bulletEnabled val="1"/>
        </dgm:presLayoutVars>
      </dgm:prSet>
      <dgm:spPr/>
    </dgm:pt>
    <dgm:pt modelId="{A52EF6CD-5306-49DA-8183-70F7A9CF1327}" type="pres">
      <dgm:prSet presAssocID="{3B1D19BC-72CD-4841-B777-21D7DE01577F}" presName="sibTrans" presStyleCnt="0"/>
      <dgm:spPr/>
    </dgm:pt>
    <dgm:pt modelId="{C9C66381-6F9F-474B-BC5E-7204C48E4346}" type="pres">
      <dgm:prSet presAssocID="{97D7688B-F335-4605-B786-D2351C33DC3E}" presName="node" presStyleLbl="node1" presStyleIdx="12" presStyleCnt="13" custLinFactNeighborX="1732">
        <dgm:presLayoutVars>
          <dgm:bulletEnabled val="1"/>
        </dgm:presLayoutVars>
      </dgm:prSet>
      <dgm:spPr/>
    </dgm:pt>
  </dgm:ptLst>
  <dgm:cxnLst>
    <dgm:cxn modelId="{018FF50B-F9AC-4A0E-8E2F-61C41A27CF43}" type="presOf" srcId="{862C2905-0143-484A-B4BD-BD50FB3DB2D5}" destId="{500EF67C-49FF-49E6-A9ED-579AB50A8F85}" srcOrd="0" destOrd="0" presId="urn:microsoft.com/office/officeart/2005/8/layout/default"/>
    <dgm:cxn modelId="{D4675D0C-7D26-4DCF-B9D3-2C5F212FE356}" srcId="{2A81B5A5-FED1-493D-AD2D-25F6F5757023}" destId="{3432DBBB-8048-4D3D-A6D0-C9E95DE15939}" srcOrd="3" destOrd="0" parTransId="{2EFAB2F3-E651-4C63-8A84-56580394262B}" sibTransId="{1B5C8D4F-B07C-43F8-81E2-20AA40F2E12E}"/>
    <dgm:cxn modelId="{F4603E16-C592-47BE-AE38-54E4109B9041}" type="presOf" srcId="{3432DBBB-8048-4D3D-A6D0-C9E95DE15939}" destId="{35BE9D90-840A-449C-BEBF-E6B5041BB8FF}" srcOrd="0" destOrd="0" presId="urn:microsoft.com/office/officeart/2005/8/layout/default"/>
    <dgm:cxn modelId="{395E7C40-2190-47B8-8BC9-1D1BABB0F417}" type="presOf" srcId="{072F6173-8E3D-402D-B5AD-7EF864465411}" destId="{0781CE84-5D45-47D1-AB60-842FEE972A5D}" srcOrd="0" destOrd="0" presId="urn:microsoft.com/office/officeart/2005/8/layout/default"/>
    <dgm:cxn modelId="{7FFD5D70-AE6C-4773-B342-DF1613B43EDB}" type="presOf" srcId="{F1A13A41-69BD-495F-8D9A-25B4A69B2829}" destId="{BA4BD49B-2DAA-400B-B969-135E5754F461}" srcOrd="0" destOrd="0" presId="urn:microsoft.com/office/officeart/2005/8/layout/default"/>
    <dgm:cxn modelId="{A9B3D473-83B8-415D-BB6B-F8E0862F9A76}" srcId="{2A81B5A5-FED1-493D-AD2D-25F6F5757023}" destId="{3E0F8190-8A76-44C2-AC8B-8CBFDE2E5735}" srcOrd="10" destOrd="0" parTransId="{BD75931F-0FBF-42D1-9958-1E51E8A6CFC9}" sibTransId="{E93C5C7C-4ABD-475F-BA23-F3FB0EAB4FDC}"/>
    <dgm:cxn modelId="{73A0A074-0C76-4C99-A724-2B8AA3FDD317}" type="presOf" srcId="{24708A95-44E5-47D3-B13A-131E6AAD387A}" destId="{E52E3687-0395-4C7C-A2AB-762A67E30D9C}" srcOrd="0" destOrd="0" presId="urn:microsoft.com/office/officeart/2005/8/layout/default"/>
    <dgm:cxn modelId="{44332156-4CC3-44A9-9708-4EFD993A73F9}" srcId="{2A81B5A5-FED1-493D-AD2D-25F6F5757023}" destId="{F1A13A41-69BD-495F-8D9A-25B4A69B2829}" srcOrd="0" destOrd="0" parTransId="{FBB61834-AFAA-49C3-BF98-D4FCB98C5026}" sibTransId="{DC218CED-7D7E-4736-BC13-09754EAD632F}"/>
    <dgm:cxn modelId="{D93E807C-43EB-403B-998F-DBAB2EEC72AE}" type="presOf" srcId="{3E0F8190-8A76-44C2-AC8B-8CBFDE2E5735}" destId="{127D684D-0579-4FE6-A532-E30C54B160AB}" srcOrd="0" destOrd="0" presId="urn:microsoft.com/office/officeart/2005/8/layout/default"/>
    <dgm:cxn modelId="{5E57A583-24F8-4C96-B01E-5A930E82BCC0}" srcId="{2A81B5A5-FED1-493D-AD2D-25F6F5757023}" destId="{0D76CC39-938E-48F5-954F-FE45FDF92054}" srcOrd="2" destOrd="0" parTransId="{D645A2A2-BAD9-4BEF-81F9-7CBD124C8D71}" sibTransId="{A1DD1384-CC52-4BAB-B34E-E970253C37D8}"/>
    <dgm:cxn modelId="{F6CC1189-7802-4B8B-99DD-659DDC5C99A5}" srcId="{2A81B5A5-FED1-493D-AD2D-25F6F5757023}" destId="{24708A95-44E5-47D3-B13A-131E6AAD387A}" srcOrd="7" destOrd="0" parTransId="{748D549A-0802-4DA8-A88D-1E735BF599E5}" sibTransId="{ACC162EA-7690-4310-8C07-E34FC86E5D4A}"/>
    <dgm:cxn modelId="{D872CB8E-CE7C-428E-9D57-BFF119F17B51}" type="presOf" srcId="{921BBD60-85F3-4990-8009-C54069CF0DD0}" destId="{F9C4AD56-976A-41DC-B25E-EB1B3A2FF50B}" srcOrd="0" destOrd="0" presId="urn:microsoft.com/office/officeart/2005/8/layout/default"/>
    <dgm:cxn modelId="{B9549194-66CB-4D9E-9155-00EFFC97BF94}" srcId="{2A81B5A5-FED1-493D-AD2D-25F6F5757023}" destId="{072F6173-8E3D-402D-B5AD-7EF864465411}" srcOrd="4" destOrd="0" parTransId="{D2217195-2A4E-46EB-872B-289FB73A2475}" sibTransId="{1CCFC444-3484-4079-A770-B01101AA98D0}"/>
    <dgm:cxn modelId="{6E2DAF94-7F44-40B1-B433-7E24B1B3AB5D}" srcId="{2A81B5A5-FED1-493D-AD2D-25F6F5757023}" destId="{90EF4C38-EC60-4697-8EB2-8B9696B9FFE5}" srcOrd="8" destOrd="0" parTransId="{4EB91254-A61C-4C0E-811F-D34EEACF4584}" sibTransId="{821AA231-6E0E-45B1-8267-5F55985DA0BA}"/>
    <dgm:cxn modelId="{C0CF95AA-2504-4FBC-ABAB-D2CFF1EE9321}" type="presOf" srcId="{0D76CC39-938E-48F5-954F-FE45FDF92054}" destId="{1699C7D8-1139-4088-AEB1-A0DD454B1606}" srcOrd="0" destOrd="0" presId="urn:microsoft.com/office/officeart/2005/8/layout/default"/>
    <dgm:cxn modelId="{733854AF-33DE-41A8-B299-643A7EF6DDAA}" type="presOf" srcId="{97D7688B-F335-4605-B786-D2351C33DC3E}" destId="{C9C66381-6F9F-474B-BC5E-7204C48E4346}" srcOrd="0" destOrd="0" presId="urn:microsoft.com/office/officeart/2005/8/layout/default"/>
    <dgm:cxn modelId="{CC20FBB0-0256-4E6D-B5C4-87E22ECBF9F3}" type="presOf" srcId="{E7EC6FA3-C881-4593-A93C-FB1AF811272D}" destId="{6C95DDB7-4326-4F4E-8A07-1C28355DBEF1}" srcOrd="0" destOrd="0" presId="urn:microsoft.com/office/officeart/2005/8/layout/default"/>
    <dgm:cxn modelId="{C7E1B8CC-2161-4F87-9F12-9319E04877F6}" srcId="{2A81B5A5-FED1-493D-AD2D-25F6F5757023}" destId="{A2D38E2E-7505-4D72-AB56-3635B0EDF73C}" srcOrd="9" destOrd="0" parTransId="{9977BFC6-EE17-46E8-8AF7-80E149053FD3}" sibTransId="{0270378E-287B-47CC-A4CB-471A791C1904}"/>
    <dgm:cxn modelId="{4D22BDCC-486E-469A-9BF0-A1B2290F01E7}" srcId="{2A81B5A5-FED1-493D-AD2D-25F6F5757023}" destId="{A674E02A-2E17-4A5D-8729-4A22898405CB}" srcOrd="5" destOrd="0" parTransId="{A0E00034-019B-4EA4-8BB3-E982869E883F}" sibTransId="{D5457F99-64EE-474E-8E9A-B2A04E28CC41}"/>
    <dgm:cxn modelId="{FB0C44D5-A35F-4B21-B829-8B38E5AAA7C5}" srcId="{2A81B5A5-FED1-493D-AD2D-25F6F5757023}" destId="{97D7688B-F335-4605-B786-D2351C33DC3E}" srcOrd="12" destOrd="0" parTransId="{CD2D7F42-C205-4D85-B164-D46B294508B6}" sibTransId="{99273FED-9BD2-4D39-86F4-51EF4BCA70D3}"/>
    <dgm:cxn modelId="{515BDEE2-B52C-4F4D-BF04-4EC5661FE505}" type="presOf" srcId="{2A81B5A5-FED1-493D-AD2D-25F6F5757023}" destId="{A2EB06CB-8416-4FF6-961F-0C14EE804CD9}" srcOrd="0" destOrd="0" presId="urn:microsoft.com/office/officeart/2005/8/layout/default"/>
    <dgm:cxn modelId="{AE5AD9E3-2B4C-42A7-83B4-32476A8FBA79}" type="presOf" srcId="{90EF4C38-EC60-4697-8EB2-8B9696B9FFE5}" destId="{940BEBF5-AD10-4D64-B53D-2FAC29772C7D}" srcOrd="0" destOrd="0" presId="urn:microsoft.com/office/officeart/2005/8/layout/default"/>
    <dgm:cxn modelId="{BCA78AE4-0A15-438A-9713-3217FB770CBA}" type="presOf" srcId="{A2D38E2E-7505-4D72-AB56-3635B0EDF73C}" destId="{775E26B2-EE69-44E3-A11C-B01FD054128B}" srcOrd="0" destOrd="0" presId="urn:microsoft.com/office/officeart/2005/8/layout/default"/>
    <dgm:cxn modelId="{1EE3D6E6-FD3D-488D-A4DA-05E9D57DC144}" srcId="{2A81B5A5-FED1-493D-AD2D-25F6F5757023}" destId="{E7EC6FA3-C881-4593-A93C-FB1AF811272D}" srcOrd="1" destOrd="0" parTransId="{1D2C6429-5331-4CB8-B10B-0429659D7198}" sibTransId="{469FB12E-6898-485B-BE93-43D115AB2B93}"/>
    <dgm:cxn modelId="{C270B7F0-4AF1-4FE5-B7EA-587073A11741}" srcId="{2A81B5A5-FED1-493D-AD2D-25F6F5757023}" destId="{921BBD60-85F3-4990-8009-C54069CF0DD0}" srcOrd="11" destOrd="0" parTransId="{1103A89E-AD8A-40BE-8ADC-027280CC6773}" sibTransId="{3B1D19BC-72CD-4841-B777-21D7DE01577F}"/>
    <dgm:cxn modelId="{9CC900FA-A349-4C27-B186-38428E90F019}" type="presOf" srcId="{A674E02A-2E17-4A5D-8729-4A22898405CB}" destId="{A725A37F-A26C-4827-AB4A-1D24CD3C7C49}" srcOrd="0" destOrd="0" presId="urn:microsoft.com/office/officeart/2005/8/layout/default"/>
    <dgm:cxn modelId="{42A635FB-2D65-4EAC-AE75-DA6A2DA50130}" srcId="{2A81B5A5-FED1-493D-AD2D-25F6F5757023}" destId="{862C2905-0143-484A-B4BD-BD50FB3DB2D5}" srcOrd="6" destOrd="0" parTransId="{3A873D35-4C47-43AA-8C98-20D27616CF29}" sibTransId="{F7B6D98E-42E4-4818-962A-DF32A1FDCD0B}"/>
    <dgm:cxn modelId="{E0EB4BD4-0EC3-4329-AD3E-DE37FC78DEFE}" type="presParOf" srcId="{A2EB06CB-8416-4FF6-961F-0C14EE804CD9}" destId="{BA4BD49B-2DAA-400B-B969-135E5754F461}" srcOrd="0" destOrd="0" presId="urn:microsoft.com/office/officeart/2005/8/layout/default"/>
    <dgm:cxn modelId="{56380BE8-6006-44E3-ABAC-826A60EFDED3}" type="presParOf" srcId="{A2EB06CB-8416-4FF6-961F-0C14EE804CD9}" destId="{9DD681C2-9628-433A-8658-3FFFCAA456BF}" srcOrd="1" destOrd="0" presId="urn:microsoft.com/office/officeart/2005/8/layout/default"/>
    <dgm:cxn modelId="{BCF868DB-F2CA-4CCE-B857-671A96555AEB}" type="presParOf" srcId="{A2EB06CB-8416-4FF6-961F-0C14EE804CD9}" destId="{6C95DDB7-4326-4F4E-8A07-1C28355DBEF1}" srcOrd="2" destOrd="0" presId="urn:microsoft.com/office/officeart/2005/8/layout/default"/>
    <dgm:cxn modelId="{CFEDF560-07AA-47AB-ABFF-B99976077F61}" type="presParOf" srcId="{A2EB06CB-8416-4FF6-961F-0C14EE804CD9}" destId="{5249BC0B-8697-4C95-B7DF-531A751217F3}" srcOrd="3" destOrd="0" presId="urn:microsoft.com/office/officeart/2005/8/layout/default"/>
    <dgm:cxn modelId="{4FC204D8-7417-4CD7-BC35-52C12DC05E3D}" type="presParOf" srcId="{A2EB06CB-8416-4FF6-961F-0C14EE804CD9}" destId="{1699C7D8-1139-4088-AEB1-A0DD454B1606}" srcOrd="4" destOrd="0" presId="urn:microsoft.com/office/officeart/2005/8/layout/default"/>
    <dgm:cxn modelId="{5877C618-2CFC-46B3-8F39-DEE7BE69DCB9}" type="presParOf" srcId="{A2EB06CB-8416-4FF6-961F-0C14EE804CD9}" destId="{CBFC3C1A-AE68-4206-8FF2-6362D7F58933}" srcOrd="5" destOrd="0" presId="urn:microsoft.com/office/officeart/2005/8/layout/default"/>
    <dgm:cxn modelId="{F9781CBE-F249-4993-846F-4B02C8A43673}" type="presParOf" srcId="{A2EB06CB-8416-4FF6-961F-0C14EE804CD9}" destId="{35BE9D90-840A-449C-BEBF-E6B5041BB8FF}" srcOrd="6" destOrd="0" presId="urn:microsoft.com/office/officeart/2005/8/layout/default"/>
    <dgm:cxn modelId="{2F542B38-1B02-43EC-96F1-E0AD595E6324}" type="presParOf" srcId="{A2EB06CB-8416-4FF6-961F-0C14EE804CD9}" destId="{AA3A1510-FB8D-4661-8800-B906D6C71A23}" srcOrd="7" destOrd="0" presId="urn:microsoft.com/office/officeart/2005/8/layout/default"/>
    <dgm:cxn modelId="{80392036-FF23-4C42-8621-B7C95D19A206}" type="presParOf" srcId="{A2EB06CB-8416-4FF6-961F-0C14EE804CD9}" destId="{0781CE84-5D45-47D1-AB60-842FEE972A5D}" srcOrd="8" destOrd="0" presId="urn:microsoft.com/office/officeart/2005/8/layout/default"/>
    <dgm:cxn modelId="{B2F4FFC6-96CD-4709-9AE5-2D7056B18967}" type="presParOf" srcId="{A2EB06CB-8416-4FF6-961F-0C14EE804CD9}" destId="{58ADD973-F136-441A-8FEA-6A476D02AF28}" srcOrd="9" destOrd="0" presId="urn:microsoft.com/office/officeart/2005/8/layout/default"/>
    <dgm:cxn modelId="{12906713-5D75-41A3-9149-C5B8748A2DA5}" type="presParOf" srcId="{A2EB06CB-8416-4FF6-961F-0C14EE804CD9}" destId="{A725A37F-A26C-4827-AB4A-1D24CD3C7C49}" srcOrd="10" destOrd="0" presId="urn:microsoft.com/office/officeart/2005/8/layout/default"/>
    <dgm:cxn modelId="{E63A59A0-38E8-4980-9419-98CAD7C1393F}" type="presParOf" srcId="{A2EB06CB-8416-4FF6-961F-0C14EE804CD9}" destId="{41D4A3C7-D72D-486A-9A77-43CDF2F13603}" srcOrd="11" destOrd="0" presId="urn:microsoft.com/office/officeart/2005/8/layout/default"/>
    <dgm:cxn modelId="{BACC6AAC-A8CD-474E-99D4-2DEE8A89F858}" type="presParOf" srcId="{A2EB06CB-8416-4FF6-961F-0C14EE804CD9}" destId="{500EF67C-49FF-49E6-A9ED-579AB50A8F85}" srcOrd="12" destOrd="0" presId="urn:microsoft.com/office/officeart/2005/8/layout/default"/>
    <dgm:cxn modelId="{8CE41589-82A5-416E-AE13-BEA28B13E17A}" type="presParOf" srcId="{A2EB06CB-8416-4FF6-961F-0C14EE804CD9}" destId="{5E745805-87A1-4203-9262-922044F99119}" srcOrd="13" destOrd="0" presId="urn:microsoft.com/office/officeart/2005/8/layout/default"/>
    <dgm:cxn modelId="{BE93B5DE-16F2-4BAE-8CE0-D6618E6ECF85}" type="presParOf" srcId="{A2EB06CB-8416-4FF6-961F-0C14EE804CD9}" destId="{E52E3687-0395-4C7C-A2AB-762A67E30D9C}" srcOrd="14" destOrd="0" presId="urn:microsoft.com/office/officeart/2005/8/layout/default"/>
    <dgm:cxn modelId="{E06B8FCD-8D71-4B9E-A393-4D42F69C82CA}" type="presParOf" srcId="{A2EB06CB-8416-4FF6-961F-0C14EE804CD9}" destId="{5EE7541B-B367-4829-A8C1-C46B1876F63B}" srcOrd="15" destOrd="0" presId="urn:microsoft.com/office/officeart/2005/8/layout/default"/>
    <dgm:cxn modelId="{8E79D196-59EF-4C27-9431-766E9D78B0B6}" type="presParOf" srcId="{A2EB06CB-8416-4FF6-961F-0C14EE804CD9}" destId="{940BEBF5-AD10-4D64-B53D-2FAC29772C7D}" srcOrd="16" destOrd="0" presId="urn:microsoft.com/office/officeart/2005/8/layout/default"/>
    <dgm:cxn modelId="{B3E64B0A-DD69-4CB5-9D0E-6738AD8167DB}" type="presParOf" srcId="{A2EB06CB-8416-4FF6-961F-0C14EE804CD9}" destId="{CECA84D4-5372-4CB6-827E-E417B71050EA}" srcOrd="17" destOrd="0" presId="urn:microsoft.com/office/officeart/2005/8/layout/default"/>
    <dgm:cxn modelId="{271C98BB-AD81-4B01-83C8-15CCE6A205D9}" type="presParOf" srcId="{A2EB06CB-8416-4FF6-961F-0C14EE804CD9}" destId="{775E26B2-EE69-44E3-A11C-B01FD054128B}" srcOrd="18" destOrd="0" presId="urn:microsoft.com/office/officeart/2005/8/layout/default"/>
    <dgm:cxn modelId="{D909FECB-4D8E-4895-9DFB-5CAA4F7E8C7A}" type="presParOf" srcId="{A2EB06CB-8416-4FF6-961F-0C14EE804CD9}" destId="{34A05F54-FB57-43F3-BB36-709013486A3B}" srcOrd="19" destOrd="0" presId="urn:microsoft.com/office/officeart/2005/8/layout/default"/>
    <dgm:cxn modelId="{24258766-0251-4A11-80DF-3BA14CE7C1A9}" type="presParOf" srcId="{A2EB06CB-8416-4FF6-961F-0C14EE804CD9}" destId="{127D684D-0579-4FE6-A532-E30C54B160AB}" srcOrd="20" destOrd="0" presId="urn:microsoft.com/office/officeart/2005/8/layout/default"/>
    <dgm:cxn modelId="{219C36D6-BDF9-4F38-825C-A2F59942ED1A}" type="presParOf" srcId="{A2EB06CB-8416-4FF6-961F-0C14EE804CD9}" destId="{47F755A8-DC05-4E1C-B7C4-BFBA19AB634D}" srcOrd="21" destOrd="0" presId="urn:microsoft.com/office/officeart/2005/8/layout/default"/>
    <dgm:cxn modelId="{484E2A2E-E6EE-4E88-BAF0-6C6F82B72D03}" type="presParOf" srcId="{A2EB06CB-8416-4FF6-961F-0C14EE804CD9}" destId="{F9C4AD56-976A-41DC-B25E-EB1B3A2FF50B}" srcOrd="22" destOrd="0" presId="urn:microsoft.com/office/officeart/2005/8/layout/default"/>
    <dgm:cxn modelId="{E5C0D904-D80B-4549-A50C-CB0E44456D0C}" type="presParOf" srcId="{A2EB06CB-8416-4FF6-961F-0C14EE804CD9}" destId="{A52EF6CD-5306-49DA-8183-70F7A9CF1327}" srcOrd="23" destOrd="0" presId="urn:microsoft.com/office/officeart/2005/8/layout/default"/>
    <dgm:cxn modelId="{A9C1F7DB-88D6-48C2-9EDE-C0AB0EDBE146}" type="presParOf" srcId="{A2EB06CB-8416-4FF6-961F-0C14EE804CD9}" destId="{C9C66381-6F9F-474B-BC5E-7204C48E4346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C9D9B-FE2E-4C03-A935-25DD60126B9B}">
      <dsp:nvSpPr>
        <dsp:cNvPr id="0" name=""/>
        <dsp:cNvSpPr/>
      </dsp:nvSpPr>
      <dsp:spPr>
        <a:xfrm>
          <a:off x="1253962" y="1276429"/>
          <a:ext cx="2677979" cy="2677979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 Rounded MT Bold" panose="020F0704030504030204" pitchFamily="34" charset="0"/>
            </a:rPr>
            <a:t>Plan de Acción Institucional</a:t>
          </a:r>
          <a:endParaRPr lang="es-CO" sz="2000" kern="1200" dirty="0">
            <a:latin typeface="Arial Rounded MT Bold" panose="020F0704030504030204" pitchFamily="34" charset="0"/>
          </a:endParaRPr>
        </a:p>
      </dsp:txBody>
      <dsp:txXfrm>
        <a:off x="1646143" y="1668610"/>
        <a:ext cx="1893617" cy="1893617"/>
      </dsp:txXfrm>
    </dsp:sp>
    <dsp:sp modelId="{85D71E89-4E60-4344-841B-8C0D4D97ECF8}">
      <dsp:nvSpPr>
        <dsp:cNvPr id="0" name=""/>
        <dsp:cNvSpPr/>
      </dsp:nvSpPr>
      <dsp:spPr>
        <a:xfrm>
          <a:off x="1923457" y="203647"/>
          <a:ext cx="1338989" cy="1338989"/>
        </a:xfrm>
        <a:prstGeom prst="ellipse">
          <a:avLst/>
        </a:prstGeom>
        <a:solidFill>
          <a:schemeClr val="accent1">
            <a:shade val="80000"/>
            <a:alpha val="50000"/>
            <a:hueOff val="5"/>
            <a:satOff val="1014"/>
            <a:lumOff val="1695"/>
            <a:alpha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Arial Rounded MT Bold" panose="020F0704030504030204" pitchFamily="34" charset="0"/>
            </a:rPr>
            <a:t>Inversión</a:t>
          </a:r>
          <a:endParaRPr lang="es-CO" sz="1500" kern="1200" dirty="0">
            <a:latin typeface="Arial Rounded MT Bold" panose="020F0704030504030204" pitchFamily="34" charset="0"/>
          </a:endParaRPr>
        </a:p>
      </dsp:txBody>
      <dsp:txXfrm>
        <a:off x="2119547" y="399737"/>
        <a:ext cx="946809" cy="946809"/>
      </dsp:txXfrm>
    </dsp:sp>
    <dsp:sp modelId="{FC35F96B-91B4-468F-B2E9-733A99D072C6}">
      <dsp:nvSpPr>
        <dsp:cNvPr id="0" name=""/>
        <dsp:cNvSpPr/>
      </dsp:nvSpPr>
      <dsp:spPr>
        <a:xfrm>
          <a:off x="3432312" y="2817062"/>
          <a:ext cx="1338989" cy="1338989"/>
        </a:xfrm>
        <a:prstGeom prst="ellipse">
          <a:avLst/>
        </a:prstGeom>
        <a:solidFill>
          <a:schemeClr val="accent1">
            <a:shade val="80000"/>
            <a:alpha val="50000"/>
            <a:hueOff val="10"/>
            <a:satOff val="2028"/>
            <a:lumOff val="3389"/>
            <a:alphaOff val="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Arial Rounded MT Bold" panose="020F0704030504030204" pitchFamily="34" charset="0"/>
            </a:rPr>
            <a:t>Gestión decreto 612/2018</a:t>
          </a:r>
          <a:endParaRPr lang="es-CO" sz="1500" kern="1200" dirty="0">
            <a:latin typeface="Arial Rounded MT Bold" panose="020F0704030504030204" pitchFamily="34" charset="0"/>
          </a:endParaRPr>
        </a:p>
      </dsp:txBody>
      <dsp:txXfrm>
        <a:off x="3628402" y="3013152"/>
        <a:ext cx="946809" cy="946809"/>
      </dsp:txXfrm>
    </dsp:sp>
    <dsp:sp modelId="{01C0FC55-53D9-4DF2-B64B-103B0398B91D}">
      <dsp:nvSpPr>
        <dsp:cNvPr id="0" name=""/>
        <dsp:cNvSpPr/>
      </dsp:nvSpPr>
      <dsp:spPr>
        <a:xfrm>
          <a:off x="414601" y="2817062"/>
          <a:ext cx="1338989" cy="1338989"/>
        </a:xfrm>
        <a:prstGeom prst="ellipse">
          <a:avLst/>
        </a:prstGeom>
        <a:solidFill>
          <a:schemeClr val="accent1">
            <a:shade val="80000"/>
            <a:alpha val="50000"/>
            <a:hueOff val="15"/>
            <a:satOff val="3042"/>
            <a:lumOff val="5084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Arial Rounded MT Bold" panose="020F0704030504030204" pitchFamily="34" charset="0"/>
            </a:rPr>
            <a:t>Gestión de procesos</a:t>
          </a:r>
          <a:endParaRPr lang="es-CO" sz="1500" kern="1200" dirty="0">
            <a:latin typeface="Arial Rounded MT Bold" panose="020F0704030504030204" pitchFamily="34" charset="0"/>
          </a:endParaRPr>
        </a:p>
      </dsp:txBody>
      <dsp:txXfrm>
        <a:off x="610691" y="3013152"/>
        <a:ext cx="946809" cy="946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4DC4E-AE5D-45F4-87AC-F88EE97AD9E3}">
      <dsp:nvSpPr>
        <dsp:cNvPr id="0" name=""/>
        <dsp:cNvSpPr/>
      </dsp:nvSpPr>
      <dsp:spPr>
        <a:xfrm>
          <a:off x="0" y="1342383"/>
          <a:ext cx="1312753" cy="656376"/>
        </a:xfrm>
        <a:prstGeom prst="roundRect">
          <a:avLst>
            <a:gd name="adj" fmla="val 10000"/>
          </a:avLst>
        </a:prstGeom>
        <a:solidFill>
          <a:srgbClr val="003E6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Proyecto de inversión</a:t>
          </a:r>
        </a:p>
      </dsp:txBody>
      <dsp:txXfrm>
        <a:off x="19225" y="1361608"/>
        <a:ext cx="1274303" cy="617926"/>
      </dsp:txXfrm>
    </dsp:sp>
    <dsp:sp modelId="{0F79ADB2-2F7A-4BB7-A385-D932F8B0A26F}">
      <dsp:nvSpPr>
        <dsp:cNvPr id="0" name=""/>
        <dsp:cNvSpPr/>
      </dsp:nvSpPr>
      <dsp:spPr>
        <a:xfrm rot="18772772">
          <a:off x="1189320" y="1371623"/>
          <a:ext cx="772565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772565" y="15886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1556289" y="1368195"/>
        <a:ext cx="38628" cy="38628"/>
      </dsp:txXfrm>
    </dsp:sp>
    <dsp:sp modelId="{5210E7F5-0E9D-4FF1-AC37-9F093327230E}">
      <dsp:nvSpPr>
        <dsp:cNvPr id="0" name=""/>
        <dsp:cNvSpPr/>
      </dsp:nvSpPr>
      <dsp:spPr>
        <a:xfrm>
          <a:off x="1838452" y="776258"/>
          <a:ext cx="1312753" cy="656376"/>
        </a:xfrm>
        <a:prstGeom prst="roundRect">
          <a:avLst>
            <a:gd name="adj" fmla="val 10000"/>
          </a:avLst>
        </a:prstGeom>
        <a:solidFill>
          <a:srgbClr val="005F9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Objetivo específico 1</a:t>
          </a:r>
        </a:p>
      </dsp:txBody>
      <dsp:txXfrm>
        <a:off x="1857677" y="795483"/>
        <a:ext cx="1274303" cy="617926"/>
      </dsp:txXfrm>
    </dsp:sp>
    <dsp:sp modelId="{7163B77F-27DB-4FA0-9DE1-FE774381E4CD}">
      <dsp:nvSpPr>
        <dsp:cNvPr id="0" name=""/>
        <dsp:cNvSpPr/>
      </dsp:nvSpPr>
      <dsp:spPr>
        <a:xfrm>
          <a:off x="3151206" y="1088560"/>
          <a:ext cx="525101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525101" y="15886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3400629" y="1091319"/>
        <a:ext cx="26255" cy="26255"/>
      </dsp:txXfrm>
    </dsp:sp>
    <dsp:sp modelId="{480B28E2-A97F-4499-BE2D-041647C6BDDD}">
      <dsp:nvSpPr>
        <dsp:cNvPr id="0" name=""/>
        <dsp:cNvSpPr/>
      </dsp:nvSpPr>
      <dsp:spPr>
        <a:xfrm>
          <a:off x="3676308" y="776258"/>
          <a:ext cx="1312753" cy="656376"/>
        </a:xfrm>
        <a:prstGeom prst="roundRect">
          <a:avLst>
            <a:gd name="adj" fmla="val 10000"/>
          </a:avLst>
        </a:prstGeom>
        <a:solidFill>
          <a:srgbClr val="0084D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Meta 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%</a:t>
          </a:r>
        </a:p>
      </dsp:txBody>
      <dsp:txXfrm>
        <a:off x="3695533" y="795483"/>
        <a:ext cx="1274303" cy="617926"/>
      </dsp:txXfrm>
    </dsp:sp>
    <dsp:sp modelId="{DD8049E2-DD07-463A-A553-4CF790E8B632}">
      <dsp:nvSpPr>
        <dsp:cNvPr id="0" name=""/>
        <dsp:cNvSpPr/>
      </dsp:nvSpPr>
      <dsp:spPr>
        <a:xfrm>
          <a:off x="4989061" y="1088560"/>
          <a:ext cx="525101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525101" y="15886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5238485" y="1091319"/>
        <a:ext cx="26255" cy="26255"/>
      </dsp:txXfrm>
    </dsp:sp>
    <dsp:sp modelId="{5299301F-3887-4DBC-A6C7-A73773C97739}">
      <dsp:nvSpPr>
        <dsp:cNvPr id="0" name=""/>
        <dsp:cNvSpPr/>
      </dsp:nvSpPr>
      <dsp:spPr>
        <a:xfrm>
          <a:off x="5514163" y="776258"/>
          <a:ext cx="1312753" cy="656376"/>
        </a:xfrm>
        <a:prstGeom prst="roundRect">
          <a:avLst>
            <a:gd name="adj" fmla="val 10000"/>
          </a:avLst>
        </a:prstGeom>
        <a:solidFill>
          <a:srgbClr val="009FE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Actividad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% </a:t>
          </a:r>
        </a:p>
      </dsp:txBody>
      <dsp:txXfrm>
        <a:off x="5533388" y="795483"/>
        <a:ext cx="1274303" cy="617926"/>
      </dsp:txXfrm>
    </dsp:sp>
    <dsp:sp modelId="{7EC2BD9E-4F69-45A9-9283-25C66CB6FB19}">
      <dsp:nvSpPr>
        <dsp:cNvPr id="0" name=""/>
        <dsp:cNvSpPr/>
      </dsp:nvSpPr>
      <dsp:spPr>
        <a:xfrm>
          <a:off x="6826917" y="1088560"/>
          <a:ext cx="525101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525101" y="15886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7076340" y="1091319"/>
        <a:ext cx="26255" cy="26255"/>
      </dsp:txXfrm>
    </dsp:sp>
    <dsp:sp modelId="{B85B0CA0-E075-46B0-9AA8-879664EAEEE1}">
      <dsp:nvSpPr>
        <dsp:cNvPr id="0" name=""/>
        <dsp:cNvSpPr/>
      </dsp:nvSpPr>
      <dsp:spPr>
        <a:xfrm>
          <a:off x="7352018" y="776258"/>
          <a:ext cx="1312753" cy="656376"/>
        </a:xfrm>
        <a:prstGeom prst="roundRect">
          <a:avLst>
            <a:gd name="adj" fmla="val 10000"/>
          </a:avLst>
        </a:prstGeom>
        <a:solidFill>
          <a:srgbClr val="3FB6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Tarea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%</a:t>
          </a:r>
        </a:p>
      </dsp:txBody>
      <dsp:txXfrm>
        <a:off x="7371243" y="795483"/>
        <a:ext cx="1274303" cy="617926"/>
      </dsp:txXfrm>
    </dsp:sp>
    <dsp:sp modelId="{7A4FBC53-15AF-404C-BF84-DB7F2B4ED673}">
      <dsp:nvSpPr>
        <dsp:cNvPr id="0" name=""/>
        <dsp:cNvSpPr/>
      </dsp:nvSpPr>
      <dsp:spPr>
        <a:xfrm rot="2827228">
          <a:off x="1189320" y="1937748"/>
          <a:ext cx="772565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772565" y="15886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1556289" y="1934320"/>
        <a:ext cx="38628" cy="38628"/>
      </dsp:txXfrm>
    </dsp:sp>
    <dsp:sp modelId="{566DA338-A7E7-4341-8B3A-54895930BFBF}">
      <dsp:nvSpPr>
        <dsp:cNvPr id="0" name=""/>
        <dsp:cNvSpPr/>
      </dsp:nvSpPr>
      <dsp:spPr>
        <a:xfrm>
          <a:off x="1838452" y="1908508"/>
          <a:ext cx="1312753" cy="656376"/>
        </a:xfrm>
        <a:prstGeom prst="roundRect">
          <a:avLst>
            <a:gd name="adj" fmla="val 10000"/>
          </a:avLst>
        </a:prstGeom>
        <a:solidFill>
          <a:srgbClr val="005F9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Objetivo específico 2</a:t>
          </a:r>
        </a:p>
      </dsp:txBody>
      <dsp:txXfrm>
        <a:off x="1857677" y="1927733"/>
        <a:ext cx="1274303" cy="617926"/>
      </dsp:txXfrm>
    </dsp:sp>
    <dsp:sp modelId="{DA2ECC47-770D-41A8-93D2-DFA670BD8A71}">
      <dsp:nvSpPr>
        <dsp:cNvPr id="0" name=""/>
        <dsp:cNvSpPr/>
      </dsp:nvSpPr>
      <dsp:spPr>
        <a:xfrm>
          <a:off x="3151206" y="2220810"/>
          <a:ext cx="525101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525101" y="15886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3400629" y="2223569"/>
        <a:ext cx="26255" cy="26255"/>
      </dsp:txXfrm>
    </dsp:sp>
    <dsp:sp modelId="{D068C603-C5F8-46CA-B96E-5DE2E212CD84}">
      <dsp:nvSpPr>
        <dsp:cNvPr id="0" name=""/>
        <dsp:cNvSpPr/>
      </dsp:nvSpPr>
      <dsp:spPr>
        <a:xfrm>
          <a:off x="3676308" y="1908508"/>
          <a:ext cx="1312753" cy="656376"/>
        </a:xfrm>
        <a:prstGeom prst="roundRect">
          <a:avLst>
            <a:gd name="adj" fmla="val 10000"/>
          </a:avLst>
        </a:prstGeom>
        <a:solidFill>
          <a:srgbClr val="0084D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Meta 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%</a:t>
          </a:r>
        </a:p>
      </dsp:txBody>
      <dsp:txXfrm>
        <a:off x="3695533" y="1927733"/>
        <a:ext cx="1274303" cy="617926"/>
      </dsp:txXfrm>
    </dsp:sp>
    <dsp:sp modelId="{B1DF6412-156B-4A9D-8DEE-221C7A1329FF}">
      <dsp:nvSpPr>
        <dsp:cNvPr id="0" name=""/>
        <dsp:cNvSpPr/>
      </dsp:nvSpPr>
      <dsp:spPr>
        <a:xfrm>
          <a:off x="4989061" y="2220810"/>
          <a:ext cx="525101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525101" y="15886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5238485" y="2223569"/>
        <a:ext cx="26255" cy="26255"/>
      </dsp:txXfrm>
    </dsp:sp>
    <dsp:sp modelId="{AC691B5D-29B1-492A-BE24-9B5B1DC51BBC}">
      <dsp:nvSpPr>
        <dsp:cNvPr id="0" name=""/>
        <dsp:cNvSpPr/>
      </dsp:nvSpPr>
      <dsp:spPr>
        <a:xfrm>
          <a:off x="5514163" y="1908508"/>
          <a:ext cx="1312753" cy="656376"/>
        </a:xfrm>
        <a:prstGeom prst="roundRect">
          <a:avLst>
            <a:gd name="adj" fmla="val 10000"/>
          </a:avLst>
        </a:prstGeom>
        <a:solidFill>
          <a:srgbClr val="009FE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Actividad  %</a:t>
          </a:r>
        </a:p>
      </dsp:txBody>
      <dsp:txXfrm>
        <a:off x="5533388" y="1927733"/>
        <a:ext cx="1274303" cy="617926"/>
      </dsp:txXfrm>
    </dsp:sp>
    <dsp:sp modelId="{99E2CD24-FAB4-4D84-9C07-EA8C7B0BC263}">
      <dsp:nvSpPr>
        <dsp:cNvPr id="0" name=""/>
        <dsp:cNvSpPr/>
      </dsp:nvSpPr>
      <dsp:spPr>
        <a:xfrm rot="19457599">
          <a:off x="6766135" y="2032102"/>
          <a:ext cx="646664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646664" y="15886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7073301" y="2031822"/>
        <a:ext cx="32333" cy="32333"/>
      </dsp:txXfrm>
    </dsp:sp>
    <dsp:sp modelId="{448E5303-8651-40D0-A65F-C0FE50312AB3}">
      <dsp:nvSpPr>
        <dsp:cNvPr id="0" name=""/>
        <dsp:cNvSpPr/>
      </dsp:nvSpPr>
      <dsp:spPr>
        <a:xfrm>
          <a:off x="7352018" y="1531092"/>
          <a:ext cx="1312753" cy="656376"/>
        </a:xfrm>
        <a:prstGeom prst="roundRect">
          <a:avLst>
            <a:gd name="adj" fmla="val 10000"/>
          </a:avLst>
        </a:prstGeom>
        <a:solidFill>
          <a:srgbClr val="3FB6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Tarea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 %</a:t>
          </a:r>
        </a:p>
      </dsp:txBody>
      <dsp:txXfrm>
        <a:off x="7371243" y="1550317"/>
        <a:ext cx="1274303" cy="617926"/>
      </dsp:txXfrm>
    </dsp:sp>
    <dsp:sp modelId="{13C56F96-CEC6-4933-B350-BE9C559B85CA}">
      <dsp:nvSpPr>
        <dsp:cNvPr id="0" name=""/>
        <dsp:cNvSpPr/>
      </dsp:nvSpPr>
      <dsp:spPr>
        <a:xfrm rot="2142401">
          <a:off x="6766135" y="2409519"/>
          <a:ext cx="646664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646664" y="15886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7073301" y="2409238"/>
        <a:ext cx="32333" cy="32333"/>
      </dsp:txXfrm>
    </dsp:sp>
    <dsp:sp modelId="{1B5470A2-1F1D-4299-942B-5905C07AC1D1}">
      <dsp:nvSpPr>
        <dsp:cNvPr id="0" name=""/>
        <dsp:cNvSpPr/>
      </dsp:nvSpPr>
      <dsp:spPr>
        <a:xfrm>
          <a:off x="7352018" y="2285925"/>
          <a:ext cx="1312753" cy="656376"/>
        </a:xfrm>
        <a:prstGeom prst="roundRect">
          <a:avLst>
            <a:gd name="adj" fmla="val 10000"/>
          </a:avLst>
        </a:prstGeom>
        <a:solidFill>
          <a:srgbClr val="3FB6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Tarea 2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%</a:t>
          </a:r>
        </a:p>
      </dsp:txBody>
      <dsp:txXfrm>
        <a:off x="7371243" y="2305150"/>
        <a:ext cx="1274303" cy="617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BD49B-2DAA-400B-B969-135E5754F461}">
      <dsp:nvSpPr>
        <dsp:cNvPr id="0" name=""/>
        <dsp:cNvSpPr/>
      </dsp:nvSpPr>
      <dsp:spPr>
        <a:xfrm>
          <a:off x="3047" y="348732"/>
          <a:ext cx="1649882" cy="9899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kern="1200" dirty="0"/>
            <a:t>Plan Institucional de Archivos de la Entidad PINAR</a:t>
          </a:r>
          <a:endParaRPr lang="es-CO" sz="1200" kern="1200" dirty="0"/>
        </a:p>
      </dsp:txBody>
      <dsp:txXfrm>
        <a:off x="3047" y="348732"/>
        <a:ext cx="1649882" cy="989929"/>
      </dsp:txXfrm>
    </dsp:sp>
    <dsp:sp modelId="{6C95DDB7-4326-4F4E-8A07-1C28355DBEF1}">
      <dsp:nvSpPr>
        <dsp:cNvPr id="0" name=""/>
        <dsp:cNvSpPr/>
      </dsp:nvSpPr>
      <dsp:spPr>
        <a:xfrm>
          <a:off x="1817918" y="348732"/>
          <a:ext cx="1649882" cy="9899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kern="1200"/>
            <a:t>Plan Anual de Adquisiciones</a:t>
          </a:r>
          <a:endParaRPr lang="es-CO" sz="1200" kern="1200"/>
        </a:p>
      </dsp:txBody>
      <dsp:txXfrm>
        <a:off x="1817918" y="348732"/>
        <a:ext cx="1649882" cy="989929"/>
      </dsp:txXfrm>
    </dsp:sp>
    <dsp:sp modelId="{1699C7D8-1139-4088-AEB1-A0DD454B1606}">
      <dsp:nvSpPr>
        <dsp:cNvPr id="0" name=""/>
        <dsp:cNvSpPr/>
      </dsp:nvSpPr>
      <dsp:spPr>
        <a:xfrm>
          <a:off x="3632788" y="348732"/>
          <a:ext cx="1649882" cy="9899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kern="1200"/>
            <a:t>Plan Anual de Vacantes</a:t>
          </a:r>
          <a:endParaRPr lang="es-CO" sz="1200" kern="1200"/>
        </a:p>
      </dsp:txBody>
      <dsp:txXfrm>
        <a:off x="3632788" y="348732"/>
        <a:ext cx="1649882" cy="989929"/>
      </dsp:txXfrm>
    </dsp:sp>
    <dsp:sp modelId="{35BE9D90-840A-449C-BEBF-E6B5041BB8FF}">
      <dsp:nvSpPr>
        <dsp:cNvPr id="0" name=""/>
        <dsp:cNvSpPr/>
      </dsp:nvSpPr>
      <dsp:spPr>
        <a:xfrm>
          <a:off x="5447659" y="348732"/>
          <a:ext cx="1649882" cy="9899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kern="1200"/>
            <a:t>Plan de previsión de recursos humanos</a:t>
          </a:r>
          <a:endParaRPr lang="es-CO" sz="1200" kern="1200"/>
        </a:p>
      </dsp:txBody>
      <dsp:txXfrm>
        <a:off x="5447659" y="348732"/>
        <a:ext cx="1649882" cy="989929"/>
      </dsp:txXfrm>
    </dsp:sp>
    <dsp:sp modelId="{0781CE84-5D45-47D1-AB60-842FEE972A5D}">
      <dsp:nvSpPr>
        <dsp:cNvPr id="0" name=""/>
        <dsp:cNvSpPr/>
      </dsp:nvSpPr>
      <dsp:spPr>
        <a:xfrm>
          <a:off x="7262530" y="348732"/>
          <a:ext cx="1649882" cy="9899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kern="1200"/>
            <a:t>Plan estratégico de Talento Humano</a:t>
          </a:r>
          <a:endParaRPr lang="es-CO" sz="1200" kern="1200"/>
        </a:p>
      </dsp:txBody>
      <dsp:txXfrm>
        <a:off x="7262530" y="348732"/>
        <a:ext cx="1649882" cy="989929"/>
      </dsp:txXfrm>
    </dsp:sp>
    <dsp:sp modelId="{A725A37F-A26C-4827-AB4A-1D24CD3C7C49}">
      <dsp:nvSpPr>
        <dsp:cNvPr id="0" name=""/>
        <dsp:cNvSpPr/>
      </dsp:nvSpPr>
      <dsp:spPr>
        <a:xfrm>
          <a:off x="3047" y="1503650"/>
          <a:ext cx="1649882" cy="9899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kern="1200"/>
            <a:t>Plan Institucional de Capacitación  - PIC</a:t>
          </a:r>
          <a:endParaRPr lang="es-CO" sz="1200" kern="1200"/>
        </a:p>
      </dsp:txBody>
      <dsp:txXfrm>
        <a:off x="3047" y="1503650"/>
        <a:ext cx="1649882" cy="989929"/>
      </dsp:txXfrm>
    </dsp:sp>
    <dsp:sp modelId="{500EF67C-49FF-49E6-A9ED-579AB50A8F85}">
      <dsp:nvSpPr>
        <dsp:cNvPr id="0" name=""/>
        <dsp:cNvSpPr/>
      </dsp:nvSpPr>
      <dsp:spPr>
        <a:xfrm>
          <a:off x="1817918" y="1503650"/>
          <a:ext cx="1649882" cy="9899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kern="1200"/>
            <a:t>Plan de Incentivos Institucionales</a:t>
          </a:r>
          <a:endParaRPr lang="es-CO" sz="1200" kern="1200"/>
        </a:p>
      </dsp:txBody>
      <dsp:txXfrm>
        <a:off x="1817918" y="1503650"/>
        <a:ext cx="1649882" cy="989929"/>
      </dsp:txXfrm>
    </dsp:sp>
    <dsp:sp modelId="{E52E3687-0395-4C7C-A2AB-762A67E30D9C}">
      <dsp:nvSpPr>
        <dsp:cNvPr id="0" name=""/>
        <dsp:cNvSpPr/>
      </dsp:nvSpPr>
      <dsp:spPr>
        <a:xfrm>
          <a:off x="3632788" y="1503650"/>
          <a:ext cx="1649882" cy="9899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kern="1200" dirty="0"/>
            <a:t>Plan Estratégico de Tecnologías de la Información y las Comunicaciones - PETIC</a:t>
          </a:r>
          <a:endParaRPr lang="es-CO" sz="1200" kern="1200" dirty="0"/>
        </a:p>
      </dsp:txBody>
      <dsp:txXfrm>
        <a:off x="3632788" y="1503650"/>
        <a:ext cx="1649882" cy="989929"/>
      </dsp:txXfrm>
    </dsp:sp>
    <dsp:sp modelId="{940BEBF5-AD10-4D64-B53D-2FAC29772C7D}">
      <dsp:nvSpPr>
        <dsp:cNvPr id="0" name=""/>
        <dsp:cNvSpPr/>
      </dsp:nvSpPr>
      <dsp:spPr>
        <a:xfrm>
          <a:off x="5447659" y="1503650"/>
          <a:ext cx="1649882" cy="9899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kern="1200"/>
            <a:t>Plan de Tratamiento de Riesgos de Seguridad y Privacidad de la Información</a:t>
          </a:r>
          <a:endParaRPr lang="es-CO" sz="1200" kern="1200"/>
        </a:p>
      </dsp:txBody>
      <dsp:txXfrm>
        <a:off x="5447659" y="1503650"/>
        <a:ext cx="1649882" cy="989929"/>
      </dsp:txXfrm>
    </dsp:sp>
    <dsp:sp modelId="{775E26B2-EE69-44E3-A11C-B01FD054128B}">
      <dsp:nvSpPr>
        <dsp:cNvPr id="0" name=""/>
        <dsp:cNvSpPr/>
      </dsp:nvSpPr>
      <dsp:spPr>
        <a:xfrm>
          <a:off x="7262530" y="1503650"/>
          <a:ext cx="1649882" cy="9899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kern="1200"/>
            <a:t>Plan de Seguridad y Privacidad de la Información</a:t>
          </a:r>
          <a:endParaRPr lang="es-CO" sz="1200" kern="1200"/>
        </a:p>
      </dsp:txBody>
      <dsp:txXfrm>
        <a:off x="7262530" y="1503650"/>
        <a:ext cx="1649882" cy="989929"/>
      </dsp:txXfrm>
    </dsp:sp>
    <dsp:sp modelId="{127D684D-0579-4FE6-A532-E30C54B160AB}">
      <dsp:nvSpPr>
        <dsp:cNvPr id="0" name=""/>
        <dsp:cNvSpPr/>
      </dsp:nvSpPr>
      <dsp:spPr>
        <a:xfrm>
          <a:off x="1817918" y="2658567"/>
          <a:ext cx="1649882" cy="9899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kern="1200"/>
            <a:t>Plan Anticorrupción y de Atención al Ciudadano</a:t>
          </a:r>
          <a:endParaRPr lang="es-CO" sz="1200" kern="1200"/>
        </a:p>
      </dsp:txBody>
      <dsp:txXfrm>
        <a:off x="1817918" y="2658567"/>
        <a:ext cx="1649882" cy="989929"/>
      </dsp:txXfrm>
    </dsp:sp>
    <dsp:sp modelId="{F9C4AD56-976A-41DC-B25E-EB1B3A2FF50B}">
      <dsp:nvSpPr>
        <dsp:cNvPr id="0" name=""/>
        <dsp:cNvSpPr/>
      </dsp:nvSpPr>
      <dsp:spPr>
        <a:xfrm>
          <a:off x="3632788" y="2658567"/>
          <a:ext cx="1649882" cy="9899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u="none" kern="1200" dirty="0"/>
            <a:t>Participación Ciudadana</a:t>
          </a:r>
          <a:endParaRPr lang="es-CO" sz="1200" kern="1200" dirty="0"/>
        </a:p>
      </dsp:txBody>
      <dsp:txXfrm>
        <a:off x="3632788" y="2658567"/>
        <a:ext cx="1649882" cy="989929"/>
      </dsp:txXfrm>
    </dsp:sp>
    <dsp:sp modelId="{C9C66381-6F9F-474B-BC5E-7204C48E4346}">
      <dsp:nvSpPr>
        <dsp:cNvPr id="0" name=""/>
        <dsp:cNvSpPr/>
      </dsp:nvSpPr>
      <dsp:spPr>
        <a:xfrm>
          <a:off x="5476235" y="2658567"/>
          <a:ext cx="1649882" cy="98992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Políticas de gestión y desempeño/MIPG</a:t>
          </a:r>
        </a:p>
      </dsp:txBody>
      <dsp:txXfrm>
        <a:off x="5476235" y="2658567"/>
        <a:ext cx="1649882" cy="989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3AC7939-FC65-467C-B81D-A224E86BD1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1A5950-B7B5-452A-B43F-72790C9A82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E3409-6307-4F74-81EB-B068CEFA7BC0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268DF-1173-4651-B7CC-C261E214E1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C43A29-55AB-470D-B6C1-21E1D34412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EC7B-74DF-464E-89A1-D4BDC885EBD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9589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A302B-8131-4D9B-8CD8-DC143B96DA5C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4831-ACE6-4DEE-AD31-23B55A5643A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080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84550"/>
            <a:ext cx="5486400" cy="46300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63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66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64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93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78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302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46285"/>
            <a:ext cx="5486400" cy="48389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8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57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71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67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4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8768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4041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7557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2116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1188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8173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5297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838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5874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0595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831-ACE6-4DEE-AD31-23B55A5643A7}" type="slidenum">
              <a:rPr lang="es-CO" smtClean="0"/>
              <a:t>30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960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385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859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93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4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4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3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1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43BD5F3-279F-4F1A-B2A5-51AAE6F5191D}"/>
              </a:ext>
            </a:extLst>
          </p:cNvPr>
          <p:cNvCxnSpPr/>
          <p:nvPr userDrawn="1"/>
        </p:nvCxnSpPr>
        <p:spPr>
          <a:xfrm>
            <a:off x="0" y="3509963"/>
            <a:ext cx="9144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02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51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977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7690CF2-DF29-4F57-B4FD-567465E24942}"/>
              </a:ext>
            </a:extLst>
          </p:cNvPr>
          <p:cNvCxnSpPr/>
          <p:nvPr userDrawn="1"/>
        </p:nvCxnSpPr>
        <p:spPr>
          <a:xfrm>
            <a:off x="0" y="741930"/>
            <a:ext cx="9144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8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545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2250" y="6356350"/>
            <a:ext cx="2057400" cy="365125"/>
          </a:xfrm>
        </p:spPr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B002DC3-62D4-40A2-A4E0-7326F9F2B34C}"/>
              </a:ext>
            </a:extLst>
          </p:cNvPr>
          <p:cNvCxnSpPr/>
          <p:nvPr userDrawn="1"/>
        </p:nvCxnSpPr>
        <p:spPr>
          <a:xfrm>
            <a:off x="0" y="734006"/>
            <a:ext cx="9144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50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936F316-B5DC-406B-8F4F-F389E1FC3B02}"/>
              </a:ext>
            </a:extLst>
          </p:cNvPr>
          <p:cNvCxnSpPr/>
          <p:nvPr userDrawn="1"/>
        </p:nvCxnSpPr>
        <p:spPr>
          <a:xfrm>
            <a:off x="0" y="751098"/>
            <a:ext cx="9144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6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C30CE2-CEED-4484-8D40-0C6FA8A883D1}"/>
              </a:ext>
            </a:extLst>
          </p:cNvPr>
          <p:cNvCxnSpPr/>
          <p:nvPr userDrawn="1"/>
        </p:nvCxnSpPr>
        <p:spPr>
          <a:xfrm>
            <a:off x="0" y="716915"/>
            <a:ext cx="9144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12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516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712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590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CB29-D339-475E-BE3B-55C8F6E8F856}" type="datetimeFigureOut">
              <a:rPr lang="es-CO" smtClean="0"/>
              <a:t>8/05/2019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A0AB306-4AA1-462A-A1A6-CEC1432EB8A8}"/>
              </a:ext>
            </a:extLst>
          </p:cNvPr>
          <p:cNvSpPr/>
          <p:nvPr userDrawn="1"/>
        </p:nvSpPr>
        <p:spPr>
          <a:xfrm>
            <a:off x="0" y="6419609"/>
            <a:ext cx="9144000" cy="43839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 dirty="0"/>
          </a:p>
        </p:txBody>
      </p:sp>
      <p:pic>
        <p:nvPicPr>
          <p:cNvPr id="8" name="2 Imagen">
            <a:extLst>
              <a:ext uri="{FF2B5EF4-FFF2-40B4-BE49-F238E27FC236}">
                <a16:creationId xmlns:a16="http://schemas.microsoft.com/office/drawing/2014/main" id="{7BEA5F92-6646-4E6B-BAB8-1615357E38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43" y="6441293"/>
            <a:ext cx="674605" cy="41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16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8B95375-9E8E-4578-947A-96E74024BB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2769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D04773-208E-4214-A786-E713068BB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082"/>
            <a:ext cx="9030789" cy="6194611"/>
          </a:xfrm>
        </p:spPr>
        <p:txBody>
          <a:bodyPr anchor="t">
            <a:normAutofit fontScale="90000"/>
          </a:bodyPr>
          <a:lstStyle/>
          <a:p>
            <a:r>
              <a:rPr lang="es-CO" sz="31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SEGUIMIENTO PLAN DE ACCIÓN INSTITUCIONAL ENE-MAR 2019</a:t>
            </a:r>
            <a:b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SECRETARÍA DISTRITAL DE INTEGRACIÓN SOCIAL</a:t>
            </a:r>
            <a:b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Abril 2019</a:t>
            </a:r>
            <a:endParaRPr lang="es-CO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4A53BBDD-83BB-457C-B916-24B87F2C5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63" y="5579721"/>
            <a:ext cx="1059222" cy="45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29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ED8BD067-272C-4542-9A2A-9CF671073260}"/>
              </a:ext>
            </a:extLst>
          </p:cNvPr>
          <p:cNvGrpSpPr/>
          <p:nvPr/>
        </p:nvGrpSpPr>
        <p:grpSpPr>
          <a:xfrm>
            <a:off x="4297544" y="2682483"/>
            <a:ext cx="3122158" cy="1277804"/>
            <a:chOff x="340730" y="2577540"/>
            <a:chExt cx="2929294" cy="1516436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B69E24D-9453-424B-9B5E-E2C1F75C02D4}"/>
                </a:ext>
              </a:extLst>
            </p:cNvPr>
            <p:cNvSpPr txBox="1"/>
            <p:nvPr/>
          </p:nvSpPr>
          <p:spPr>
            <a:xfrm>
              <a:off x="340730" y="2577540"/>
              <a:ext cx="2929281" cy="43830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0BCF52C-C330-42FC-84C8-F83ABFD329E1}"/>
                </a:ext>
              </a:extLst>
            </p:cNvPr>
            <p:cNvSpPr txBox="1"/>
            <p:nvPr/>
          </p:nvSpPr>
          <p:spPr>
            <a:xfrm>
              <a:off x="340731" y="3002875"/>
              <a:ext cx="2929293" cy="109110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/>
                <a:t>Atender a las personas con discapacidad y a sus familias durante el transcurrir vital para el desarrollo de habilidades y  </a:t>
              </a:r>
              <a:r>
                <a:rPr lang="es-CO" sz="1200" b="1" dirty="0"/>
                <a:t>capacidades</a:t>
              </a:r>
              <a:r>
                <a:rPr lang="es-ES" sz="1200" b="1" dirty="0"/>
                <a:t>.</a:t>
              </a:r>
              <a:endParaRPr lang="es-CO" sz="1200" b="1" dirty="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35F60CB-3D33-496C-96D1-4AF7F874B9E4}"/>
              </a:ext>
            </a:extLst>
          </p:cNvPr>
          <p:cNvGrpSpPr/>
          <p:nvPr/>
        </p:nvGrpSpPr>
        <p:grpSpPr>
          <a:xfrm>
            <a:off x="4289241" y="4366544"/>
            <a:ext cx="3130447" cy="871081"/>
            <a:chOff x="9187325" y="3845544"/>
            <a:chExt cx="2937083" cy="103375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E8C745E-723E-400D-B302-B9829C54E178}"/>
                </a:ext>
              </a:extLst>
            </p:cNvPr>
            <p:cNvSpPr txBox="1"/>
            <p:nvPr/>
          </p:nvSpPr>
          <p:spPr>
            <a:xfrm>
              <a:off x="9187325" y="3845544"/>
              <a:ext cx="2929293" cy="43830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    Objetivo 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E45FCF8-EE34-4657-92F5-D36E404FBB8E}"/>
                </a:ext>
              </a:extLst>
            </p:cNvPr>
            <p:cNvSpPr txBox="1"/>
            <p:nvPr/>
          </p:nvSpPr>
          <p:spPr>
            <a:xfrm>
              <a:off x="9195115" y="4273134"/>
              <a:ext cx="2929293" cy="6061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Desarrollar estrategias para la disminución de barreras actitudinales.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AB54004-490F-4D0C-8AD5-96B83DC531BD}"/>
              </a:ext>
            </a:extLst>
          </p:cNvPr>
          <p:cNvGrpSpPr/>
          <p:nvPr/>
        </p:nvGrpSpPr>
        <p:grpSpPr>
          <a:xfrm>
            <a:off x="4280932" y="1169996"/>
            <a:ext cx="3130453" cy="1082459"/>
            <a:chOff x="8811265" y="3934259"/>
            <a:chExt cx="2937089" cy="1284609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344FE50-9CF4-4F9B-AD02-BD82C3C329CD}"/>
                </a:ext>
              </a:extLst>
            </p:cNvPr>
            <p:cNvSpPr txBox="1"/>
            <p:nvPr/>
          </p:nvSpPr>
          <p:spPr>
            <a:xfrm>
              <a:off x="8811265" y="3934259"/>
              <a:ext cx="2937089" cy="43830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   Objetivo 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FB5BCCA-F1E7-4441-9822-FA683A167170}"/>
                </a:ext>
              </a:extLst>
            </p:cNvPr>
            <p:cNvSpPr txBox="1"/>
            <p:nvPr/>
          </p:nvSpPr>
          <p:spPr>
            <a:xfrm>
              <a:off x="8819061" y="4370235"/>
              <a:ext cx="2929293" cy="84863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rgbClr val="003E65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>
                  <a:solidFill>
                    <a:schemeClr val="bg1"/>
                  </a:solidFill>
                </a:rPr>
                <a:t>Articular  acciones para la inclusión  de las institucionales personas con discapacidad y sus familias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140970" y="3148933"/>
            <a:ext cx="3410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  <a:endParaRPr lang="es-CO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Por una ciudad incluyente y sin barreras 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067562" y="4061696"/>
            <a:ext cx="155683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7DD855-D293-4764-A9A0-B3A32F37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2418" y="2031656"/>
            <a:ext cx="867125" cy="862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87798AC0-252D-4B47-8199-CF41CAD0CCF7}"/>
              </a:ext>
            </a:extLst>
          </p:cNvPr>
          <p:cNvSpPr/>
          <p:nvPr/>
        </p:nvSpPr>
        <p:spPr>
          <a:xfrm>
            <a:off x="7621146" y="1664073"/>
            <a:ext cx="1014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5602447-E6FC-4978-AD18-042E20120737}"/>
              </a:ext>
            </a:extLst>
          </p:cNvPr>
          <p:cNvSpPr/>
          <p:nvPr/>
        </p:nvSpPr>
        <p:spPr>
          <a:xfrm>
            <a:off x="7621145" y="3283104"/>
            <a:ext cx="1014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E7A1630-3485-4CDA-A468-07EDE676976A}"/>
              </a:ext>
            </a:extLst>
          </p:cNvPr>
          <p:cNvSpPr/>
          <p:nvPr/>
        </p:nvSpPr>
        <p:spPr>
          <a:xfrm>
            <a:off x="7621145" y="4764947"/>
            <a:ext cx="1014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842A945-269F-47FE-A75D-7A684936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" y="129586"/>
            <a:ext cx="7886700" cy="552409"/>
          </a:xfrm>
        </p:spPr>
        <p:txBody>
          <a:bodyPr>
            <a:noAutofit/>
          </a:bodyPr>
          <a:lstStyle/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4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501744" y="2950588"/>
            <a:ext cx="3258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  <a:endParaRPr lang="es-CO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Prevención y atención integral del fenómeno de habitabilidad en calle</a:t>
            </a:r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507360" y="4251524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64%</a:t>
            </a:r>
          </a:p>
        </p:txBody>
      </p:sp>
      <p:pic>
        <p:nvPicPr>
          <p:cNvPr id="15372" name="Picture 12" descr="Resultado de imagen para imagenes manos cogidas azul">
            <a:extLst>
              <a:ext uri="{FF2B5EF4-FFF2-40B4-BE49-F238E27FC236}">
                <a16:creationId xmlns:a16="http://schemas.microsoft.com/office/drawing/2014/main" id="{F268C11F-CF85-453D-B3F6-224B2AB9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01" y="2024874"/>
            <a:ext cx="861374" cy="798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4" name="Group 91">
            <a:extLst>
              <a:ext uri="{FF2B5EF4-FFF2-40B4-BE49-F238E27FC236}">
                <a16:creationId xmlns:a16="http://schemas.microsoft.com/office/drawing/2014/main" id="{9D6C2AEA-B88D-4BEF-9E35-03C02C3C44AF}"/>
              </a:ext>
            </a:extLst>
          </p:cNvPr>
          <p:cNvGrpSpPr/>
          <p:nvPr/>
        </p:nvGrpSpPr>
        <p:grpSpPr>
          <a:xfrm>
            <a:off x="4400970" y="1962492"/>
            <a:ext cx="3475654" cy="816497"/>
            <a:chOff x="-913543" y="1843818"/>
            <a:chExt cx="4263092" cy="1451544"/>
          </a:xfrm>
        </p:grpSpPr>
        <p:sp>
          <p:nvSpPr>
            <p:cNvPr id="65" name="TextBox 98">
              <a:extLst>
                <a:ext uri="{FF2B5EF4-FFF2-40B4-BE49-F238E27FC236}">
                  <a16:creationId xmlns:a16="http://schemas.microsoft.com/office/drawing/2014/main" id="{2800D98E-3056-44D9-99E0-68DA5C953855}"/>
                </a:ext>
              </a:extLst>
            </p:cNvPr>
            <p:cNvSpPr txBox="1"/>
            <p:nvPr/>
          </p:nvSpPr>
          <p:spPr>
            <a:xfrm>
              <a:off x="-913543" y="1843818"/>
              <a:ext cx="4263091" cy="65658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6" name="TextBox 99">
              <a:extLst>
                <a:ext uri="{FF2B5EF4-FFF2-40B4-BE49-F238E27FC236}">
                  <a16:creationId xmlns:a16="http://schemas.microsoft.com/office/drawing/2014/main" id="{AC9EAEFD-69B4-425E-A350-5FE886D63C32}"/>
                </a:ext>
              </a:extLst>
            </p:cNvPr>
            <p:cNvSpPr txBox="1"/>
            <p:nvPr/>
          </p:nvSpPr>
          <p:spPr>
            <a:xfrm>
              <a:off x="-913542" y="2478121"/>
              <a:ext cx="4263091" cy="81724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Promover el ingreso a procesos de inclusión social de la ciudadanía habitantes de calle y en riesgo.</a:t>
              </a:r>
            </a:p>
          </p:txBody>
        </p:sp>
      </p:grpSp>
      <p:grpSp>
        <p:nvGrpSpPr>
          <p:cNvPr id="67" name="Group 100">
            <a:extLst>
              <a:ext uri="{FF2B5EF4-FFF2-40B4-BE49-F238E27FC236}">
                <a16:creationId xmlns:a16="http://schemas.microsoft.com/office/drawing/2014/main" id="{C0C7CFBA-C6F5-4F3B-8F2A-C85E34C8C140}"/>
              </a:ext>
            </a:extLst>
          </p:cNvPr>
          <p:cNvGrpSpPr/>
          <p:nvPr/>
        </p:nvGrpSpPr>
        <p:grpSpPr>
          <a:xfrm>
            <a:off x="4400971" y="2920445"/>
            <a:ext cx="3481864" cy="995276"/>
            <a:chOff x="8921977" y="3608333"/>
            <a:chExt cx="5316998" cy="1769373"/>
          </a:xfrm>
        </p:grpSpPr>
        <p:sp>
          <p:nvSpPr>
            <p:cNvPr id="68" name="TextBox 101">
              <a:extLst>
                <a:ext uri="{FF2B5EF4-FFF2-40B4-BE49-F238E27FC236}">
                  <a16:creationId xmlns:a16="http://schemas.microsoft.com/office/drawing/2014/main" id="{15CAA741-0043-4D33-A879-A94EB0CBBD32}"/>
                </a:ext>
              </a:extLst>
            </p:cNvPr>
            <p:cNvSpPr txBox="1"/>
            <p:nvPr/>
          </p:nvSpPr>
          <p:spPr>
            <a:xfrm>
              <a:off x="8921977" y="3608333"/>
              <a:ext cx="5316998" cy="65658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69" name="TextBox 102">
              <a:extLst>
                <a:ext uri="{FF2B5EF4-FFF2-40B4-BE49-F238E27FC236}">
                  <a16:creationId xmlns:a16="http://schemas.microsoft.com/office/drawing/2014/main" id="{95FA7891-5C8C-4C68-92B0-C1350B49D828}"/>
                </a:ext>
              </a:extLst>
            </p:cNvPr>
            <p:cNvSpPr txBox="1"/>
            <p:nvPr/>
          </p:nvSpPr>
          <p:spPr>
            <a:xfrm>
              <a:off x="8929770" y="4242647"/>
              <a:ext cx="5299719" cy="11350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Desarrollar procesos de inclusión social para el desarrollo, formación personal, laboral y vinculación socio-económica.</a:t>
              </a:r>
            </a:p>
          </p:txBody>
        </p:sp>
      </p:grpSp>
      <p:grpSp>
        <p:nvGrpSpPr>
          <p:cNvPr id="70" name="Group 103">
            <a:extLst>
              <a:ext uri="{FF2B5EF4-FFF2-40B4-BE49-F238E27FC236}">
                <a16:creationId xmlns:a16="http://schemas.microsoft.com/office/drawing/2014/main" id="{46433056-9A52-42D5-B494-F4A19F059953}"/>
              </a:ext>
            </a:extLst>
          </p:cNvPr>
          <p:cNvGrpSpPr/>
          <p:nvPr/>
        </p:nvGrpSpPr>
        <p:grpSpPr>
          <a:xfrm>
            <a:off x="4400969" y="837467"/>
            <a:ext cx="3481866" cy="995262"/>
            <a:chOff x="8919664" y="3275838"/>
            <a:chExt cx="5662681" cy="1769351"/>
          </a:xfrm>
        </p:grpSpPr>
        <p:sp>
          <p:nvSpPr>
            <p:cNvPr id="71" name="TextBox 104">
              <a:extLst>
                <a:ext uri="{FF2B5EF4-FFF2-40B4-BE49-F238E27FC236}">
                  <a16:creationId xmlns:a16="http://schemas.microsoft.com/office/drawing/2014/main" id="{9FE9AB75-A72A-4EFF-B168-4F831D1CCEDD}"/>
                </a:ext>
              </a:extLst>
            </p:cNvPr>
            <p:cNvSpPr txBox="1"/>
            <p:nvPr/>
          </p:nvSpPr>
          <p:spPr>
            <a:xfrm>
              <a:off x="8919664" y="3275838"/>
              <a:ext cx="5652577" cy="65658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  <p:sp>
          <p:nvSpPr>
            <p:cNvPr id="72" name="TextBox 105">
              <a:extLst>
                <a:ext uri="{FF2B5EF4-FFF2-40B4-BE49-F238E27FC236}">
                  <a16:creationId xmlns:a16="http://schemas.microsoft.com/office/drawing/2014/main" id="{7E1491F4-6ABF-40C8-A968-ED6A2F51754C}"/>
                </a:ext>
              </a:extLst>
            </p:cNvPr>
            <p:cNvSpPr txBox="1"/>
            <p:nvPr/>
          </p:nvSpPr>
          <p:spPr>
            <a:xfrm>
              <a:off x="8929768" y="3910128"/>
              <a:ext cx="5652577" cy="113506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Desarrollar acciones significativas en los territorios dirigidas a la prevención de habitabilidad en calle con poblaciones en riesgo.</a:t>
              </a:r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:a16="http://schemas.microsoft.com/office/drawing/2014/main" id="{8FC4024C-6361-4E41-A243-94F78D955B58}"/>
              </a:ext>
            </a:extLst>
          </p:cNvPr>
          <p:cNvGrpSpPr/>
          <p:nvPr/>
        </p:nvGrpSpPr>
        <p:grpSpPr>
          <a:xfrm>
            <a:off x="4406075" y="5107632"/>
            <a:ext cx="3476761" cy="1168241"/>
            <a:chOff x="8928700" y="3788255"/>
            <a:chExt cx="4580328" cy="2197516"/>
          </a:xfrm>
        </p:grpSpPr>
        <p:sp>
          <p:nvSpPr>
            <p:cNvPr id="59" name="TextBox 86">
              <a:extLst>
                <a:ext uri="{FF2B5EF4-FFF2-40B4-BE49-F238E27FC236}">
                  <a16:creationId xmlns:a16="http://schemas.microsoft.com/office/drawing/2014/main" id="{07B49AFA-4A69-4520-AC70-38CD24AE2825}"/>
                </a:ext>
              </a:extLst>
            </p:cNvPr>
            <p:cNvSpPr txBox="1"/>
            <p:nvPr/>
          </p:nvSpPr>
          <p:spPr>
            <a:xfrm>
              <a:off x="8928700" y="3788255"/>
              <a:ext cx="4572143" cy="6947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5</a:t>
              </a:r>
            </a:p>
          </p:txBody>
        </p:sp>
        <p:sp>
          <p:nvSpPr>
            <p:cNvPr id="60" name="TextBox 87">
              <a:extLst>
                <a:ext uri="{FF2B5EF4-FFF2-40B4-BE49-F238E27FC236}">
                  <a16:creationId xmlns:a16="http://schemas.microsoft.com/office/drawing/2014/main" id="{F295A815-DDA4-4B4D-92ED-A01659A18D3D}"/>
                </a:ext>
              </a:extLst>
            </p:cNvPr>
            <p:cNvSpPr txBox="1"/>
            <p:nvPr/>
          </p:nvSpPr>
          <p:spPr>
            <a:xfrm>
              <a:off x="8929772" y="4448495"/>
              <a:ext cx="4579256" cy="153727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Fortalecer la articulación transectorial, el seguimiento, la generación y difusión de conocimiento orientado a los objetivos de la Política Pública.</a:t>
              </a:r>
            </a:p>
          </p:txBody>
        </p:sp>
      </p:grpSp>
      <p:grpSp>
        <p:nvGrpSpPr>
          <p:cNvPr id="61" name="Group 88">
            <a:extLst>
              <a:ext uri="{FF2B5EF4-FFF2-40B4-BE49-F238E27FC236}">
                <a16:creationId xmlns:a16="http://schemas.microsoft.com/office/drawing/2014/main" id="{B6086F31-FC5A-44DC-9840-549D759D9299}"/>
              </a:ext>
            </a:extLst>
          </p:cNvPr>
          <p:cNvGrpSpPr/>
          <p:nvPr/>
        </p:nvGrpSpPr>
        <p:grpSpPr>
          <a:xfrm>
            <a:off x="4400970" y="4032101"/>
            <a:ext cx="3481865" cy="967785"/>
            <a:chOff x="-1290463" y="1882601"/>
            <a:chExt cx="4647142" cy="1720509"/>
          </a:xfrm>
        </p:grpSpPr>
        <p:sp>
          <p:nvSpPr>
            <p:cNvPr id="62" name="TextBox 89">
              <a:extLst>
                <a:ext uri="{FF2B5EF4-FFF2-40B4-BE49-F238E27FC236}">
                  <a16:creationId xmlns:a16="http://schemas.microsoft.com/office/drawing/2014/main" id="{133F46E0-2968-468D-966D-D7417E064EDF}"/>
                </a:ext>
              </a:extLst>
            </p:cNvPr>
            <p:cNvSpPr txBox="1"/>
            <p:nvPr/>
          </p:nvSpPr>
          <p:spPr>
            <a:xfrm>
              <a:off x="-1282563" y="1882601"/>
              <a:ext cx="4630951" cy="6018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600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3" name="TextBox 90">
              <a:extLst>
                <a:ext uri="{FF2B5EF4-FFF2-40B4-BE49-F238E27FC236}">
                  <a16:creationId xmlns:a16="http://schemas.microsoft.com/office/drawing/2014/main" id="{BF45A1E2-E801-4329-9372-8156487AFF3F}"/>
                </a:ext>
              </a:extLst>
            </p:cNvPr>
            <p:cNvSpPr txBox="1"/>
            <p:nvPr/>
          </p:nvSpPr>
          <p:spPr>
            <a:xfrm>
              <a:off x="-1290463" y="2468045"/>
              <a:ext cx="4647142" cy="113506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Fortalecer la autonomía, las capacidades, habilidades ocupacionales y restablecimiento de redes de apoyo.</a:t>
              </a: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9E059F7D-2D30-4C89-8647-EE073550C392}"/>
              </a:ext>
            </a:extLst>
          </p:cNvPr>
          <p:cNvSpPr/>
          <p:nvPr/>
        </p:nvSpPr>
        <p:spPr>
          <a:xfrm>
            <a:off x="8033523" y="1282659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64%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18A6BD03-DBA5-4AAC-AA5B-7FEEA89C7FCE}"/>
              </a:ext>
            </a:extLst>
          </p:cNvPr>
          <p:cNvSpPr/>
          <p:nvPr/>
        </p:nvSpPr>
        <p:spPr>
          <a:xfrm>
            <a:off x="8033522" y="2317324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46%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F6E470E8-5EBE-4264-9B1A-EF33CF72E8AD}"/>
              </a:ext>
            </a:extLst>
          </p:cNvPr>
          <p:cNvSpPr/>
          <p:nvPr/>
        </p:nvSpPr>
        <p:spPr>
          <a:xfrm>
            <a:off x="8033521" y="3365651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86%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0DE984B1-A8BB-4BAA-BFB5-21A0DF0748DF}"/>
              </a:ext>
            </a:extLst>
          </p:cNvPr>
          <p:cNvSpPr/>
          <p:nvPr/>
        </p:nvSpPr>
        <p:spPr>
          <a:xfrm>
            <a:off x="8033519" y="4501034"/>
            <a:ext cx="111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BA810E3-1B77-49AE-B207-2159C0029E97}"/>
              </a:ext>
            </a:extLst>
          </p:cNvPr>
          <p:cNvSpPr/>
          <p:nvPr/>
        </p:nvSpPr>
        <p:spPr>
          <a:xfrm>
            <a:off x="8033519" y="5636417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49%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77B8771A-FA99-44CB-8E75-CBAE2BA1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" y="129586"/>
            <a:ext cx="7886700" cy="552409"/>
          </a:xfrm>
        </p:spPr>
        <p:txBody>
          <a:bodyPr>
            <a:noAutofit/>
          </a:bodyPr>
          <a:lstStyle/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8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510910" y="2847957"/>
            <a:ext cx="293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  <a:endParaRPr lang="es-CO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Envejecimiento digno, activo y feliz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197882" y="3951285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96%</a:t>
            </a:r>
          </a:p>
        </p:txBody>
      </p:sp>
      <p:grpSp>
        <p:nvGrpSpPr>
          <p:cNvPr id="62" name="Group 88">
            <a:extLst>
              <a:ext uri="{FF2B5EF4-FFF2-40B4-BE49-F238E27FC236}">
                <a16:creationId xmlns:a16="http://schemas.microsoft.com/office/drawing/2014/main" id="{F87EB17F-80FB-4D9A-B17B-C347E22AB424}"/>
              </a:ext>
            </a:extLst>
          </p:cNvPr>
          <p:cNvGrpSpPr/>
          <p:nvPr/>
        </p:nvGrpSpPr>
        <p:grpSpPr>
          <a:xfrm>
            <a:off x="3707471" y="4203763"/>
            <a:ext cx="4420159" cy="881890"/>
            <a:chOff x="362261" y="2251764"/>
            <a:chExt cx="2937089" cy="1457773"/>
          </a:xfrm>
        </p:grpSpPr>
        <p:sp>
          <p:nvSpPr>
            <p:cNvPr id="63" name="TextBox 89">
              <a:extLst>
                <a:ext uri="{FF2B5EF4-FFF2-40B4-BE49-F238E27FC236}">
                  <a16:creationId xmlns:a16="http://schemas.microsoft.com/office/drawing/2014/main" id="{28758159-538E-472C-8ABA-D4B0E8E4DD63}"/>
                </a:ext>
              </a:extLst>
            </p:cNvPr>
            <p:cNvSpPr txBox="1"/>
            <p:nvPr/>
          </p:nvSpPr>
          <p:spPr>
            <a:xfrm>
              <a:off x="362261" y="2251764"/>
              <a:ext cx="2921500" cy="55963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600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4" name="TextBox 90">
              <a:extLst>
                <a:ext uri="{FF2B5EF4-FFF2-40B4-BE49-F238E27FC236}">
                  <a16:creationId xmlns:a16="http://schemas.microsoft.com/office/drawing/2014/main" id="{689CCABC-9C3A-4970-81D2-8CC7F893FB1A}"/>
                </a:ext>
              </a:extLst>
            </p:cNvPr>
            <p:cNvSpPr txBox="1"/>
            <p:nvPr/>
          </p:nvSpPr>
          <p:spPr>
            <a:xfrm>
              <a:off x="370057" y="2865216"/>
              <a:ext cx="2929293" cy="844321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 Promover la implementación de acciones intersectoriales en el marco de la Política Pública.</a:t>
              </a:r>
            </a:p>
          </p:txBody>
        </p:sp>
      </p:grpSp>
      <p:grpSp>
        <p:nvGrpSpPr>
          <p:cNvPr id="65" name="Group 91">
            <a:extLst>
              <a:ext uri="{FF2B5EF4-FFF2-40B4-BE49-F238E27FC236}">
                <a16:creationId xmlns:a16="http://schemas.microsoft.com/office/drawing/2014/main" id="{7C566C11-73F5-4943-A9FF-D26E312D54DA}"/>
              </a:ext>
            </a:extLst>
          </p:cNvPr>
          <p:cNvGrpSpPr/>
          <p:nvPr/>
        </p:nvGrpSpPr>
        <p:grpSpPr>
          <a:xfrm>
            <a:off x="3657791" y="2001297"/>
            <a:ext cx="4481654" cy="1300934"/>
            <a:chOff x="322502" y="1873513"/>
            <a:chExt cx="2955312" cy="2150457"/>
          </a:xfrm>
        </p:grpSpPr>
        <p:sp>
          <p:nvSpPr>
            <p:cNvPr id="66" name="TextBox 98">
              <a:extLst>
                <a:ext uri="{FF2B5EF4-FFF2-40B4-BE49-F238E27FC236}">
                  <a16:creationId xmlns:a16="http://schemas.microsoft.com/office/drawing/2014/main" id="{FF962416-EF46-438B-B094-5F4D577441CA}"/>
                </a:ext>
              </a:extLst>
            </p:cNvPr>
            <p:cNvSpPr txBox="1"/>
            <p:nvPr/>
          </p:nvSpPr>
          <p:spPr>
            <a:xfrm>
              <a:off x="322502" y="1873513"/>
              <a:ext cx="2955312" cy="61050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7" name="TextBox 99">
              <a:extLst>
                <a:ext uri="{FF2B5EF4-FFF2-40B4-BE49-F238E27FC236}">
                  <a16:creationId xmlns:a16="http://schemas.microsoft.com/office/drawing/2014/main" id="{BE233BCA-1DF7-4E9B-BCDE-4BDD532C6849}"/>
                </a:ext>
              </a:extLst>
            </p:cNvPr>
            <p:cNvSpPr txBox="1"/>
            <p:nvPr/>
          </p:nvSpPr>
          <p:spPr>
            <a:xfrm>
              <a:off x="340732" y="2504191"/>
              <a:ext cx="2929292" cy="1519779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  </a:t>
              </a:r>
              <a:r>
                <a:rPr lang="es-ES" sz="1200" dirty="0"/>
                <a:t>Generar e implementar acciones que permitan informar, cualificar a la población en general y apoyar a las personas mayores y las redes familiares, respecto a su autocuidado y labor de cuidado</a:t>
              </a:r>
              <a:endParaRPr lang="es-CO" sz="1200" dirty="0"/>
            </a:p>
          </p:txBody>
        </p:sp>
      </p:grpSp>
      <p:grpSp>
        <p:nvGrpSpPr>
          <p:cNvPr id="68" name="Group 100">
            <a:extLst>
              <a:ext uri="{FF2B5EF4-FFF2-40B4-BE49-F238E27FC236}">
                <a16:creationId xmlns:a16="http://schemas.microsoft.com/office/drawing/2014/main" id="{7DBFBD98-9D1D-49CA-B2AF-FB7B8180164F}"/>
              </a:ext>
            </a:extLst>
          </p:cNvPr>
          <p:cNvGrpSpPr/>
          <p:nvPr/>
        </p:nvGrpSpPr>
        <p:grpSpPr>
          <a:xfrm>
            <a:off x="3707471" y="3323366"/>
            <a:ext cx="4420160" cy="883086"/>
            <a:chOff x="8819450" y="3671108"/>
            <a:chExt cx="2929292" cy="1459757"/>
          </a:xfrm>
        </p:grpSpPr>
        <p:sp>
          <p:nvSpPr>
            <p:cNvPr id="69" name="TextBox 101">
              <a:extLst>
                <a:ext uri="{FF2B5EF4-FFF2-40B4-BE49-F238E27FC236}">
                  <a16:creationId xmlns:a16="http://schemas.microsoft.com/office/drawing/2014/main" id="{7020256D-FAB1-40F0-90B4-CF7EA31F2285}"/>
                </a:ext>
              </a:extLst>
            </p:cNvPr>
            <p:cNvSpPr txBox="1"/>
            <p:nvPr/>
          </p:nvSpPr>
          <p:spPr>
            <a:xfrm>
              <a:off x="8827246" y="3671108"/>
              <a:ext cx="2921496" cy="61051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70" name="TextBox 102">
              <a:extLst>
                <a:ext uri="{FF2B5EF4-FFF2-40B4-BE49-F238E27FC236}">
                  <a16:creationId xmlns:a16="http://schemas.microsoft.com/office/drawing/2014/main" id="{BAB84E93-4AE8-43CD-97B1-225830C4DC44}"/>
                </a:ext>
              </a:extLst>
            </p:cNvPr>
            <p:cNvSpPr txBox="1"/>
            <p:nvPr/>
          </p:nvSpPr>
          <p:spPr>
            <a:xfrm>
              <a:off x="8819450" y="4286540"/>
              <a:ext cx="2929292" cy="84432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Implementar el sistema de seguimiento y monitoreo de la Política Pública.</a:t>
              </a:r>
            </a:p>
          </p:txBody>
        </p:sp>
      </p:grpSp>
      <p:pic>
        <p:nvPicPr>
          <p:cNvPr id="8194" name="Picture 2" descr="Resultado de imagen para seÃ±ales personas con bastÃ³n azul">
            <a:extLst>
              <a:ext uri="{FF2B5EF4-FFF2-40B4-BE49-F238E27FC236}">
                <a16:creationId xmlns:a16="http://schemas.microsoft.com/office/drawing/2014/main" id="{0E37ACA2-78A1-4CE9-ABE8-B554F1E9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54" y="1688331"/>
            <a:ext cx="1016693" cy="101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EBCFD963-2407-4134-8B4C-804072646AB0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2AD51C1-988B-4AF5-933B-7D63AEC04230}"/>
              </a:ext>
            </a:extLst>
          </p:cNvPr>
          <p:cNvGrpSpPr/>
          <p:nvPr/>
        </p:nvGrpSpPr>
        <p:grpSpPr>
          <a:xfrm>
            <a:off x="3669176" y="758838"/>
            <a:ext cx="4473156" cy="1295968"/>
            <a:chOff x="4343517" y="875791"/>
            <a:chExt cx="3759199" cy="1295968"/>
          </a:xfrm>
        </p:grpSpPr>
        <p:sp>
          <p:nvSpPr>
            <p:cNvPr id="73" name="TextBox 105">
              <a:extLst>
                <a:ext uri="{FF2B5EF4-FFF2-40B4-BE49-F238E27FC236}">
                  <a16:creationId xmlns:a16="http://schemas.microsoft.com/office/drawing/2014/main" id="{5C4CCBDB-0CB9-4619-B41A-D81C301DF3E3}"/>
                </a:ext>
              </a:extLst>
            </p:cNvPr>
            <p:cNvSpPr txBox="1"/>
            <p:nvPr/>
          </p:nvSpPr>
          <p:spPr>
            <a:xfrm>
              <a:off x="4343517" y="1252358"/>
              <a:ext cx="3756773" cy="91940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Fortalecer con una atención integral, cualificada y desde la perspectiva de enfoque diferencial, los servicios sociales de la SDIS que dignifiquen el proyecto de vida de las personas mayores. </a:t>
              </a:r>
              <a:endParaRPr lang="es-CO" sz="12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6" name="TextBox 98">
              <a:extLst>
                <a:ext uri="{FF2B5EF4-FFF2-40B4-BE49-F238E27FC236}">
                  <a16:creationId xmlns:a16="http://schemas.microsoft.com/office/drawing/2014/main" id="{6347D765-1AC3-4B73-B6BA-7AB088B03A64}"/>
                </a:ext>
              </a:extLst>
            </p:cNvPr>
            <p:cNvSpPr txBox="1"/>
            <p:nvPr/>
          </p:nvSpPr>
          <p:spPr>
            <a:xfrm>
              <a:off x="4345944" y="875791"/>
              <a:ext cx="3756772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</p:grp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424445E-0F26-46AD-9B06-4C71F9B42ADF}"/>
              </a:ext>
            </a:extLst>
          </p:cNvPr>
          <p:cNvSpPr/>
          <p:nvPr/>
        </p:nvSpPr>
        <p:spPr>
          <a:xfrm>
            <a:off x="8203956" y="1226666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97%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C4F4B5DD-22E4-468B-8230-6D77EF341C8F}"/>
              </a:ext>
            </a:extLst>
          </p:cNvPr>
          <p:cNvSpPr/>
          <p:nvPr/>
        </p:nvSpPr>
        <p:spPr>
          <a:xfrm>
            <a:off x="8181185" y="2551687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78%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666DEF6-D5BB-4749-B9AC-F9B04D9616F8}"/>
              </a:ext>
            </a:extLst>
          </p:cNvPr>
          <p:cNvSpPr/>
          <p:nvPr/>
        </p:nvSpPr>
        <p:spPr>
          <a:xfrm>
            <a:off x="8142332" y="3646846"/>
            <a:ext cx="1061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9215293-3426-4604-A9E8-DE1D6B9FFED5}"/>
              </a:ext>
            </a:extLst>
          </p:cNvPr>
          <p:cNvSpPr/>
          <p:nvPr/>
        </p:nvSpPr>
        <p:spPr>
          <a:xfrm>
            <a:off x="8104169" y="5081182"/>
            <a:ext cx="1061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grpSp>
        <p:nvGrpSpPr>
          <p:cNvPr id="55" name="Group 100">
            <a:extLst>
              <a:ext uri="{FF2B5EF4-FFF2-40B4-BE49-F238E27FC236}">
                <a16:creationId xmlns:a16="http://schemas.microsoft.com/office/drawing/2014/main" id="{84C63C49-80E7-4437-BF3E-096EC0E1003C}"/>
              </a:ext>
            </a:extLst>
          </p:cNvPr>
          <p:cNvGrpSpPr/>
          <p:nvPr/>
        </p:nvGrpSpPr>
        <p:grpSpPr>
          <a:xfrm>
            <a:off x="3707470" y="5129755"/>
            <a:ext cx="4420160" cy="1225864"/>
            <a:chOff x="8819450" y="3644841"/>
            <a:chExt cx="2929292" cy="2218546"/>
          </a:xfrm>
        </p:grpSpPr>
        <p:sp>
          <p:nvSpPr>
            <p:cNvPr id="56" name="TextBox 101">
              <a:extLst>
                <a:ext uri="{FF2B5EF4-FFF2-40B4-BE49-F238E27FC236}">
                  <a16:creationId xmlns:a16="http://schemas.microsoft.com/office/drawing/2014/main" id="{78AD3CFD-96A3-4179-95EC-59459CCE858E}"/>
                </a:ext>
              </a:extLst>
            </p:cNvPr>
            <p:cNvSpPr txBox="1"/>
            <p:nvPr/>
          </p:nvSpPr>
          <p:spPr>
            <a:xfrm>
              <a:off x="8827246" y="3644841"/>
              <a:ext cx="2921496" cy="61051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5</a:t>
              </a:r>
            </a:p>
          </p:txBody>
        </p:sp>
        <p:sp>
          <p:nvSpPr>
            <p:cNvPr id="57" name="TextBox 102">
              <a:extLst>
                <a:ext uri="{FF2B5EF4-FFF2-40B4-BE49-F238E27FC236}">
                  <a16:creationId xmlns:a16="http://schemas.microsoft.com/office/drawing/2014/main" id="{4488F2AD-C245-4826-939A-F5931EB469D3}"/>
                </a:ext>
              </a:extLst>
            </p:cNvPr>
            <p:cNvSpPr txBox="1"/>
            <p:nvPr/>
          </p:nvSpPr>
          <p:spPr>
            <a:xfrm>
              <a:off x="8819450" y="4199472"/>
              <a:ext cx="2929292" cy="166391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ES" sz="1200" dirty="0"/>
                <a:t>Promover la implementación y seguimiento de las acciones intersectoriales en el marco del plan de acción de la PPSEV, que permita brindar respuestas efectivas e integrales a las personas mayores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448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512294" y="2897447"/>
            <a:ext cx="293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  <a:endParaRPr lang="es-CO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Distrito diverso</a:t>
            </a:r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353955" y="3605333"/>
            <a:ext cx="155683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grpSp>
        <p:nvGrpSpPr>
          <p:cNvPr id="64" name="Group 91">
            <a:extLst>
              <a:ext uri="{FF2B5EF4-FFF2-40B4-BE49-F238E27FC236}">
                <a16:creationId xmlns:a16="http://schemas.microsoft.com/office/drawing/2014/main" id="{9D6C2AEA-B88D-4BEF-9E35-03C02C3C44AF}"/>
              </a:ext>
            </a:extLst>
          </p:cNvPr>
          <p:cNvGrpSpPr/>
          <p:nvPr/>
        </p:nvGrpSpPr>
        <p:grpSpPr>
          <a:xfrm>
            <a:off x="4151249" y="1159705"/>
            <a:ext cx="3702424" cy="877259"/>
            <a:chOff x="-345809" y="1932544"/>
            <a:chExt cx="3695358" cy="1559565"/>
          </a:xfrm>
        </p:grpSpPr>
        <p:sp>
          <p:nvSpPr>
            <p:cNvPr id="65" name="TextBox 98">
              <a:extLst>
                <a:ext uri="{FF2B5EF4-FFF2-40B4-BE49-F238E27FC236}">
                  <a16:creationId xmlns:a16="http://schemas.microsoft.com/office/drawing/2014/main" id="{2800D98E-3056-44D9-99E0-68DA5C953855}"/>
                </a:ext>
              </a:extLst>
            </p:cNvPr>
            <p:cNvSpPr txBox="1"/>
            <p:nvPr/>
          </p:nvSpPr>
          <p:spPr>
            <a:xfrm>
              <a:off x="-339940" y="1932544"/>
              <a:ext cx="3689488" cy="71130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6" name="TextBox 99">
              <a:extLst>
                <a:ext uri="{FF2B5EF4-FFF2-40B4-BE49-F238E27FC236}">
                  <a16:creationId xmlns:a16="http://schemas.microsoft.com/office/drawing/2014/main" id="{AC9EAEFD-69B4-425E-A350-5FE886D63C32}"/>
                </a:ext>
              </a:extLst>
            </p:cNvPr>
            <p:cNvSpPr txBox="1"/>
            <p:nvPr/>
          </p:nvSpPr>
          <p:spPr>
            <a:xfrm>
              <a:off x="-345809" y="2644599"/>
              <a:ext cx="3695358" cy="84751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100" dirty="0"/>
                <a:t>Desarrollar una estrategia intrainstitucional  de formación en </a:t>
              </a:r>
              <a:r>
                <a:rPr lang="es-CO" sz="1100" b="1" dirty="0"/>
                <a:t>atención diferencial.</a:t>
              </a:r>
            </a:p>
          </p:txBody>
        </p:sp>
      </p:grpSp>
      <p:grpSp>
        <p:nvGrpSpPr>
          <p:cNvPr id="67" name="Group 100">
            <a:extLst>
              <a:ext uri="{FF2B5EF4-FFF2-40B4-BE49-F238E27FC236}">
                <a16:creationId xmlns:a16="http://schemas.microsoft.com/office/drawing/2014/main" id="{C0C7CFBA-C6F5-4F3B-8F2A-C85E34C8C140}"/>
              </a:ext>
            </a:extLst>
          </p:cNvPr>
          <p:cNvGrpSpPr/>
          <p:nvPr/>
        </p:nvGrpSpPr>
        <p:grpSpPr>
          <a:xfrm>
            <a:off x="4151253" y="2176405"/>
            <a:ext cx="3695699" cy="886235"/>
            <a:chOff x="8929172" y="3732616"/>
            <a:chExt cx="3954317" cy="1575521"/>
          </a:xfrm>
        </p:grpSpPr>
        <p:sp>
          <p:nvSpPr>
            <p:cNvPr id="68" name="TextBox 101">
              <a:extLst>
                <a:ext uri="{FF2B5EF4-FFF2-40B4-BE49-F238E27FC236}">
                  <a16:creationId xmlns:a16="http://schemas.microsoft.com/office/drawing/2014/main" id="{15CAA741-0043-4D33-A879-A94EB0CBBD32}"/>
                </a:ext>
              </a:extLst>
            </p:cNvPr>
            <p:cNvSpPr txBox="1"/>
            <p:nvPr/>
          </p:nvSpPr>
          <p:spPr>
            <a:xfrm>
              <a:off x="8929172" y="3732616"/>
              <a:ext cx="3946516" cy="71130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69" name="TextBox 102">
              <a:extLst>
                <a:ext uri="{FF2B5EF4-FFF2-40B4-BE49-F238E27FC236}">
                  <a16:creationId xmlns:a16="http://schemas.microsoft.com/office/drawing/2014/main" id="{95FA7891-5C8C-4C68-92B0-C1350B49D828}"/>
                </a:ext>
              </a:extLst>
            </p:cNvPr>
            <p:cNvSpPr txBox="1"/>
            <p:nvPr/>
          </p:nvSpPr>
          <p:spPr>
            <a:xfrm>
              <a:off x="8929772" y="4460628"/>
              <a:ext cx="3953717" cy="84750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100" dirty="0"/>
                <a:t>Prestar el servicio de atención integral a personas LGBTI, sus familias y redes de apoyo</a:t>
              </a:r>
              <a:r>
                <a:rPr lang="es-CO" sz="1100" b="1" dirty="0"/>
                <a:t>.</a:t>
              </a:r>
              <a:endParaRPr lang="es-ES" sz="1100" dirty="0"/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:a16="http://schemas.microsoft.com/office/drawing/2014/main" id="{8FC4024C-6361-4E41-A243-94F78D955B58}"/>
              </a:ext>
            </a:extLst>
          </p:cNvPr>
          <p:cNvGrpSpPr/>
          <p:nvPr/>
        </p:nvGrpSpPr>
        <p:grpSpPr>
          <a:xfrm>
            <a:off x="4151249" y="4636523"/>
            <a:ext cx="3688414" cy="880422"/>
            <a:chOff x="8929770" y="3865276"/>
            <a:chExt cx="4276328" cy="1656115"/>
          </a:xfrm>
        </p:grpSpPr>
        <p:sp>
          <p:nvSpPr>
            <p:cNvPr id="59" name="TextBox 86">
              <a:extLst>
                <a:ext uri="{FF2B5EF4-FFF2-40B4-BE49-F238E27FC236}">
                  <a16:creationId xmlns:a16="http://schemas.microsoft.com/office/drawing/2014/main" id="{07B49AFA-4A69-4520-AC70-38CD24AE2825}"/>
                </a:ext>
              </a:extLst>
            </p:cNvPr>
            <p:cNvSpPr txBox="1"/>
            <p:nvPr/>
          </p:nvSpPr>
          <p:spPr>
            <a:xfrm>
              <a:off x="8929770" y="3865276"/>
              <a:ext cx="4276326" cy="75262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5</a:t>
              </a:r>
            </a:p>
          </p:txBody>
        </p:sp>
        <p:sp>
          <p:nvSpPr>
            <p:cNvPr id="60" name="TextBox 87">
              <a:extLst>
                <a:ext uri="{FF2B5EF4-FFF2-40B4-BE49-F238E27FC236}">
                  <a16:creationId xmlns:a16="http://schemas.microsoft.com/office/drawing/2014/main" id="{F295A815-DDA4-4B4D-92ED-A01659A18D3D}"/>
                </a:ext>
              </a:extLst>
            </p:cNvPr>
            <p:cNvSpPr txBox="1"/>
            <p:nvPr/>
          </p:nvSpPr>
          <p:spPr>
            <a:xfrm>
              <a:off x="8929773" y="4624646"/>
              <a:ext cx="4276325" cy="89674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100" dirty="0"/>
                <a:t>Gestionar alianzas públicas y privadas hacía el desarrollo de </a:t>
              </a:r>
              <a:r>
                <a:rPr lang="es-CO" sz="1100" b="1" dirty="0"/>
                <a:t>capacidades y habilidades.</a:t>
              </a:r>
            </a:p>
          </p:txBody>
        </p:sp>
      </p:grpSp>
      <p:grpSp>
        <p:nvGrpSpPr>
          <p:cNvPr id="61" name="Group 88">
            <a:extLst>
              <a:ext uri="{FF2B5EF4-FFF2-40B4-BE49-F238E27FC236}">
                <a16:creationId xmlns:a16="http://schemas.microsoft.com/office/drawing/2014/main" id="{B6086F31-FC5A-44DC-9840-549D759D9299}"/>
              </a:ext>
            </a:extLst>
          </p:cNvPr>
          <p:cNvGrpSpPr/>
          <p:nvPr/>
        </p:nvGrpSpPr>
        <p:grpSpPr>
          <a:xfrm>
            <a:off x="4144529" y="3202081"/>
            <a:ext cx="3709810" cy="1251240"/>
            <a:chOff x="-498531" y="1923511"/>
            <a:chExt cx="3855210" cy="2224427"/>
          </a:xfrm>
        </p:grpSpPr>
        <p:sp>
          <p:nvSpPr>
            <p:cNvPr id="62" name="TextBox 89">
              <a:extLst>
                <a:ext uri="{FF2B5EF4-FFF2-40B4-BE49-F238E27FC236}">
                  <a16:creationId xmlns:a16="http://schemas.microsoft.com/office/drawing/2014/main" id="{133F46E0-2968-468D-966D-D7417E064EDF}"/>
                </a:ext>
              </a:extLst>
            </p:cNvPr>
            <p:cNvSpPr txBox="1"/>
            <p:nvPr/>
          </p:nvSpPr>
          <p:spPr>
            <a:xfrm>
              <a:off x="-491546" y="1923511"/>
              <a:ext cx="3818463" cy="65659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3" name="TextBox 90">
              <a:extLst>
                <a:ext uri="{FF2B5EF4-FFF2-40B4-BE49-F238E27FC236}">
                  <a16:creationId xmlns:a16="http://schemas.microsoft.com/office/drawing/2014/main" id="{BF45A1E2-E801-4329-9372-8156487AFF3F}"/>
                </a:ext>
              </a:extLst>
            </p:cNvPr>
            <p:cNvSpPr txBox="1"/>
            <p:nvPr/>
          </p:nvSpPr>
          <p:spPr>
            <a:xfrm>
              <a:off x="-498531" y="2634521"/>
              <a:ext cx="3855210" cy="151341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100" dirty="0"/>
                <a:t>Desarrollar una escuela itinerante que permita la transformación de imaginarios, representaciones sociales y  percepciones segregacionistas y discriminatorias.</a:t>
              </a:r>
              <a:endParaRPr lang="es-ES" sz="1100" dirty="0"/>
            </a:p>
          </p:txBody>
        </p:sp>
      </p:grpSp>
      <p:pic>
        <p:nvPicPr>
          <p:cNvPr id="53" name="Picture 2" descr="Resultado de imagen para seÃ±ales homosexualidad azul">
            <a:extLst>
              <a:ext uri="{FF2B5EF4-FFF2-40B4-BE49-F238E27FC236}">
                <a16:creationId xmlns:a16="http://schemas.microsoft.com/office/drawing/2014/main" id="{1C98FECD-C71B-4E8E-A5C2-556882B72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56" y="1855241"/>
            <a:ext cx="1030653" cy="930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0C0FCEE4-20FD-460A-BBBF-C6F95D6845C5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42A114F1-F137-4A40-890C-BEC4DEB6EFF4}"/>
              </a:ext>
            </a:extLst>
          </p:cNvPr>
          <p:cNvSpPr/>
          <p:nvPr/>
        </p:nvSpPr>
        <p:spPr>
          <a:xfrm>
            <a:off x="7956508" y="1559815"/>
            <a:ext cx="1030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ACEEC47-31F2-427D-94CD-3AC8FB5CE780}"/>
              </a:ext>
            </a:extLst>
          </p:cNvPr>
          <p:cNvSpPr/>
          <p:nvPr/>
        </p:nvSpPr>
        <p:spPr>
          <a:xfrm>
            <a:off x="7945784" y="2600975"/>
            <a:ext cx="1073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A5EBF144-D588-4124-8D5C-9EE0BB6E33F4}"/>
              </a:ext>
            </a:extLst>
          </p:cNvPr>
          <p:cNvSpPr/>
          <p:nvPr/>
        </p:nvSpPr>
        <p:spPr>
          <a:xfrm>
            <a:off x="7956508" y="3796839"/>
            <a:ext cx="1187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49798F2F-0585-4DAB-AADA-E32A3C8148D2}"/>
              </a:ext>
            </a:extLst>
          </p:cNvPr>
          <p:cNvSpPr/>
          <p:nvPr/>
        </p:nvSpPr>
        <p:spPr>
          <a:xfrm>
            <a:off x="7956508" y="5047748"/>
            <a:ext cx="1073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46973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436737" y="2872672"/>
            <a:ext cx="293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Bogotá te nutre</a:t>
            </a:r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286506" y="3488633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96%</a:t>
            </a:r>
          </a:p>
        </p:txBody>
      </p:sp>
      <p:grpSp>
        <p:nvGrpSpPr>
          <p:cNvPr id="62" name="Group 88">
            <a:extLst>
              <a:ext uri="{FF2B5EF4-FFF2-40B4-BE49-F238E27FC236}">
                <a16:creationId xmlns:a16="http://schemas.microsoft.com/office/drawing/2014/main" id="{F87EB17F-80FB-4D9A-B17B-C347E22AB424}"/>
              </a:ext>
            </a:extLst>
          </p:cNvPr>
          <p:cNvGrpSpPr/>
          <p:nvPr/>
        </p:nvGrpSpPr>
        <p:grpSpPr>
          <a:xfrm>
            <a:off x="4522774" y="4734926"/>
            <a:ext cx="3057701" cy="1344618"/>
            <a:chOff x="235186" y="1852634"/>
            <a:chExt cx="3034838" cy="2222678"/>
          </a:xfrm>
        </p:grpSpPr>
        <p:sp>
          <p:nvSpPr>
            <p:cNvPr id="63" name="TextBox 89">
              <a:extLst>
                <a:ext uri="{FF2B5EF4-FFF2-40B4-BE49-F238E27FC236}">
                  <a16:creationId xmlns:a16="http://schemas.microsoft.com/office/drawing/2014/main" id="{28758159-538E-472C-8ABA-D4B0E8E4DD63}"/>
                </a:ext>
              </a:extLst>
            </p:cNvPr>
            <p:cNvSpPr txBox="1"/>
            <p:nvPr/>
          </p:nvSpPr>
          <p:spPr>
            <a:xfrm>
              <a:off x="235186" y="1852634"/>
              <a:ext cx="3034838" cy="55963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600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4" name="TextBox 90">
              <a:extLst>
                <a:ext uri="{FF2B5EF4-FFF2-40B4-BE49-F238E27FC236}">
                  <a16:creationId xmlns:a16="http://schemas.microsoft.com/office/drawing/2014/main" id="{689CCABC-9C3A-4970-81D2-8CC7F893FB1A}"/>
                </a:ext>
              </a:extLst>
            </p:cNvPr>
            <p:cNvSpPr txBox="1"/>
            <p:nvPr/>
          </p:nvSpPr>
          <p:spPr>
            <a:xfrm>
              <a:off x="235186" y="2428878"/>
              <a:ext cx="3034838" cy="1646434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050" dirty="0">
                  <a:solidFill>
                    <a:srgbClr val="003E65"/>
                  </a:solidFill>
                </a:rPr>
                <a:t> </a:t>
              </a:r>
              <a:r>
                <a:rPr lang="es-CO" sz="1050" dirty="0"/>
                <a:t>Fortalecer la capacidad institucional para identificar a niños, niñas, mujeres gestantes y hogares en inseguridad alimentaria, y generar acciones que fomenten la corresponsabilidad</a:t>
              </a:r>
              <a:r>
                <a:rPr lang="en-US" sz="1050" dirty="0"/>
                <a:t>. </a:t>
              </a:r>
            </a:p>
          </p:txBody>
        </p:sp>
      </p:grpSp>
      <p:grpSp>
        <p:nvGrpSpPr>
          <p:cNvPr id="65" name="Group 91">
            <a:extLst>
              <a:ext uri="{FF2B5EF4-FFF2-40B4-BE49-F238E27FC236}">
                <a16:creationId xmlns:a16="http://schemas.microsoft.com/office/drawing/2014/main" id="{7C566C11-73F5-4943-A9FF-D26E312D54DA}"/>
              </a:ext>
            </a:extLst>
          </p:cNvPr>
          <p:cNvGrpSpPr/>
          <p:nvPr/>
        </p:nvGrpSpPr>
        <p:grpSpPr>
          <a:xfrm>
            <a:off x="4522773" y="2180760"/>
            <a:ext cx="3057703" cy="1011149"/>
            <a:chOff x="309500" y="1776175"/>
            <a:chExt cx="2929293" cy="1671434"/>
          </a:xfrm>
        </p:grpSpPr>
        <p:sp>
          <p:nvSpPr>
            <p:cNvPr id="66" name="TextBox 98">
              <a:extLst>
                <a:ext uri="{FF2B5EF4-FFF2-40B4-BE49-F238E27FC236}">
                  <a16:creationId xmlns:a16="http://schemas.microsoft.com/office/drawing/2014/main" id="{FF962416-EF46-438B-B094-5F4D577441CA}"/>
                </a:ext>
              </a:extLst>
            </p:cNvPr>
            <p:cNvSpPr txBox="1"/>
            <p:nvPr/>
          </p:nvSpPr>
          <p:spPr>
            <a:xfrm>
              <a:off x="340731" y="1776175"/>
              <a:ext cx="2821768" cy="61050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7" name="TextBox 99">
              <a:extLst>
                <a:ext uri="{FF2B5EF4-FFF2-40B4-BE49-F238E27FC236}">
                  <a16:creationId xmlns:a16="http://schemas.microsoft.com/office/drawing/2014/main" id="{BE233BCA-1DF7-4E9B-BCDE-4BDD532C6849}"/>
                </a:ext>
              </a:extLst>
            </p:cNvPr>
            <p:cNvSpPr txBox="1"/>
            <p:nvPr/>
          </p:nvSpPr>
          <p:spPr>
            <a:xfrm>
              <a:off x="309500" y="2392210"/>
              <a:ext cx="2929293" cy="1055399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050" dirty="0"/>
                <a:t>Suministrar apoyo alimentario a niños, niñas, mujeres gestantes y hogares identificados en inseguridad alimentaria moderada y severa.</a:t>
              </a:r>
            </a:p>
          </p:txBody>
        </p:sp>
      </p:grpSp>
      <p:grpSp>
        <p:nvGrpSpPr>
          <p:cNvPr id="68" name="Group 100">
            <a:extLst>
              <a:ext uri="{FF2B5EF4-FFF2-40B4-BE49-F238E27FC236}">
                <a16:creationId xmlns:a16="http://schemas.microsoft.com/office/drawing/2014/main" id="{7DBFBD98-9D1D-49CA-B2AF-FB7B8180164F}"/>
              </a:ext>
            </a:extLst>
          </p:cNvPr>
          <p:cNvGrpSpPr/>
          <p:nvPr/>
        </p:nvGrpSpPr>
        <p:grpSpPr>
          <a:xfrm>
            <a:off x="4522773" y="3489748"/>
            <a:ext cx="3057704" cy="830113"/>
            <a:chOff x="8819450" y="3674243"/>
            <a:chExt cx="3007502" cy="1372191"/>
          </a:xfrm>
        </p:grpSpPr>
        <p:sp>
          <p:nvSpPr>
            <p:cNvPr id="69" name="TextBox 101">
              <a:extLst>
                <a:ext uri="{FF2B5EF4-FFF2-40B4-BE49-F238E27FC236}">
                  <a16:creationId xmlns:a16="http://schemas.microsoft.com/office/drawing/2014/main" id="{7020256D-FAB1-40F0-90B4-CF7EA31F2285}"/>
                </a:ext>
              </a:extLst>
            </p:cNvPr>
            <p:cNvSpPr txBox="1"/>
            <p:nvPr/>
          </p:nvSpPr>
          <p:spPr>
            <a:xfrm>
              <a:off x="8855250" y="3674243"/>
              <a:ext cx="2971702" cy="61051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70" name="TextBox 102">
              <a:extLst>
                <a:ext uri="{FF2B5EF4-FFF2-40B4-BE49-F238E27FC236}">
                  <a16:creationId xmlns:a16="http://schemas.microsoft.com/office/drawing/2014/main" id="{BAB84E93-4AE8-43CD-97B1-225830C4DC44}"/>
                </a:ext>
              </a:extLst>
            </p:cNvPr>
            <p:cNvSpPr txBox="1"/>
            <p:nvPr/>
          </p:nvSpPr>
          <p:spPr>
            <a:xfrm>
              <a:off x="8819450" y="4286542"/>
              <a:ext cx="3007500" cy="75989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050" dirty="0"/>
                <a:t>Fortalecer el sistema de vigilancia y seguimiento nutricional de la SDIS.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C5E913A-315E-463A-B13A-60CDA2FE55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6506" y="1692600"/>
            <a:ext cx="998944" cy="1009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7C26562-CDC1-447D-BCAB-545EC22B42FE}"/>
              </a:ext>
            </a:extLst>
          </p:cNvPr>
          <p:cNvGrpSpPr/>
          <p:nvPr/>
        </p:nvGrpSpPr>
        <p:grpSpPr>
          <a:xfrm>
            <a:off x="4522774" y="926974"/>
            <a:ext cx="3057703" cy="1019757"/>
            <a:chOff x="4522774" y="926974"/>
            <a:chExt cx="3057703" cy="1019757"/>
          </a:xfrm>
        </p:grpSpPr>
        <p:sp>
          <p:nvSpPr>
            <p:cNvPr id="73" name="TextBox 105">
              <a:extLst>
                <a:ext uri="{FF2B5EF4-FFF2-40B4-BE49-F238E27FC236}">
                  <a16:creationId xmlns:a16="http://schemas.microsoft.com/office/drawing/2014/main" id="{5C4CCBDB-0CB9-4619-B41A-D81C301DF3E3}"/>
                </a:ext>
              </a:extLst>
            </p:cNvPr>
            <p:cNvSpPr txBox="1"/>
            <p:nvPr/>
          </p:nvSpPr>
          <p:spPr>
            <a:xfrm>
              <a:off x="4522774" y="1308258"/>
              <a:ext cx="3057703" cy="63847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s-CO" sz="105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s-CO" sz="105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Promover estilos de vida saludable de los niños, niñas, mujeres gestantes y hogares atendidos.</a:t>
              </a:r>
            </a:p>
          </p:txBody>
        </p:sp>
        <p:sp>
          <p:nvSpPr>
            <p:cNvPr id="45" name="TextBox 98">
              <a:extLst>
                <a:ext uri="{FF2B5EF4-FFF2-40B4-BE49-F238E27FC236}">
                  <a16:creationId xmlns:a16="http://schemas.microsoft.com/office/drawing/2014/main" id="{4169A831-E8AF-4A7D-B9F8-057FC1C771FA}"/>
                </a:ext>
              </a:extLst>
            </p:cNvPr>
            <p:cNvSpPr txBox="1"/>
            <p:nvPr/>
          </p:nvSpPr>
          <p:spPr>
            <a:xfrm>
              <a:off x="4549667" y="926974"/>
              <a:ext cx="3030807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</p:grp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B5AE80B-9938-45C4-AE51-A03E2335129B}"/>
              </a:ext>
            </a:extLst>
          </p:cNvPr>
          <p:cNvSpPr/>
          <p:nvPr/>
        </p:nvSpPr>
        <p:spPr>
          <a:xfrm>
            <a:off x="7857494" y="1396661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96%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47F932E9-E3FB-48A5-883E-039EE6FF5D64}"/>
              </a:ext>
            </a:extLst>
          </p:cNvPr>
          <p:cNvSpPr/>
          <p:nvPr/>
        </p:nvSpPr>
        <p:spPr>
          <a:xfrm>
            <a:off x="7857493" y="2641839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92%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EAF153E9-6AF3-4039-88FB-4AE35A3AAB2D}"/>
              </a:ext>
            </a:extLst>
          </p:cNvPr>
          <p:cNvSpPr/>
          <p:nvPr/>
        </p:nvSpPr>
        <p:spPr>
          <a:xfrm>
            <a:off x="7857492" y="3862755"/>
            <a:ext cx="113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A839FB6-1E59-4CE2-8CCF-FE7A51931BFA}"/>
              </a:ext>
            </a:extLst>
          </p:cNvPr>
          <p:cNvSpPr/>
          <p:nvPr/>
        </p:nvSpPr>
        <p:spPr>
          <a:xfrm>
            <a:off x="7857492" y="5350702"/>
            <a:ext cx="994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94BED776-5CDD-400B-84D4-8BE2A815967B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7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ED8BD067-272C-4542-9A2A-9CF671073260}"/>
              </a:ext>
            </a:extLst>
          </p:cNvPr>
          <p:cNvGrpSpPr/>
          <p:nvPr/>
        </p:nvGrpSpPr>
        <p:grpSpPr>
          <a:xfrm>
            <a:off x="4353578" y="2857152"/>
            <a:ext cx="3239527" cy="1208558"/>
            <a:chOff x="339775" y="2892097"/>
            <a:chExt cx="2929293" cy="1434261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B69E24D-9453-424B-9B5E-E2C1F75C02D4}"/>
                </a:ext>
              </a:extLst>
            </p:cNvPr>
            <p:cNvSpPr txBox="1"/>
            <p:nvPr/>
          </p:nvSpPr>
          <p:spPr>
            <a:xfrm>
              <a:off x="347571" y="2892097"/>
              <a:ext cx="2913690" cy="47483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0BCF52C-C330-42FC-84C8-F83ABFD329E1}"/>
                </a:ext>
              </a:extLst>
            </p:cNvPr>
            <p:cNvSpPr txBox="1"/>
            <p:nvPr/>
          </p:nvSpPr>
          <p:spPr>
            <a:xfrm>
              <a:off x="339775" y="3356488"/>
              <a:ext cx="2929293" cy="96987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Promover el talento joven con la generación de oportunidades para el desarrollo de las </a:t>
              </a:r>
              <a:r>
                <a:rPr lang="es-CO" b="1" dirty="0"/>
                <a:t>competencias</a:t>
              </a:r>
              <a:r>
                <a:rPr lang="es-CO" dirty="0"/>
                <a:t>.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35F60CB-3D33-496C-96D1-4AF7F874B9E4}"/>
              </a:ext>
            </a:extLst>
          </p:cNvPr>
          <p:cNvGrpSpPr/>
          <p:nvPr/>
        </p:nvGrpSpPr>
        <p:grpSpPr>
          <a:xfrm>
            <a:off x="4360083" y="4380445"/>
            <a:ext cx="3239514" cy="981566"/>
            <a:chOff x="9195114" y="3936687"/>
            <a:chExt cx="2929294" cy="116487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E8C745E-723E-400D-B302-B9829C54E178}"/>
                </a:ext>
              </a:extLst>
            </p:cNvPr>
            <p:cNvSpPr txBox="1"/>
            <p:nvPr/>
          </p:nvSpPr>
          <p:spPr>
            <a:xfrm>
              <a:off x="9195114" y="3936687"/>
              <a:ext cx="2923410" cy="47483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  Objetivo 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E45FCF8-EE34-4657-92F5-D36E404FBB8E}"/>
                </a:ext>
              </a:extLst>
            </p:cNvPr>
            <p:cNvSpPr txBox="1"/>
            <p:nvPr/>
          </p:nvSpPr>
          <p:spPr>
            <a:xfrm>
              <a:off x="9195115" y="4414575"/>
              <a:ext cx="2929293" cy="68698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dirty="0"/>
                <a:t>Aportar en la garantía  del desarrollo de la ciudadanía juvenil.</a:t>
              </a:r>
              <a:endParaRPr lang="es-ES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AB54004-490F-4D0C-8AD5-96B83DC531BD}"/>
              </a:ext>
            </a:extLst>
          </p:cNvPr>
          <p:cNvGrpSpPr/>
          <p:nvPr/>
        </p:nvGrpSpPr>
        <p:grpSpPr>
          <a:xfrm>
            <a:off x="4353579" y="1205921"/>
            <a:ext cx="3239514" cy="1226993"/>
            <a:chOff x="8819061" y="4025401"/>
            <a:chExt cx="2929293" cy="1456139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344FE50-9CF4-4F9B-AD02-BD82C3C329CD}"/>
                </a:ext>
              </a:extLst>
            </p:cNvPr>
            <p:cNvSpPr txBox="1"/>
            <p:nvPr/>
          </p:nvSpPr>
          <p:spPr>
            <a:xfrm>
              <a:off x="8826857" y="4025401"/>
              <a:ext cx="2913701" cy="47483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 Objetivo 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FB5BCCA-F1E7-4441-9822-FA683A167170}"/>
                </a:ext>
              </a:extLst>
            </p:cNvPr>
            <p:cNvSpPr txBox="1"/>
            <p:nvPr/>
          </p:nvSpPr>
          <p:spPr>
            <a:xfrm>
              <a:off x="8819061" y="4511673"/>
              <a:ext cx="2929293" cy="96986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rgbClr val="003E65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>
                  <a:solidFill>
                    <a:schemeClr val="bg1"/>
                  </a:solidFill>
                </a:rPr>
                <a:t>Prevenir los factores de riesgo de utilización y vinculación de la población juvenil en redes.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491392" y="3073464"/>
            <a:ext cx="293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  <a:endParaRPr lang="es-CO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Distrito joven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333053" y="3707919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38%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6FB7E1-537C-4A21-BAAD-25D09D7686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9555" y="1970393"/>
            <a:ext cx="934454" cy="92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ACA3A95-3E6A-41B2-988F-DF50297D4489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641796C-9800-4A33-8AD8-3C972698F708}"/>
              </a:ext>
            </a:extLst>
          </p:cNvPr>
          <p:cNvSpPr/>
          <p:nvPr/>
        </p:nvSpPr>
        <p:spPr>
          <a:xfrm>
            <a:off x="7839565" y="1793459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77%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489C0C2-9DC5-4B6A-A2F2-79E5E0552FBA}"/>
              </a:ext>
            </a:extLst>
          </p:cNvPr>
          <p:cNvSpPr/>
          <p:nvPr/>
        </p:nvSpPr>
        <p:spPr>
          <a:xfrm>
            <a:off x="7839565" y="3425102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45%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55F32A84-1D41-4979-A2FB-30AD1C040662}"/>
              </a:ext>
            </a:extLst>
          </p:cNvPr>
          <p:cNvSpPr/>
          <p:nvPr/>
        </p:nvSpPr>
        <p:spPr>
          <a:xfrm>
            <a:off x="7839564" y="4841737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910999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473553" y="3201958"/>
            <a:ext cx="2930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Espacios de integración social 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315214" y="4217723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92%</a:t>
            </a:r>
          </a:p>
        </p:txBody>
      </p:sp>
      <p:grpSp>
        <p:nvGrpSpPr>
          <p:cNvPr id="64" name="Group 91">
            <a:extLst>
              <a:ext uri="{FF2B5EF4-FFF2-40B4-BE49-F238E27FC236}">
                <a16:creationId xmlns:a16="http://schemas.microsoft.com/office/drawing/2014/main" id="{9D6C2AEA-B88D-4BEF-9E35-03C02C3C44AF}"/>
              </a:ext>
            </a:extLst>
          </p:cNvPr>
          <p:cNvGrpSpPr/>
          <p:nvPr/>
        </p:nvGrpSpPr>
        <p:grpSpPr>
          <a:xfrm>
            <a:off x="3826808" y="1867465"/>
            <a:ext cx="4001978" cy="881958"/>
            <a:chOff x="-930538" y="2090665"/>
            <a:chExt cx="4280088" cy="1567918"/>
          </a:xfrm>
        </p:grpSpPr>
        <p:sp>
          <p:nvSpPr>
            <p:cNvPr id="65" name="TextBox 98">
              <a:extLst>
                <a:ext uri="{FF2B5EF4-FFF2-40B4-BE49-F238E27FC236}">
                  <a16:creationId xmlns:a16="http://schemas.microsoft.com/office/drawing/2014/main" id="{2800D98E-3056-44D9-99E0-68DA5C953855}"/>
                </a:ext>
              </a:extLst>
            </p:cNvPr>
            <p:cNvSpPr txBox="1"/>
            <p:nvPr/>
          </p:nvSpPr>
          <p:spPr>
            <a:xfrm>
              <a:off x="-923487" y="2090665"/>
              <a:ext cx="4273036" cy="65658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6" name="TextBox 99">
              <a:extLst>
                <a:ext uri="{FF2B5EF4-FFF2-40B4-BE49-F238E27FC236}">
                  <a16:creationId xmlns:a16="http://schemas.microsoft.com/office/drawing/2014/main" id="{AC9EAEFD-69B4-425E-A350-5FE886D63C32}"/>
                </a:ext>
              </a:extLst>
            </p:cNvPr>
            <p:cNvSpPr txBox="1"/>
            <p:nvPr/>
          </p:nvSpPr>
          <p:spPr>
            <a:xfrm>
              <a:off x="-930538" y="2750536"/>
              <a:ext cx="4280088" cy="90804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/>
                <a:t>Adecuar la infraestructura existente de acuerdo a la normatividad vigente</a:t>
              </a:r>
              <a:r>
                <a:rPr lang="es-CO" sz="1200" b="1" dirty="0"/>
                <a:t>.</a:t>
              </a:r>
              <a:endParaRPr lang="es-CO" sz="1200" dirty="0"/>
            </a:p>
          </p:txBody>
        </p:sp>
      </p:grpSp>
      <p:grpSp>
        <p:nvGrpSpPr>
          <p:cNvPr id="67" name="Group 100">
            <a:extLst>
              <a:ext uri="{FF2B5EF4-FFF2-40B4-BE49-F238E27FC236}">
                <a16:creationId xmlns:a16="http://schemas.microsoft.com/office/drawing/2014/main" id="{C0C7CFBA-C6F5-4F3B-8F2A-C85E34C8C140}"/>
              </a:ext>
            </a:extLst>
          </p:cNvPr>
          <p:cNvGrpSpPr/>
          <p:nvPr/>
        </p:nvGrpSpPr>
        <p:grpSpPr>
          <a:xfrm>
            <a:off x="3831601" y="3100391"/>
            <a:ext cx="3997185" cy="883289"/>
            <a:chOff x="8929772" y="4058668"/>
            <a:chExt cx="6500765" cy="1570287"/>
          </a:xfrm>
        </p:grpSpPr>
        <p:sp>
          <p:nvSpPr>
            <p:cNvPr id="68" name="TextBox 101">
              <a:extLst>
                <a:ext uri="{FF2B5EF4-FFF2-40B4-BE49-F238E27FC236}">
                  <a16:creationId xmlns:a16="http://schemas.microsoft.com/office/drawing/2014/main" id="{15CAA741-0043-4D33-A879-A94EB0CBBD32}"/>
                </a:ext>
              </a:extLst>
            </p:cNvPr>
            <p:cNvSpPr txBox="1"/>
            <p:nvPr/>
          </p:nvSpPr>
          <p:spPr>
            <a:xfrm>
              <a:off x="8969357" y="4058668"/>
              <a:ext cx="6461177" cy="65658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69" name="TextBox 102">
              <a:extLst>
                <a:ext uri="{FF2B5EF4-FFF2-40B4-BE49-F238E27FC236}">
                  <a16:creationId xmlns:a16="http://schemas.microsoft.com/office/drawing/2014/main" id="{95FA7891-5C8C-4C68-92B0-C1350B49D828}"/>
                </a:ext>
              </a:extLst>
            </p:cNvPr>
            <p:cNvSpPr txBox="1"/>
            <p:nvPr/>
          </p:nvSpPr>
          <p:spPr>
            <a:xfrm>
              <a:off x="8929772" y="4720908"/>
              <a:ext cx="6500765" cy="90804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/>
                <a:t>Realizar las intervenciones de mantenimiento a la infraestructura.</a:t>
              </a:r>
            </a:p>
          </p:txBody>
        </p:sp>
      </p:grpSp>
      <p:grpSp>
        <p:nvGrpSpPr>
          <p:cNvPr id="70" name="Group 103">
            <a:extLst>
              <a:ext uri="{FF2B5EF4-FFF2-40B4-BE49-F238E27FC236}">
                <a16:creationId xmlns:a16="http://schemas.microsoft.com/office/drawing/2014/main" id="{46433056-9A52-42D5-B494-F4A19F059953}"/>
              </a:ext>
            </a:extLst>
          </p:cNvPr>
          <p:cNvGrpSpPr/>
          <p:nvPr/>
        </p:nvGrpSpPr>
        <p:grpSpPr>
          <a:xfrm>
            <a:off x="3833401" y="766184"/>
            <a:ext cx="3995384" cy="885520"/>
            <a:chOff x="8929770" y="3782286"/>
            <a:chExt cx="4722168" cy="1574258"/>
          </a:xfrm>
        </p:grpSpPr>
        <p:sp>
          <p:nvSpPr>
            <p:cNvPr id="71" name="TextBox 104">
              <a:extLst>
                <a:ext uri="{FF2B5EF4-FFF2-40B4-BE49-F238E27FC236}">
                  <a16:creationId xmlns:a16="http://schemas.microsoft.com/office/drawing/2014/main" id="{9FE9AB75-A72A-4EFF-B168-4F831D1CCEDD}"/>
                </a:ext>
              </a:extLst>
            </p:cNvPr>
            <p:cNvSpPr txBox="1"/>
            <p:nvPr/>
          </p:nvSpPr>
          <p:spPr>
            <a:xfrm>
              <a:off x="8929770" y="3782286"/>
              <a:ext cx="4722168" cy="65659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  <p:sp>
          <p:nvSpPr>
            <p:cNvPr id="72" name="TextBox 105">
              <a:extLst>
                <a:ext uri="{FF2B5EF4-FFF2-40B4-BE49-F238E27FC236}">
                  <a16:creationId xmlns:a16="http://schemas.microsoft.com/office/drawing/2014/main" id="{7E1491F4-6ABF-40C8-A968-ED6A2F51754C}"/>
                </a:ext>
              </a:extLst>
            </p:cNvPr>
            <p:cNvSpPr txBox="1"/>
            <p:nvPr/>
          </p:nvSpPr>
          <p:spPr>
            <a:xfrm>
              <a:off x="8929770" y="4448495"/>
              <a:ext cx="4722168" cy="90804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/>
                <a:t>Construir espacios que garanticen la prestación de los servicios sociales.</a:t>
              </a:r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:a16="http://schemas.microsoft.com/office/drawing/2014/main" id="{8FC4024C-6361-4E41-A243-94F78D955B58}"/>
              </a:ext>
            </a:extLst>
          </p:cNvPr>
          <p:cNvGrpSpPr/>
          <p:nvPr/>
        </p:nvGrpSpPr>
        <p:grpSpPr>
          <a:xfrm>
            <a:off x="3806278" y="5326013"/>
            <a:ext cx="4001980" cy="1056108"/>
            <a:chOff x="8904628" y="4265211"/>
            <a:chExt cx="4901246" cy="1986581"/>
          </a:xfrm>
        </p:grpSpPr>
        <p:sp>
          <p:nvSpPr>
            <p:cNvPr id="59" name="TextBox 86">
              <a:extLst>
                <a:ext uri="{FF2B5EF4-FFF2-40B4-BE49-F238E27FC236}">
                  <a16:creationId xmlns:a16="http://schemas.microsoft.com/office/drawing/2014/main" id="{07B49AFA-4A69-4520-AC70-38CD24AE2825}"/>
                </a:ext>
              </a:extLst>
            </p:cNvPr>
            <p:cNvSpPr txBox="1"/>
            <p:nvPr/>
          </p:nvSpPr>
          <p:spPr>
            <a:xfrm>
              <a:off x="8929771" y="4265211"/>
              <a:ext cx="4876103" cy="69472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5</a:t>
              </a:r>
            </a:p>
          </p:txBody>
        </p:sp>
        <p:sp>
          <p:nvSpPr>
            <p:cNvPr id="60" name="TextBox 87">
              <a:extLst>
                <a:ext uri="{FF2B5EF4-FFF2-40B4-BE49-F238E27FC236}">
                  <a16:creationId xmlns:a16="http://schemas.microsoft.com/office/drawing/2014/main" id="{F295A815-DDA4-4B4D-92ED-A01659A18D3D}"/>
                </a:ext>
              </a:extLst>
            </p:cNvPr>
            <p:cNvSpPr txBox="1"/>
            <p:nvPr/>
          </p:nvSpPr>
          <p:spPr>
            <a:xfrm>
              <a:off x="8904628" y="4906681"/>
              <a:ext cx="4901246" cy="134511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ES" sz="1200" dirty="0"/>
                <a:t>Realizar las acciones necesarias a los equipamientos sociales que permitan gestionar el saneamiento jurídico, urbanístico y de construcción</a:t>
              </a:r>
            </a:p>
          </p:txBody>
        </p:sp>
      </p:grpSp>
      <p:grpSp>
        <p:nvGrpSpPr>
          <p:cNvPr id="61" name="Group 88">
            <a:extLst>
              <a:ext uri="{FF2B5EF4-FFF2-40B4-BE49-F238E27FC236}">
                <a16:creationId xmlns:a16="http://schemas.microsoft.com/office/drawing/2014/main" id="{B6086F31-FC5A-44DC-9840-549D759D9299}"/>
              </a:ext>
            </a:extLst>
          </p:cNvPr>
          <p:cNvGrpSpPr/>
          <p:nvPr/>
        </p:nvGrpSpPr>
        <p:grpSpPr>
          <a:xfrm>
            <a:off x="3826807" y="4202334"/>
            <a:ext cx="4001979" cy="859197"/>
            <a:chOff x="-1058509" y="2121049"/>
            <a:chExt cx="4415189" cy="1527460"/>
          </a:xfrm>
        </p:grpSpPr>
        <p:sp>
          <p:nvSpPr>
            <p:cNvPr id="62" name="TextBox 89">
              <a:extLst>
                <a:ext uri="{FF2B5EF4-FFF2-40B4-BE49-F238E27FC236}">
                  <a16:creationId xmlns:a16="http://schemas.microsoft.com/office/drawing/2014/main" id="{133F46E0-2968-468D-966D-D7417E064EDF}"/>
                </a:ext>
              </a:extLst>
            </p:cNvPr>
            <p:cNvSpPr txBox="1"/>
            <p:nvPr/>
          </p:nvSpPr>
          <p:spPr>
            <a:xfrm>
              <a:off x="-1058509" y="2121049"/>
              <a:ext cx="4409900" cy="65659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3" name="TextBox 90">
              <a:extLst>
                <a:ext uri="{FF2B5EF4-FFF2-40B4-BE49-F238E27FC236}">
                  <a16:creationId xmlns:a16="http://schemas.microsoft.com/office/drawing/2014/main" id="{BF45A1E2-E801-4329-9372-8156487AFF3F}"/>
                </a:ext>
              </a:extLst>
            </p:cNvPr>
            <p:cNvSpPr txBox="1"/>
            <p:nvPr/>
          </p:nvSpPr>
          <p:spPr>
            <a:xfrm>
              <a:off x="-1058509" y="2740460"/>
              <a:ext cx="4415189" cy="90804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/>
                <a:t>Gestionar la consecución y contratación  de infraestructura adecuada.</a:t>
              </a:r>
            </a:p>
          </p:txBody>
        </p:sp>
      </p:grpSp>
      <p:pic>
        <p:nvPicPr>
          <p:cNvPr id="6146" name="Picture 2" descr="Resultado de imagen para seÃ±ales instituciÃ³n  azul">
            <a:extLst>
              <a:ext uri="{FF2B5EF4-FFF2-40B4-BE49-F238E27FC236}">
                <a16:creationId xmlns:a16="http://schemas.microsoft.com/office/drawing/2014/main" id="{1125A329-C959-4068-92FE-63C1DF5C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57" y="1870785"/>
            <a:ext cx="1022330" cy="1022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F8CAD87D-5772-4901-9A76-B76C985F3FAB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787C146-63A2-4CB3-AFAC-1A6D27B9B51E}"/>
              </a:ext>
            </a:extLst>
          </p:cNvPr>
          <p:cNvSpPr/>
          <p:nvPr/>
        </p:nvSpPr>
        <p:spPr>
          <a:xfrm>
            <a:off x="8044085" y="1165482"/>
            <a:ext cx="1022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87%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7D26036E-04A8-4ADC-A47A-014EDC851694}"/>
              </a:ext>
            </a:extLst>
          </p:cNvPr>
          <p:cNvSpPr/>
          <p:nvPr/>
        </p:nvSpPr>
        <p:spPr>
          <a:xfrm>
            <a:off x="8044084" y="2287758"/>
            <a:ext cx="1022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23E8A0E4-2000-456E-9D9B-9F6CE741C0D7}"/>
              </a:ext>
            </a:extLst>
          </p:cNvPr>
          <p:cNvSpPr/>
          <p:nvPr/>
        </p:nvSpPr>
        <p:spPr>
          <a:xfrm>
            <a:off x="8044083" y="3469723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98%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79106AC-0A26-4F29-AA49-AEFC5DA45997}"/>
              </a:ext>
            </a:extLst>
          </p:cNvPr>
          <p:cNvSpPr/>
          <p:nvPr/>
        </p:nvSpPr>
        <p:spPr>
          <a:xfrm>
            <a:off x="8044083" y="4575309"/>
            <a:ext cx="1044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891024A-614D-4DBA-AA8D-BBCE4A1C5BF5}"/>
              </a:ext>
            </a:extLst>
          </p:cNvPr>
          <p:cNvSpPr/>
          <p:nvPr/>
        </p:nvSpPr>
        <p:spPr>
          <a:xfrm>
            <a:off x="8044083" y="5744982"/>
            <a:ext cx="1044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75666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535212" y="2761210"/>
            <a:ext cx="3249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Gestión institucional y fortalecimiento del talento humano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536184" y="4066077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99%</a:t>
            </a:r>
          </a:p>
        </p:txBody>
      </p:sp>
      <p:grpSp>
        <p:nvGrpSpPr>
          <p:cNvPr id="64" name="Group 91">
            <a:extLst>
              <a:ext uri="{FF2B5EF4-FFF2-40B4-BE49-F238E27FC236}">
                <a16:creationId xmlns:a16="http://schemas.microsoft.com/office/drawing/2014/main" id="{9D6C2AEA-B88D-4BEF-9E35-03C02C3C44AF}"/>
              </a:ext>
            </a:extLst>
          </p:cNvPr>
          <p:cNvGrpSpPr/>
          <p:nvPr/>
        </p:nvGrpSpPr>
        <p:grpSpPr>
          <a:xfrm>
            <a:off x="4706610" y="1580449"/>
            <a:ext cx="3088879" cy="829559"/>
            <a:chOff x="-858045" y="2390752"/>
            <a:chExt cx="4128069" cy="1474772"/>
          </a:xfrm>
        </p:grpSpPr>
        <p:sp>
          <p:nvSpPr>
            <p:cNvPr id="65" name="TextBox 98">
              <a:extLst>
                <a:ext uri="{FF2B5EF4-FFF2-40B4-BE49-F238E27FC236}">
                  <a16:creationId xmlns:a16="http://schemas.microsoft.com/office/drawing/2014/main" id="{2800D98E-3056-44D9-99E0-68DA5C953855}"/>
                </a:ext>
              </a:extLst>
            </p:cNvPr>
            <p:cNvSpPr txBox="1"/>
            <p:nvPr/>
          </p:nvSpPr>
          <p:spPr>
            <a:xfrm>
              <a:off x="-858045" y="2390752"/>
              <a:ext cx="4128069" cy="65659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6" name="TextBox 99">
              <a:extLst>
                <a:ext uri="{FF2B5EF4-FFF2-40B4-BE49-F238E27FC236}">
                  <a16:creationId xmlns:a16="http://schemas.microsoft.com/office/drawing/2014/main" id="{AC9EAEFD-69B4-425E-A350-5FE886D63C32}"/>
                </a:ext>
              </a:extLst>
            </p:cNvPr>
            <p:cNvSpPr txBox="1"/>
            <p:nvPr/>
          </p:nvSpPr>
          <p:spPr>
            <a:xfrm>
              <a:off x="-858045" y="2957474"/>
              <a:ext cx="4128069" cy="90805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Promover la apropiación, difusión y conservación de la memoria.</a:t>
              </a:r>
            </a:p>
          </p:txBody>
        </p:sp>
      </p:grpSp>
      <p:grpSp>
        <p:nvGrpSpPr>
          <p:cNvPr id="67" name="Group 100">
            <a:extLst>
              <a:ext uri="{FF2B5EF4-FFF2-40B4-BE49-F238E27FC236}">
                <a16:creationId xmlns:a16="http://schemas.microsoft.com/office/drawing/2014/main" id="{C0C7CFBA-C6F5-4F3B-8F2A-C85E34C8C140}"/>
              </a:ext>
            </a:extLst>
          </p:cNvPr>
          <p:cNvGrpSpPr/>
          <p:nvPr/>
        </p:nvGrpSpPr>
        <p:grpSpPr>
          <a:xfrm>
            <a:off x="4706612" y="2507436"/>
            <a:ext cx="3088877" cy="631536"/>
            <a:chOff x="8783080" y="3565013"/>
            <a:chExt cx="2814985" cy="1122720"/>
          </a:xfrm>
        </p:grpSpPr>
        <p:sp>
          <p:nvSpPr>
            <p:cNvPr id="68" name="TextBox 101">
              <a:extLst>
                <a:ext uri="{FF2B5EF4-FFF2-40B4-BE49-F238E27FC236}">
                  <a16:creationId xmlns:a16="http://schemas.microsoft.com/office/drawing/2014/main" id="{15CAA741-0043-4D33-A879-A94EB0CBBD32}"/>
                </a:ext>
              </a:extLst>
            </p:cNvPr>
            <p:cNvSpPr txBox="1"/>
            <p:nvPr/>
          </p:nvSpPr>
          <p:spPr>
            <a:xfrm>
              <a:off x="8783080" y="3565013"/>
              <a:ext cx="2807205" cy="65658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69" name="TextBox 102">
              <a:extLst>
                <a:ext uri="{FF2B5EF4-FFF2-40B4-BE49-F238E27FC236}">
                  <a16:creationId xmlns:a16="http://schemas.microsoft.com/office/drawing/2014/main" id="{95FA7891-5C8C-4C68-92B0-C1350B49D828}"/>
                </a:ext>
              </a:extLst>
            </p:cNvPr>
            <p:cNvSpPr txBox="1"/>
            <p:nvPr/>
          </p:nvSpPr>
          <p:spPr>
            <a:xfrm>
              <a:off x="8790860" y="4142908"/>
              <a:ext cx="2807205" cy="54482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Promover buenas prácticas ambientales.</a:t>
              </a:r>
            </a:p>
          </p:txBody>
        </p:sp>
      </p:grpSp>
      <p:grpSp>
        <p:nvGrpSpPr>
          <p:cNvPr id="70" name="Group 103">
            <a:extLst>
              <a:ext uri="{FF2B5EF4-FFF2-40B4-BE49-F238E27FC236}">
                <a16:creationId xmlns:a16="http://schemas.microsoft.com/office/drawing/2014/main" id="{46433056-9A52-42D5-B494-F4A19F059953}"/>
              </a:ext>
            </a:extLst>
          </p:cNvPr>
          <p:cNvGrpSpPr/>
          <p:nvPr/>
        </p:nvGrpSpPr>
        <p:grpSpPr>
          <a:xfrm>
            <a:off x="4706611" y="714736"/>
            <a:ext cx="3088880" cy="829000"/>
            <a:chOff x="8868038" y="3675657"/>
            <a:chExt cx="4436549" cy="1473785"/>
          </a:xfrm>
        </p:grpSpPr>
        <p:sp>
          <p:nvSpPr>
            <p:cNvPr id="71" name="TextBox 104">
              <a:extLst>
                <a:ext uri="{FF2B5EF4-FFF2-40B4-BE49-F238E27FC236}">
                  <a16:creationId xmlns:a16="http://schemas.microsoft.com/office/drawing/2014/main" id="{9FE9AB75-A72A-4EFF-B168-4F831D1CCEDD}"/>
                </a:ext>
              </a:extLst>
            </p:cNvPr>
            <p:cNvSpPr txBox="1"/>
            <p:nvPr/>
          </p:nvSpPr>
          <p:spPr>
            <a:xfrm>
              <a:off x="8921978" y="3675657"/>
              <a:ext cx="4382609" cy="65659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  <p:sp>
          <p:nvSpPr>
            <p:cNvPr id="72" name="TextBox 105">
              <a:extLst>
                <a:ext uri="{FF2B5EF4-FFF2-40B4-BE49-F238E27FC236}">
                  <a16:creationId xmlns:a16="http://schemas.microsoft.com/office/drawing/2014/main" id="{7E1491F4-6ABF-40C8-A968-ED6A2F51754C}"/>
                </a:ext>
              </a:extLst>
            </p:cNvPr>
            <p:cNvSpPr txBox="1"/>
            <p:nvPr/>
          </p:nvSpPr>
          <p:spPr>
            <a:xfrm>
              <a:off x="8868038" y="4241388"/>
              <a:ext cx="4436549" cy="9080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Garantizar soluciones en materia de servicios logísticos.</a:t>
              </a:r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:a16="http://schemas.microsoft.com/office/drawing/2014/main" id="{8FC4024C-6361-4E41-A243-94F78D955B58}"/>
              </a:ext>
            </a:extLst>
          </p:cNvPr>
          <p:cNvGrpSpPr/>
          <p:nvPr/>
        </p:nvGrpSpPr>
        <p:grpSpPr>
          <a:xfrm>
            <a:off x="4706611" y="5473697"/>
            <a:ext cx="3098250" cy="838797"/>
            <a:chOff x="8501504" y="3850817"/>
            <a:chExt cx="3813010" cy="1491193"/>
          </a:xfrm>
        </p:grpSpPr>
        <p:sp>
          <p:nvSpPr>
            <p:cNvPr id="59" name="TextBox 86">
              <a:extLst>
                <a:ext uri="{FF2B5EF4-FFF2-40B4-BE49-F238E27FC236}">
                  <a16:creationId xmlns:a16="http://schemas.microsoft.com/office/drawing/2014/main" id="{07B49AFA-4A69-4520-AC70-38CD24AE2825}"/>
                </a:ext>
              </a:extLst>
            </p:cNvPr>
            <p:cNvSpPr txBox="1"/>
            <p:nvPr/>
          </p:nvSpPr>
          <p:spPr>
            <a:xfrm>
              <a:off x="8501504" y="3850817"/>
              <a:ext cx="3790971" cy="65659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6</a:t>
              </a:r>
            </a:p>
          </p:txBody>
        </p:sp>
        <p:sp>
          <p:nvSpPr>
            <p:cNvPr id="60" name="TextBox 87">
              <a:extLst>
                <a:ext uri="{FF2B5EF4-FFF2-40B4-BE49-F238E27FC236}">
                  <a16:creationId xmlns:a16="http://schemas.microsoft.com/office/drawing/2014/main" id="{F295A815-DDA4-4B4D-92ED-A01659A18D3D}"/>
                </a:ext>
              </a:extLst>
            </p:cNvPr>
            <p:cNvSpPr txBox="1"/>
            <p:nvPr/>
          </p:nvSpPr>
          <p:spPr>
            <a:xfrm>
              <a:off x="8501504" y="4433961"/>
              <a:ext cx="3813010" cy="90804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Fortalecer el desarrollo integral del talento humano.</a:t>
              </a:r>
            </a:p>
          </p:txBody>
        </p:sp>
      </p:grpSp>
      <p:grpSp>
        <p:nvGrpSpPr>
          <p:cNvPr id="61" name="Group 88">
            <a:extLst>
              <a:ext uri="{FF2B5EF4-FFF2-40B4-BE49-F238E27FC236}">
                <a16:creationId xmlns:a16="http://schemas.microsoft.com/office/drawing/2014/main" id="{B6086F31-FC5A-44DC-9840-549D759D9299}"/>
              </a:ext>
            </a:extLst>
          </p:cNvPr>
          <p:cNvGrpSpPr/>
          <p:nvPr/>
        </p:nvGrpSpPr>
        <p:grpSpPr>
          <a:xfrm>
            <a:off x="4688700" y="3318903"/>
            <a:ext cx="3098252" cy="819143"/>
            <a:chOff x="-656671" y="2364757"/>
            <a:chExt cx="4082351" cy="1456262"/>
          </a:xfrm>
        </p:grpSpPr>
        <p:sp>
          <p:nvSpPr>
            <p:cNvPr id="62" name="TextBox 89">
              <a:extLst>
                <a:ext uri="{FF2B5EF4-FFF2-40B4-BE49-F238E27FC236}">
                  <a16:creationId xmlns:a16="http://schemas.microsoft.com/office/drawing/2014/main" id="{133F46E0-2968-468D-966D-D7417E064EDF}"/>
                </a:ext>
              </a:extLst>
            </p:cNvPr>
            <p:cNvSpPr txBox="1"/>
            <p:nvPr/>
          </p:nvSpPr>
          <p:spPr>
            <a:xfrm>
              <a:off x="-621821" y="2364757"/>
              <a:ext cx="4047501" cy="65659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3" name="TextBox 90">
              <a:extLst>
                <a:ext uri="{FF2B5EF4-FFF2-40B4-BE49-F238E27FC236}">
                  <a16:creationId xmlns:a16="http://schemas.microsoft.com/office/drawing/2014/main" id="{BF45A1E2-E801-4329-9372-8156487AFF3F}"/>
                </a:ext>
              </a:extLst>
            </p:cNvPr>
            <p:cNvSpPr txBox="1"/>
            <p:nvPr/>
          </p:nvSpPr>
          <p:spPr>
            <a:xfrm>
              <a:off x="-656671" y="2912964"/>
              <a:ext cx="4082351" cy="90805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 Asegurar la calidad de la información y el manejo eficiente de la misma.</a:t>
              </a:r>
            </a:p>
          </p:txBody>
        </p:sp>
      </p:grpSp>
      <p:grpSp>
        <p:nvGrpSpPr>
          <p:cNvPr id="88" name="Group 88">
            <a:extLst>
              <a:ext uri="{FF2B5EF4-FFF2-40B4-BE49-F238E27FC236}">
                <a16:creationId xmlns:a16="http://schemas.microsoft.com/office/drawing/2014/main" id="{BD1BCEF1-8D1D-4CA5-BCE7-C5227D74DB5E}"/>
              </a:ext>
            </a:extLst>
          </p:cNvPr>
          <p:cNvGrpSpPr/>
          <p:nvPr/>
        </p:nvGrpSpPr>
        <p:grpSpPr>
          <a:xfrm>
            <a:off x="4688701" y="4300771"/>
            <a:ext cx="3116160" cy="1059574"/>
            <a:chOff x="5981131" y="-477081"/>
            <a:chExt cx="4362645" cy="1813270"/>
          </a:xfrm>
        </p:grpSpPr>
        <p:sp>
          <p:nvSpPr>
            <p:cNvPr id="91" name="TextBox 89">
              <a:extLst>
                <a:ext uri="{FF2B5EF4-FFF2-40B4-BE49-F238E27FC236}">
                  <a16:creationId xmlns:a16="http://schemas.microsoft.com/office/drawing/2014/main" id="{4EDB4771-2A1C-4C03-90B9-AAC925BCE10E}"/>
                </a:ext>
              </a:extLst>
            </p:cNvPr>
            <p:cNvSpPr txBox="1"/>
            <p:nvPr/>
          </p:nvSpPr>
          <p:spPr>
            <a:xfrm>
              <a:off x="5981131" y="-477081"/>
              <a:ext cx="4362645" cy="57937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dirty="0">
                  <a:latin typeface="Arial Rounded MT Bold" panose="020F0704030504030204" pitchFamily="34" charset="0"/>
                </a:rPr>
                <a:t>Objetivo 5</a:t>
              </a:r>
            </a:p>
          </p:txBody>
        </p:sp>
        <p:sp>
          <p:nvSpPr>
            <p:cNvPr id="93" name="TextBox 90">
              <a:extLst>
                <a:ext uri="{FF2B5EF4-FFF2-40B4-BE49-F238E27FC236}">
                  <a16:creationId xmlns:a16="http://schemas.microsoft.com/office/drawing/2014/main" id="{E04BE817-D76A-4314-90B8-5BA008F357CA}"/>
                </a:ext>
              </a:extLst>
            </p:cNvPr>
            <p:cNvSpPr txBox="1"/>
            <p:nvPr/>
          </p:nvSpPr>
          <p:spPr>
            <a:xfrm>
              <a:off x="6006204" y="112444"/>
              <a:ext cx="4337572" cy="122374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Fortalecer la gestión institucional mediante el aporte del recurso humano suficiente e idóneo</a:t>
              </a: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79B06459-4019-4BE9-8699-7BC7DFA78B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4085" y="1841762"/>
            <a:ext cx="971653" cy="821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DCB79865-B878-4338-8645-9EE24B446EAF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9F3AA7BD-745B-4ECD-85F3-99B6FE809B3E}"/>
              </a:ext>
            </a:extLst>
          </p:cNvPr>
          <p:cNvSpPr/>
          <p:nvPr/>
        </p:nvSpPr>
        <p:spPr>
          <a:xfrm>
            <a:off x="8016375" y="1032958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97%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73A7E277-B5E4-4AC7-8283-7BB5F0996A24}"/>
              </a:ext>
            </a:extLst>
          </p:cNvPr>
          <p:cNvSpPr/>
          <p:nvPr/>
        </p:nvSpPr>
        <p:spPr>
          <a:xfrm>
            <a:off x="8016375" y="1923786"/>
            <a:ext cx="104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580CAF-C7C8-4BC5-91DA-097CB10BB66D}"/>
              </a:ext>
            </a:extLst>
          </p:cNvPr>
          <p:cNvSpPr/>
          <p:nvPr/>
        </p:nvSpPr>
        <p:spPr>
          <a:xfrm>
            <a:off x="8016374" y="2754905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98%</a:t>
            </a: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D3E0684A-BBAA-4A3C-B863-BC1ABB862CB9}"/>
              </a:ext>
            </a:extLst>
          </p:cNvPr>
          <p:cNvSpPr/>
          <p:nvPr/>
        </p:nvSpPr>
        <p:spPr>
          <a:xfrm>
            <a:off x="8016373" y="3636787"/>
            <a:ext cx="104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1F31837B-A6D0-4834-8CF8-95325A4C3EBF}"/>
              </a:ext>
            </a:extLst>
          </p:cNvPr>
          <p:cNvSpPr/>
          <p:nvPr/>
        </p:nvSpPr>
        <p:spPr>
          <a:xfrm>
            <a:off x="8016372" y="4771968"/>
            <a:ext cx="104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71FD18B-7975-41DB-B985-EC8B500E6A00}"/>
              </a:ext>
            </a:extLst>
          </p:cNvPr>
          <p:cNvSpPr/>
          <p:nvPr/>
        </p:nvSpPr>
        <p:spPr>
          <a:xfrm>
            <a:off x="8016372" y="5868067"/>
            <a:ext cx="104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32879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ED8BD067-272C-4542-9A2A-9CF671073260}"/>
              </a:ext>
            </a:extLst>
          </p:cNvPr>
          <p:cNvGrpSpPr/>
          <p:nvPr/>
        </p:nvGrpSpPr>
        <p:grpSpPr>
          <a:xfrm>
            <a:off x="4166113" y="2799586"/>
            <a:ext cx="3193910" cy="1205419"/>
            <a:chOff x="340731" y="2816601"/>
            <a:chExt cx="2929293" cy="1229396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B69E24D-9453-424B-9B5E-E2C1F75C02D4}"/>
                </a:ext>
              </a:extLst>
            </p:cNvPr>
            <p:cNvSpPr txBox="1"/>
            <p:nvPr/>
          </p:nvSpPr>
          <p:spPr>
            <a:xfrm>
              <a:off x="340731" y="2816601"/>
              <a:ext cx="2929280" cy="4080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0BCF52C-C330-42FC-84C8-F83ABFD329E1}"/>
                </a:ext>
              </a:extLst>
            </p:cNvPr>
            <p:cNvSpPr txBox="1"/>
            <p:nvPr/>
          </p:nvSpPr>
          <p:spPr>
            <a:xfrm>
              <a:off x="340731" y="3212496"/>
              <a:ext cx="2929293" cy="83350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Desarrollar estrategias que promuevan los criterios de calidad de los servicios sociales.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35F60CB-3D33-496C-96D1-4AF7F874B9E4}"/>
              </a:ext>
            </a:extLst>
          </p:cNvPr>
          <p:cNvGrpSpPr/>
          <p:nvPr/>
        </p:nvGrpSpPr>
        <p:grpSpPr>
          <a:xfrm>
            <a:off x="4166113" y="4405663"/>
            <a:ext cx="3193910" cy="1213653"/>
            <a:chOff x="9195108" y="4078456"/>
            <a:chExt cx="2929305" cy="1237800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E8C745E-723E-400D-B302-B9829C54E178}"/>
                </a:ext>
              </a:extLst>
            </p:cNvPr>
            <p:cNvSpPr txBox="1"/>
            <p:nvPr/>
          </p:nvSpPr>
          <p:spPr>
            <a:xfrm>
              <a:off x="9195108" y="4078456"/>
              <a:ext cx="2929305" cy="40806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  Objetivo 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E45FCF8-EE34-4657-92F5-D36E404FBB8E}"/>
                </a:ext>
              </a:extLst>
            </p:cNvPr>
            <p:cNvSpPr txBox="1"/>
            <p:nvPr/>
          </p:nvSpPr>
          <p:spPr>
            <a:xfrm>
              <a:off x="9195116" y="4482755"/>
              <a:ext cx="2929293" cy="83350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dirty="0"/>
                <a:t>Formular e implementar estrategias que impulsen la gestión pública eficiente y transparente.</a:t>
              </a:r>
              <a:endParaRPr lang="es-ES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AB54004-490F-4D0C-8AD5-96B83DC531BD}"/>
              </a:ext>
            </a:extLst>
          </p:cNvPr>
          <p:cNvGrpSpPr/>
          <p:nvPr/>
        </p:nvGrpSpPr>
        <p:grpSpPr>
          <a:xfrm>
            <a:off x="4166114" y="1326698"/>
            <a:ext cx="3193910" cy="1223343"/>
            <a:chOff x="8819049" y="4165673"/>
            <a:chExt cx="2929305" cy="124768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344FE50-9CF4-4F9B-AD02-BD82C3C329CD}"/>
                </a:ext>
              </a:extLst>
            </p:cNvPr>
            <p:cNvSpPr txBox="1"/>
            <p:nvPr/>
          </p:nvSpPr>
          <p:spPr>
            <a:xfrm>
              <a:off x="8819049" y="4165673"/>
              <a:ext cx="2929292" cy="40807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 Objetivo 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FB5BCCA-F1E7-4441-9822-FA683A167170}"/>
                </a:ext>
              </a:extLst>
            </p:cNvPr>
            <p:cNvSpPr txBox="1"/>
            <p:nvPr/>
          </p:nvSpPr>
          <p:spPr>
            <a:xfrm>
              <a:off x="8819061" y="4579856"/>
              <a:ext cx="2929293" cy="83350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rgbClr val="003E65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>
                  <a:solidFill>
                    <a:schemeClr val="bg1"/>
                  </a:solidFill>
                </a:rPr>
                <a:t>Determinar el avance de las </a:t>
              </a:r>
              <a:r>
                <a:rPr lang="es-CO" b="1" dirty="0">
                  <a:solidFill>
                    <a:schemeClr val="bg1"/>
                  </a:solidFill>
                </a:rPr>
                <a:t>políticas sociales </a:t>
              </a:r>
              <a:r>
                <a:rPr lang="es-CO" dirty="0">
                  <a:solidFill>
                    <a:schemeClr val="bg1"/>
                  </a:solidFill>
                </a:rPr>
                <a:t>y comunicarlo a los grupos de interés.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294838" y="3023483"/>
            <a:ext cx="2930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Integración eficiente y transparente para todos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070495" y="4296909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94%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545B72F-E1AD-4607-BEF6-0C1DE214C9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9024" y="2024842"/>
            <a:ext cx="899778" cy="845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1E6A206B-4390-46B4-849F-2DC04C10BB34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A5AD33A4-08CD-4E5A-8137-912F6777C072}"/>
              </a:ext>
            </a:extLst>
          </p:cNvPr>
          <p:cNvSpPr/>
          <p:nvPr/>
        </p:nvSpPr>
        <p:spPr>
          <a:xfrm>
            <a:off x="7903104" y="1910587"/>
            <a:ext cx="105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ECE113F8-D9D0-4579-A61B-D704C830AFE4}"/>
              </a:ext>
            </a:extLst>
          </p:cNvPr>
          <p:cNvSpPr/>
          <p:nvPr/>
        </p:nvSpPr>
        <p:spPr>
          <a:xfrm>
            <a:off x="7903103" y="3365549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95%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2EEEEB1-9226-4754-8F29-1F90E168566B}"/>
              </a:ext>
            </a:extLst>
          </p:cNvPr>
          <p:cNvSpPr/>
          <p:nvPr/>
        </p:nvSpPr>
        <p:spPr>
          <a:xfrm>
            <a:off x="7903102" y="4979862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92%</a:t>
            </a:r>
          </a:p>
        </p:txBody>
      </p:sp>
    </p:spTree>
    <p:extLst>
      <p:ext uri="{BB962C8B-B14F-4D97-AF65-F5344CB8AC3E}">
        <p14:creationId xmlns:p14="http://schemas.microsoft.com/office/powerpoint/2010/main" val="3062011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195698" y="2592256"/>
            <a:ext cx="3350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Integración digital y de conocimiento para la inclusión social</a:t>
            </a:r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247122" y="3898929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87%</a:t>
            </a:r>
          </a:p>
        </p:txBody>
      </p:sp>
      <p:grpSp>
        <p:nvGrpSpPr>
          <p:cNvPr id="64" name="Group 91">
            <a:extLst>
              <a:ext uri="{FF2B5EF4-FFF2-40B4-BE49-F238E27FC236}">
                <a16:creationId xmlns:a16="http://schemas.microsoft.com/office/drawing/2014/main" id="{9D6C2AEA-B88D-4BEF-9E35-03C02C3C44AF}"/>
              </a:ext>
            </a:extLst>
          </p:cNvPr>
          <p:cNvGrpSpPr/>
          <p:nvPr/>
        </p:nvGrpSpPr>
        <p:grpSpPr>
          <a:xfrm>
            <a:off x="4309537" y="1632192"/>
            <a:ext cx="2809828" cy="830637"/>
            <a:chOff x="-1244524" y="1510524"/>
            <a:chExt cx="4498292" cy="1476690"/>
          </a:xfrm>
        </p:grpSpPr>
        <p:sp>
          <p:nvSpPr>
            <p:cNvPr id="65" name="TextBox 98">
              <a:extLst>
                <a:ext uri="{FF2B5EF4-FFF2-40B4-BE49-F238E27FC236}">
                  <a16:creationId xmlns:a16="http://schemas.microsoft.com/office/drawing/2014/main" id="{2800D98E-3056-44D9-99E0-68DA5C953855}"/>
                </a:ext>
              </a:extLst>
            </p:cNvPr>
            <p:cNvSpPr txBox="1"/>
            <p:nvPr/>
          </p:nvSpPr>
          <p:spPr>
            <a:xfrm>
              <a:off x="-1244524" y="1510524"/>
              <a:ext cx="4498292" cy="65659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6" name="TextBox 99">
              <a:extLst>
                <a:ext uri="{FF2B5EF4-FFF2-40B4-BE49-F238E27FC236}">
                  <a16:creationId xmlns:a16="http://schemas.microsoft.com/office/drawing/2014/main" id="{AC9EAEFD-69B4-425E-A350-5FE886D63C32}"/>
                </a:ext>
              </a:extLst>
            </p:cNvPr>
            <p:cNvSpPr txBox="1"/>
            <p:nvPr/>
          </p:nvSpPr>
          <p:spPr>
            <a:xfrm>
              <a:off x="-1244524" y="2169970"/>
              <a:ext cx="4498292" cy="81724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Desarrollar evaluaciones de los servicios sociales que presta la SDIS.</a:t>
              </a:r>
            </a:p>
          </p:txBody>
        </p:sp>
      </p:grpSp>
      <p:grpSp>
        <p:nvGrpSpPr>
          <p:cNvPr id="67" name="Group 100">
            <a:extLst>
              <a:ext uri="{FF2B5EF4-FFF2-40B4-BE49-F238E27FC236}">
                <a16:creationId xmlns:a16="http://schemas.microsoft.com/office/drawing/2014/main" id="{C0C7CFBA-C6F5-4F3B-8F2A-C85E34C8C140}"/>
              </a:ext>
            </a:extLst>
          </p:cNvPr>
          <p:cNvGrpSpPr/>
          <p:nvPr/>
        </p:nvGrpSpPr>
        <p:grpSpPr>
          <a:xfrm>
            <a:off x="4309537" y="2553276"/>
            <a:ext cx="2815470" cy="821681"/>
            <a:chOff x="8921977" y="3759571"/>
            <a:chExt cx="3890427" cy="1460768"/>
          </a:xfrm>
        </p:grpSpPr>
        <p:sp>
          <p:nvSpPr>
            <p:cNvPr id="68" name="TextBox 101">
              <a:extLst>
                <a:ext uri="{FF2B5EF4-FFF2-40B4-BE49-F238E27FC236}">
                  <a16:creationId xmlns:a16="http://schemas.microsoft.com/office/drawing/2014/main" id="{15CAA741-0043-4D33-A879-A94EB0CBBD32}"/>
                </a:ext>
              </a:extLst>
            </p:cNvPr>
            <p:cNvSpPr txBox="1"/>
            <p:nvPr/>
          </p:nvSpPr>
          <p:spPr>
            <a:xfrm>
              <a:off x="8921977" y="3759571"/>
              <a:ext cx="3882631" cy="65659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69" name="TextBox 102">
              <a:extLst>
                <a:ext uri="{FF2B5EF4-FFF2-40B4-BE49-F238E27FC236}">
                  <a16:creationId xmlns:a16="http://schemas.microsoft.com/office/drawing/2014/main" id="{95FA7891-5C8C-4C68-92B0-C1350B49D828}"/>
                </a:ext>
              </a:extLst>
            </p:cNvPr>
            <p:cNvSpPr txBox="1"/>
            <p:nvPr/>
          </p:nvSpPr>
          <p:spPr>
            <a:xfrm>
              <a:off x="8929773" y="4403095"/>
              <a:ext cx="3882631" cy="81724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 Desarrollar y promover la producción de conocimiento pertinente.</a:t>
              </a:r>
            </a:p>
          </p:txBody>
        </p:sp>
      </p:grpSp>
      <p:grpSp>
        <p:nvGrpSpPr>
          <p:cNvPr id="70" name="Group 103">
            <a:extLst>
              <a:ext uri="{FF2B5EF4-FFF2-40B4-BE49-F238E27FC236}">
                <a16:creationId xmlns:a16="http://schemas.microsoft.com/office/drawing/2014/main" id="{46433056-9A52-42D5-B494-F4A19F059953}"/>
              </a:ext>
            </a:extLst>
          </p:cNvPr>
          <p:cNvGrpSpPr/>
          <p:nvPr/>
        </p:nvGrpSpPr>
        <p:grpSpPr>
          <a:xfrm>
            <a:off x="4309537" y="715873"/>
            <a:ext cx="2809828" cy="830644"/>
            <a:chOff x="8921977" y="3743636"/>
            <a:chExt cx="3944816" cy="1476699"/>
          </a:xfrm>
        </p:grpSpPr>
        <p:sp>
          <p:nvSpPr>
            <p:cNvPr id="71" name="TextBox 104">
              <a:extLst>
                <a:ext uri="{FF2B5EF4-FFF2-40B4-BE49-F238E27FC236}">
                  <a16:creationId xmlns:a16="http://schemas.microsoft.com/office/drawing/2014/main" id="{9FE9AB75-A72A-4EFF-B168-4F831D1CCEDD}"/>
                </a:ext>
              </a:extLst>
            </p:cNvPr>
            <p:cNvSpPr txBox="1"/>
            <p:nvPr/>
          </p:nvSpPr>
          <p:spPr>
            <a:xfrm>
              <a:off x="8921977" y="3743636"/>
              <a:ext cx="3937020" cy="65659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  <p:sp>
          <p:nvSpPr>
            <p:cNvPr id="72" name="TextBox 105">
              <a:extLst>
                <a:ext uri="{FF2B5EF4-FFF2-40B4-BE49-F238E27FC236}">
                  <a16:creationId xmlns:a16="http://schemas.microsoft.com/office/drawing/2014/main" id="{7E1491F4-6ABF-40C8-A968-ED6A2F51754C}"/>
                </a:ext>
              </a:extLst>
            </p:cNvPr>
            <p:cNvSpPr txBox="1"/>
            <p:nvPr/>
          </p:nvSpPr>
          <p:spPr>
            <a:xfrm>
              <a:off x="8929772" y="4403093"/>
              <a:ext cx="3937021" cy="81724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Fortalecer los procesos de planeación y seguimiento institucional.</a:t>
              </a:r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:a16="http://schemas.microsoft.com/office/drawing/2014/main" id="{8FC4024C-6361-4E41-A243-94F78D955B58}"/>
              </a:ext>
            </a:extLst>
          </p:cNvPr>
          <p:cNvGrpSpPr/>
          <p:nvPr/>
        </p:nvGrpSpPr>
        <p:grpSpPr>
          <a:xfrm>
            <a:off x="4303939" y="5429720"/>
            <a:ext cx="2815469" cy="821680"/>
            <a:chOff x="233115" y="4641812"/>
            <a:chExt cx="4508633" cy="1460763"/>
          </a:xfrm>
        </p:grpSpPr>
        <p:sp>
          <p:nvSpPr>
            <p:cNvPr id="59" name="TextBox 86">
              <a:extLst>
                <a:ext uri="{FF2B5EF4-FFF2-40B4-BE49-F238E27FC236}">
                  <a16:creationId xmlns:a16="http://schemas.microsoft.com/office/drawing/2014/main" id="{07B49AFA-4A69-4520-AC70-38CD24AE2825}"/>
                </a:ext>
              </a:extLst>
            </p:cNvPr>
            <p:cNvSpPr txBox="1"/>
            <p:nvPr/>
          </p:nvSpPr>
          <p:spPr>
            <a:xfrm>
              <a:off x="233115" y="4641812"/>
              <a:ext cx="4498293" cy="65658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6</a:t>
              </a:r>
            </a:p>
          </p:txBody>
        </p:sp>
        <p:sp>
          <p:nvSpPr>
            <p:cNvPr id="60" name="TextBox 87">
              <a:extLst>
                <a:ext uri="{FF2B5EF4-FFF2-40B4-BE49-F238E27FC236}">
                  <a16:creationId xmlns:a16="http://schemas.microsoft.com/office/drawing/2014/main" id="{F295A815-DDA4-4B4D-92ED-A01659A18D3D}"/>
                </a:ext>
              </a:extLst>
            </p:cNvPr>
            <p:cNvSpPr txBox="1"/>
            <p:nvPr/>
          </p:nvSpPr>
          <p:spPr>
            <a:xfrm>
              <a:off x="243455" y="5285333"/>
              <a:ext cx="4498293" cy="81724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Articular las acciones de comunicaciones internas y externas de la entidad.</a:t>
              </a:r>
            </a:p>
          </p:txBody>
        </p:sp>
      </p:grpSp>
      <p:grpSp>
        <p:nvGrpSpPr>
          <p:cNvPr id="61" name="Group 88">
            <a:extLst>
              <a:ext uri="{FF2B5EF4-FFF2-40B4-BE49-F238E27FC236}">
                <a16:creationId xmlns:a16="http://schemas.microsoft.com/office/drawing/2014/main" id="{B6086F31-FC5A-44DC-9840-549D759D9299}"/>
              </a:ext>
            </a:extLst>
          </p:cNvPr>
          <p:cNvGrpSpPr/>
          <p:nvPr/>
        </p:nvGrpSpPr>
        <p:grpSpPr>
          <a:xfrm>
            <a:off x="4309537" y="3409890"/>
            <a:ext cx="2839710" cy="995937"/>
            <a:chOff x="-1735255" y="1378259"/>
            <a:chExt cx="5048373" cy="1770555"/>
          </a:xfrm>
        </p:grpSpPr>
        <p:sp>
          <p:nvSpPr>
            <p:cNvPr id="62" name="TextBox 89">
              <a:extLst>
                <a:ext uri="{FF2B5EF4-FFF2-40B4-BE49-F238E27FC236}">
                  <a16:creationId xmlns:a16="http://schemas.microsoft.com/office/drawing/2014/main" id="{133F46E0-2968-468D-966D-D7417E064EDF}"/>
                </a:ext>
              </a:extLst>
            </p:cNvPr>
            <p:cNvSpPr txBox="1"/>
            <p:nvPr/>
          </p:nvSpPr>
          <p:spPr>
            <a:xfrm>
              <a:off x="-1692162" y="1378259"/>
              <a:ext cx="5005280" cy="65659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3" name="TextBox 90">
              <a:extLst>
                <a:ext uri="{FF2B5EF4-FFF2-40B4-BE49-F238E27FC236}">
                  <a16:creationId xmlns:a16="http://schemas.microsoft.com/office/drawing/2014/main" id="{BF45A1E2-E801-4329-9372-8156487AFF3F}"/>
                </a:ext>
              </a:extLst>
            </p:cNvPr>
            <p:cNvSpPr txBox="1"/>
            <p:nvPr/>
          </p:nvSpPr>
          <p:spPr>
            <a:xfrm>
              <a:off x="-1735255" y="2013750"/>
              <a:ext cx="5005280" cy="1135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Fortalecer las tecnologías y las comunicaciones para la optimización de procesos.</a:t>
              </a:r>
            </a:p>
          </p:txBody>
        </p:sp>
      </p:grpSp>
      <p:grpSp>
        <p:nvGrpSpPr>
          <p:cNvPr id="88" name="Group 88">
            <a:extLst>
              <a:ext uri="{FF2B5EF4-FFF2-40B4-BE49-F238E27FC236}">
                <a16:creationId xmlns:a16="http://schemas.microsoft.com/office/drawing/2014/main" id="{BD1BCEF1-8D1D-4CA5-BCE7-C5227D74DB5E}"/>
              </a:ext>
            </a:extLst>
          </p:cNvPr>
          <p:cNvGrpSpPr/>
          <p:nvPr/>
        </p:nvGrpSpPr>
        <p:grpSpPr>
          <a:xfrm>
            <a:off x="4303939" y="4496010"/>
            <a:ext cx="2804274" cy="825842"/>
            <a:chOff x="5971538" y="394857"/>
            <a:chExt cx="3437989" cy="1413277"/>
          </a:xfrm>
        </p:grpSpPr>
        <p:sp>
          <p:nvSpPr>
            <p:cNvPr id="91" name="TextBox 89">
              <a:extLst>
                <a:ext uri="{FF2B5EF4-FFF2-40B4-BE49-F238E27FC236}">
                  <a16:creationId xmlns:a16="http://schemas.microsoft.com/office/drawing/2014/main" id="{4EDB4771-2A1C-4C03-90B9-AAC925BCE10E}"/>
                </a:ext>
              </a:extLst>
            </p:cNvPr>
            <p:cNvSpPr txBox="1"/>
            <p:nvPr/>
          </p:nvSpPr>
          <p:spPr>
            <a:xfrm>
              <a:off x="6008119" y="394857"/>
              <a:ext cx="3401408" cy="63204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5</a:t>
              </a:r>
            </a:p>
          </p:txBody>
        </p:sp>
        <p:sp>
          <p:nvSpPr>
            <p:cNvPr id="93" name="TextBox 90">
              <a:extLst>
                <a:ext uri="{FF2B5EF4-FFF2-40B4-BE49-F238E27FC236}">
                  <a16:creationId xmlns:a16="http://schemas.microsoft.com/office/drawing/2014/main" id="{E04BE817-D76A-4314-90B8-5BA008F357CA}"/>
                </a:ext>
              </a:extLst>
            </p:cNvPr>
            <p:cNvSpPr txBox="1"/>
            <p:nvPr/>
          </p:nvSpPr>
          <p:spPr>
            <a:xfrm>
              <a:off x="5971538" y="1021442"/>
              <a:ext cx="3437989" cy="78669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Fortalecer la implementación del Sistema Integrado de Gestión.</a:t>
              </a: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B082DF23-579D-4DC6-8F29-DA3BFD6870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5828" y="1815943"/>
            <a:ext cx="710044" cy="661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F0A7E08B-E9CD-4955-806D-9F3677ED8FC2}"/>
              </a:ext>
            </a:extLst>
          </p:cNvPr>
          <p:cNvSpPr txBox="1">
            <a:spLocks/>
          </p:cNvSpPr>
          <p:nvPr/>
        </p:nvSpPr>
        <p:spPr>
          <a:xfrm>
            <a:off x="16404" y="138551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BF8C7FCB-C8B7-4836-9566-B8EABB88AD04}"/>
              </a:ext>
            </a:extLst>
          </p:cNvPr>
          <p:cNvSpPr/>
          <p:nvPr/>
        </p:nvSpPr>
        <p:spPr>
          <a:xfrm>
            <a:off x="7696916" y="1085834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2791BF94-B19A-4D16-8532-002FE9FC45EE}"/>
              </a:ext>
            </a:extLst>
          </p:cNvPr>
          <p:cNvSpPr/>
          <p:nvPr/>
        </p:nvSpPr>
        <p:spPr>
          <a:xfrm>
            <a:off x="7696915" y="1998324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30B08C87-4A72-4F7A-964B-41A349ECC556}"/>
              </a:ext>
            </a:extLst>
          </p:cNvPr>
          <p:cNvSpPr/>
          <p:nvPr/>
        </p:nvSpPr>
        <p:spPr>
          <a:xfrm>
            <a:off x="7696914" y="2910814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1C823BCF-A675-4C83-A448-B624E8E4DBE3}"/>
              </a:ext>
            </a:extLst>
          </p:cNvPr>
          <p:cNvSpPr/>
          <p:nvPr/>
        </p:nvSpPr>
        <p:spPr>
          <a:xfrm>
            <a:off x="7696913" y="3855757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BFBC1814-78F7-4733-A641-3A93579784D3}"/>
              </a:ext>
            </a:extLst>
          </p:cNvPr>
          <p:cNvSpPr/>
          <p:nvPr/>
        </p:nvSpPr>
        <p:spPr>
          <a:xfrm>
            <a:off x="7672469" y="4860187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3697F7DD-ADFB-42D0-BA36-7369B9720FF7}"/>
              </a:ext>
            </a:extLst>
          </p:cNvPr>
          <p:cNvSpPr/>
          <p:nvPr/>
        </p:nvSpPr>
        <p:spPr>
          <a:xfrm>
            <a:off x="7696913" y="5809383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9528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808"/>
            <a:ext cx="7886700" cy="601389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Plan de Acción Institucional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66333" y="1815999"/>
            <a:ext cx="4641206" cy="3029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El Plan de Acción Institucional recoge los requerimientos de todas las políticas, estrategias e iniciativas de gobierno, en materia de gestión y desempeño Institucional, de manera tal que en él se defina todo lo necesario para hacia la consecución de los objetivos y metas institucionales.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9B1F0B8-1243-49AE-837E-0F543AB25684}"/>
              </a:ext>
            </a:extLst>
          </p:cNvPr>
          <p:cNvGrpSpPr/>
          <p:nvPr/>
        </p:nvGrpSpPr>
        <p:grpSpPr>
          <a:xfrm>
            <a:off x="5491134" y="1815999"/>
            <a:ext cx="3037678" cy="2799608"/>
            <a:chOff x="6055665" y="1219200"/>
            <a:chExt cx="3852912" cy="3196376"/>
          </a:xfrm>
        </p:grpSpPr>
        <p:sp>
          <p:nvSpPr>
            <p:cNvPr id="3" name="3 Pentágono"/>
            <p:cNvSpPr/>
            <p:nvPr/>
          </p:nvSpPr>
          <p:spPr bwMode="auto">
            <a:xfrm>
              <a:off x="7017535" y="1219200"/>
              <a:ext cx="1814741" cy="1359226"/>
            </a:xfrm>
            <a:custGeom>
              <a:avLst/>
              <a:gdLst>
                <a:gd name="connsiteX0" fmla="*/ 1602 w 3647006"/>
                <a:gd name="connsiteY0" fmla="*/ 0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5556 w 3647006"/>
                <a:gd name="connsiteY5" fmla="*/ 691987 h 2070230"/>
                <a:gd name="connsiteX6" fmla="*/ 1602 w 3647006"/>
                <a:gd name="connsiteY6" fmla="*/ 691987 h 2070230"/>
                <a:gd name="connsiteX7" fmla="*/ 0 w 3647006"/>
                <a:gd name="connsiteY7" fmla="*/ 232306 h 2070230"/>
                <a:gd name="connsiteX8" fmla="*/ 1602 w 3647006"/>
                <a:gd name="connsiteY8" fmla="*/ 0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5556 w 3647006"/>
                <a:gd name="connsiteY5" fmla="*/ 691987 h 2070230"/>
                <a:gd name="connsiteX6" fmla="*/ 1602 w 3647006"/>
                <a:gd name="connsiteY6" fmla="*/ 691987 h 2070230"/>
                <a:gd name="connsiteX7" fmla="*/ 0 w 3647006"/>
                <a:gd name="connsiteY7" fmla="*/ 232306 h 2070230"/>
                <a:gd name="connsiteX8" fmla="*/ 2585606 w 3647006"/>
                <a:gd name="connsiteY8" fmla="*/ 295627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8138 w 3647006"/>
                <a:gd name="connsiteY5" fmla="*/ 1798036 h 2070230"/>
                <a:gd name="connsiteX6" fmla="*/ 1475556 w 3647006"/>
                <a:gd name="connsiteY6" fmla="*/ 691987 h 2070230"/>
                <a:gd name="connsiteX7" fmla="*/ 1602 w 3647006"/>
                <a:gd name="connsiteY7" fmla="*/ 691987 h 2070230"/>
                <a:gd name="connsiteX8" fmla="*/ 0 w 3647006"/>
                <a:gd name="connsiteY8" fmla="*/ 232306 h 2070230"/>
                <a:gd name="connsiteX9" fmla="*/ 2585606 w 3647006"/>
                <a:gd name="connsiteY9" fmla="*/ 295627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2614270 w 3647006"/>
                <a:gd name="connsiteY4" fmla="*/ 1873144 h 2070230"/>
                <a:gd name="connsiteX5" fmla="*/ 1478138 w 3647006"/>
                <a:gd name="connsiteY5" fmla="*/ 1798036 h 2070230"/>
                <a:gd name="connsiteX6" fmla="*/ 1475556 w 3647006"/>
                <a:gd name="connsiteY6" fmla="*/ 691987 h 2070230"/>
                <a:gd name="connsiteX7" fmla="*/ 1602 w 3647006"/>
                <a:gd name="connsiteY7" fmla="*/ 691987 h 2070230"/>
                <a:gd name="connsiteX8" fmla="*/ 0 w 3647006"/>
                <a:gd name="connsiteY8" fmla="*/ 232306 h 2070230"/>
                <a:gd name="connsiteX9" fmla="*/ 2585606 w 3647006"/>
                <a:gd name="connsiteY9" fmla="*/ 295627 h 20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7006" h="2070230">
                  <a:moveTo>
                    <a:pt x="2585606" y="295627"/>
                  </a:moveTo>
                  <a:lnTo>
                    <a:pt x="2611892" y="0"/>
                  </a:lnTo>
                  <a:lnTo>
                    <a:pt x="3647006" y="1035115"/>
                  </a:lnTo>
                  <a:lnTo>
                    <a:pt x="2611892" y="2070230"/>
                  </a:lnTo>
                  <a:cubicBezTo>
                    <a:pt x="2612685" y="2004535"/>
                    <a:pt x="2613477" y="1938839"/>
                    <a:pt x="2614270" y="1873144"/>
                  </a:cubicBezTo>
                  <a:cubicBezTo>
                    <a:pt x="2615131" y="1782413"/>
                    <a:pt x="1477277" y="1888767"/>
                    <a:pt x="1478138" y="1798036"/>
                  </a:cubicBezTo>
                  <a:cubicBezTo>
                    <a:pt x="1477277" y="1429353"/>
                    <a:pt x="1476417" y="1060670"/>
                    <a:pt x="1475556" y="691987"/>
                  </a:cubicBezTo>
                  <a:lnTo>
                    <a:pt x="1602" y="691987"/>
                  </a:lnTo>
                  <a:lnTo>
                    <a:pt x="0" y="232306"/>
                  </a:lnTo>
                  <a:lnTo>
                    <a:pt x="2585606" y="29562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003300" dist="355600" dir="5400000" algn="t" rotWithShape="0">
                <a:prstClr val="black">
                  <a:alpha val="65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675" dirty="0"/>
            </a:p>
          </p:txBody>
        </p:sp>
        <p:sp>
          <p:nvSpPr>
            <p:cNvPr id="4" name="4 Rectángulo"/>
            <p:cNvSpPr/>
            <p:nvPr/>
          </p:nvSpPr>
          <p:spPr bwMode="auto">
            <a:xfrm>
              <a:off x="6486874" y="2014480"/>
              <a:ext cx="1556409" cy="1030142"/>
            </a:xfrm>
            <a:custGeom>
              <a:avLst/>
              <a:gdLst/>
              <a:ahLst/>
              <a:cxnLst/>
              <a:rect l="l" t="t" r="r" b="b"/>
              <a:pathLst>
                <a:path w="3127847" h="2070230">
                  <a:moveTo>
                    <a:pt x="0" y="0"/>
                  </a:moveTo>
                  <a:lnTo>
                    <a:pt x="3127847" y="0"/>
                  </a:lnTo>
                  <a:lnTo>
                    <a:pt x="3127847" y="2070230"/>
                  </a:lnTo>
                  <a:lnTo>
                    <a:pt x="1473957" y="2070230"/>
                  </a:lnTo>
                  <a:lnTo>
                    <a:pt x="1473957" y="998185"/>
                  </a:lnTo>
                  <a:lnTo>
                    <a:pt x="0" y="99818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03300" dist="355600" dir="5400000" algn="t" rotWithShape="0">
                <a:prstClr val="black">
                  <a:alpha val="65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675" dirty="0"/>
            </a:p>
          </p:txBody>
        </p:sp>
        <p:sp>
          <p:nvSpPr>
            <p:cNvPr id="7" name="8 Rectángulo"/>
            <p:cNvSpPr/>
            <p:nvPr/>
          </p:nvSpPr>
          <p:spPr bwMode="auto">
            <a:xfrm>
              <a:off x="6055665" y="2756321"/>
              <a:ext cx="1556409" cy="10301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03300" dist="355600" dir="5400000" algn="t" rotWithShape="0">
                <a:prstClr val="black">
                  <a:alpha val="65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675" dirty="0"/>
            </a:p>
          </p:txBody>
        </p:sp>
        <p:sp>
          <p:nvSpPr>
            <p:cNvPr id="13" name="18 Rectángulo"/>
            <p:cNvSpPr/>
            <p:nvPr/>
          </p:nvSpPr>
          <p:spPr>
            <a:xfrm>
              <a:off x="6136367" y="3187539"/>
              <a:ext cx="1128711" cy="13272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900" b="1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Plan de acción institucional </a:t>
              </a:r>
              <a:endParaRPr lang="es-SV" sz="900" b="1" cap="all" dirty="0">
                <a:solidFill>
                  <a:schemeClr val="tx1">
                    <a:lumMod val="85000"/>
                    <a:lumOff val="15000"/>
                  </a:scheme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6" name="18 Rectángulo"/>
            <p:cNvSpPr/>
            <p:nvPr/>
          </p:nvSpPr>
          <p:spPr>
            <a:xfrm>
              <a:off x="6612086" y="2261376"/>
              <a:ext cx="1112830" cy="20795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900" b="1" cap="all" dirty="0">
                  <a:solidFill>
                    <a:schemeClr val="bg1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PLAN ESTRATÉGICO</a:t>
              </a:r>
              <a:r>
                <a:rPr lang="es-MX" sz="900" b="1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endParaRPr lang="es-SV" sz="900" b="1" cap="all" dirty="0">
                <a:solidFill>
                  <a:schemeClr val="tx1">
                    <a:lumMod val="85000"/>
                    <a:lumOff val="15000"/>
                  </a:scheme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7" name="18 Rectángulo"/>
            <p:cNvSpPr/>
            <p:nvPr/>
          </p:nvSpPr>
          <p:spPr>
            <a:xfrm>
              <a:off x="7724120" y="1668242"/>
              <a:ext cx="858018" cy="17803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900" b="1" cap="all" dirty="0">
                  <a:solidFill>
                    <a:schemeClr val="bg1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PLAN DISTRITAL DE DESARROLLO</a:t>
              </a:r>
              <a:r>
                <a:rPr lang="es-MX" sz="1350" b="1" cap="all" dirty="0">
                  <a:solidFill>
                    <a:schemeClr val="bg1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endParaRPr lang="es-SV" sz="1350" b="1" cap="all" dirty="0">
                <a:solidFill>
                  <a:schemeClr val="bg1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9205800" y="2078265"/>
              <a:ext cx="702777" cy="702962"/>
              <a:chOff x="2570822" y="2884367"/>
              <a:chExt cx="702777" cy="702962"/>
            </a:xfrm>
            <a:solidFill>
              <a:schemeClr val="accent1">
                <a:lumMod val="50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76" name="Teardrop 175"/>
              <p:cNvSpPr/>
              <p:nvPr/>
            </p:nvSpPr>
            <p:spPr bwMode="auto">
              <a:xfrm rot="8100000">
                <a:off x="2570822" y="2884367"/>
                <a:ext cx="702777" cy="702962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dirty="0">
                  <a:latin typeface="Lato Light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548235"/>
                  </a:solidFill>
                  <a:latin typeface="FontAwesome" pitchFamily="2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8652315" y="3000139"/>
              <a:ext cx="702777" cy="702962"/>
              <a:chOff x="2514342" y="2884367"/>
              <a:chExt cx="702777" cy="702962"/>
            </a:xfrm>
            <a:solidFill>
              <a:schemeClr val="accent1">
                <a:lumMod val="75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80" name="Teardrop 179"/>
              <p:cNvSpPr/>
              <p:nvPr/>
            </p:nvSpPr>
            <p:spPr bwMode="auto">
              <a:xfrm rot="8100000">
                <a:off x="2514342" y="2884367"/>
                <a:ext cx="702777" cy="702962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dirty="0">
                  <a:latin typeface="Lato Light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A4804"/>
                  </a:solidFill>
                  <a:latin typeface="FontAwesome" pitchFamily="2" charset="0"/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8043283" y="3712614"/>
              <a:ext cx="702777" cy="702962"/>
              <a:chOff x="2570822" y="2884367"/>
              <a:chExt cx="702777" cy="702962"/>
            </a:xfrm>
            <a:solidFill>
              <a:schemeClr val="accent1">
                <a:lumMod val="40000"/>
                <a:lumOff val="60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89" name="Teardrop 188"/>
              <p:cNvSpPr/>
              <p:nvPr/>
            </p:nvSpPr>
            <p:spPr bwMode="auto">
              <a:xfrm rot="8100000">
                <a:off x="2570822" y="2884367"/>
                <a:ext cx="702777" cy="702962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dirty="0">
                  <a:latin typeface="Lato Light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62418"/>
                  </a:solidFill>
                  <a:latin typeface="FontAwesome" pitchFamily="2" charset="0"/>
                </a:endParaRPr>
              </a:p>
            </p:txBody>
          </p:sp>
        </p:grpSp>
        <p:pic>
          <p:nvPicPr>
            <p:cNvPr id="1026" name="Picture 2" descr="Resultado de imagen para imagenes bombillo azul">
              <a:extLst>
                <a:ext uri="{FF2B5EF4-FFF2-40B4-BE49-F238E27FC236}">
                  <a16:creationId xmlns:a16="http://schemas.microsoft.com/office/drawing/2014/main" id="{E75E83D8-435B-4073-8E45-96983794A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880" y="2222545"/>
              <a:ext cx="494615" cy="414401"/>
            </a:xfrm>
            <a:prstGeom prst="ellipse">
              <a:avLst/>
            </a:prstGeom>
            <a:solidFill>
              <a:schemeClr val="bg1"/>
            </a:solid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chemeClr val="bg1">
                  <a:alpha val="22000"/>
                </a:scheme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28" name="Picture 4" descr="Resultado de imagen para imagenes check list">
              <a:extLst>
                <a:ext uri="{FF2B5EF4-FFF2-40B4-BE49-F238E27FC236}">
                  <a16:creationId xmlns:a16="http://schemas.microsoft.com/office/drawing/2014/main" id="{147B8536-8977-485C-ABFF-37C193559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385" y="3128421"/>
              <a:ext cx="510633" cy="4359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Resultado de imagen para imagenes herramientas azul">
              <a:extLst>
                <a:ext uri="{FF2B5EF4-FFF2-40B4-BE49-F238E27FC236}">
                  <a16:creationId xmlns:a16="http://schemas.microsoft.com/office/drawing/2014/main" id="{AA88700F-EE41-4666-BEF6-79BB777FA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4591" y="3862854"/>
              <a:ext cx="530853" cy="4329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558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F0A7E08B-E9CD-4955-806D-9F3677ED8FC2}"/>
              </a:ext>
            </a:extLst>
          </p:cNvPr>
          <p:cNvSpPr txBox="1">
            <a:spLocks/>
          </p:cNvSpPr>
          <p:nvPr/>
        </p:nvSpPr>
        <p:spPr>
          <a:xfrm>
            <a:off x="16404" y="138551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EE4DF72-0560-48A9-9B1D-ABEB3A9AFB1B}"/>
              </a:ext>
            </a:extLst>
          </p:cNvPr>
          <p:cNvSpPr txBox="1"/>
          <p:nvPr/>
        </p:nvSpPr>
        <p:spPr>
          <a:xfrm>
            <a:off x="472230" y="3232248"/>
            <a:ext cx="293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Viviendo el territorio</a:t>
            </a:r>
            <a:endParaRPr lang="es-CO" sz="2000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E26E835-6394-4693-945D-7209580BB117}"/>
              </a:ext>
            </a:extLst>
          </p:cNvPr>
          <p:cNvSpPr/>
          <p:nvPr/>
        </p:nvSpPr>
        <p:spPr>
          <a:xfrm>
            <a:off x="1313892" y="3941214"/>
            <a:ext cx="155683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grpSp>
        <p:nvGrpSpPr>
          <p:cNvPr id="32" name="Group 88">
            <a:extLst>
              <a:ext uri="{FF2B5EF4-FFF2-40B4-BE49-F238E27FC236}">
                <a16:creationId xmlns:a16="http://schemas.microsoft.com/office/drawing/2014/main" id="{46220B16-C2F1-42E2-82F8-94D6ED0EAF64}"/>
              </a:ext>
            </a:extLst>
          </p:cNvPr>
          <p:cNvGrpSpPr/>
          <p:nvPr/>
        </p:nvGrpSpPr>
        <p:grpSpPr>
          <a:xfrm>
            <a:off x="4149412" y="4992518"/>
            <a:ext cx="3775461" cy="890158"/>
            <a:chOff x="332936" y="2375753"/>
            <a:chExt cx="2937088" cy="1471450"/>
          </a:xfrm>
        </p:grpSpPr>
        <p:sp>
          <p:nvSpPr>
            <p:cNvPr id="34" name="TextBox 89">
              <a:extLst>
                <a:ext uri="{FF2B5EF4-FFF2-40B4-BE49-F238E27FC236}">
                  <a16:creationId xmlns:a16="http://schemas.microsoft.com/office/drawing/2014/main" id="{ADC96BE5-6673-470C-8449-09E1BACCDBFA}"/>
                </a:ext>
              </a:extLst>
            </p:cNvPr>
            <p:cNvSpPr txBox="1"/>
            <p:nvPr/>
          </p:nvSpPr>
          <p:spPr>
            <a:xfrm>
              <a:off x="332936" y="2375753"/>
              <a:ext cx="2911635" cy="61051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35" name="TextBox 90">
              <a:extLst>
                <a:ext uri="{FF2B5EF4-FFF2-40B4-BE49-F238E27FC236}">
                  <a16:creationId xmlns:a16="http://schemas.microsoft.com/office/drawing/2014/main" id="{6C7F74E3-7756-4A94-8283-EADD2F092401}"/>
                </a:ext>
              </a:extLst>
            </p:cNvPr>
            <p:cNvSpPr txBox="1"/>
            <p:nvPr/>
          </p:nvSpPr>
          <p:spPr>
            <a:xfrm>
              <a:off x="340732" y="3002876"/>
              <a:ext cx="2929292" cy="844327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>
                  <a:cs typeface="Arial" panose="020B0604020202020204" pitchFamily="34" charset="0"/>
                </a:rPr>
                <a:t>Implementar  procesos de desarrollo de capacidades para las personas.</a:t>
              </a:r>
            </a:p>
          </p:txBody>
        </p:sp>
      </p:grpSp>
      <p:grpSp>
        <p:nvGrpSpPr>
          <p:cNvPr id="36" name="Group 91">
            <a:extLst>
              <a:ext uri="{FF2B5EF4-FFF2-40B4-BE49-F238E27FC236}">
                <a16:creationId xmlns:a16="http://schemas.microsoft.com/office/drawing/2014/main" id="{8DD3ABFC-0745-448E-B4E6-7CE456ADE997}"/>
              </a:ext>
            </a:extLst>
          </p:cNvPr>
          <p:cNvGrpSpPr/>
          <p:nvPr/>
        </p:nvGrpSpPr>
        <p:grpSpPr>
          <a:xfrm>
            <a:off x="4133200" y="2327353"/>
            <a:ext cx="3795585" cy="1053525"/>
            <a:chOff x="332936" y="2160017"/>
            <a:chExt cx="2937088" cy="1741494"/>
          </a:xfrm>
        </p:grpSpPr>
        <p:sp>
          <p:nvSpPr>
            <p:cNvPr id="37" name="TextBox 98">
              <a:extLst>
                <a:ext uri="{FF2B5EF4-FFF2-40B4-BE49-F238E27FC236}">
                  <a16:creationId xmlns:a16="http://schemas.microsoft.com/office/drawing/2014/main" id="{D52BE4E6-87B5-4D9E-81AE-F67793C346EB}"/>
                </a:ext>
              </a:extLst>
            </p:cNvPr>
            <p:cNvSpPr txBox="1"/>
            <p:nvPr/>
          </p:nvSpPr>
          <p:spPr>
            <a:xfrm>
              <a:off x="332936" y="2160017"/>
              <a:ext cx="2929292" cy="66138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38" name="TextBox 99">
              <a:extLst>
                <a:ext uri="{FF2B5EF4-FFF2-40B4-BE49-F238E27FC236}">
                  <a16:creationId xmlns:a16="http://schemas.microsoft.com/office/drawing/2014/main" id="{C940AD82-691A-4553-935D-7F95C7FD1558}"/>
                </a:ext>
              </a:extLst>
            </p:cNvPr>
            <p:cNvSpPr txBox="1"/>
            <p:nvPr/>
          </p:nvSpPr>
          <p:spPr>
            <a:xfrm>
              <a:off x="340732" y="2719457"/>
              <a:ext cx="2929292" cy="1182054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>
                  <a:cs typeface="Arial" panose="020B0604020202020204" pitchFamily="34" charset="0"/>
                </a:rPr>
                <a:t>Fortalecer la capacidad técnica en las alcaldías locales para la formulación de proyectos de inversión social.</a:t>
              </a:r>
            </a:p>
          </p:txBody>
        </p:sp>
      </p:grpSp>
      <p:grpSp>
        <p:nvGrpSpPr>
          <p:cNvPr id="39" name="Group 100">
            <a:extLst>
              <a:ext uri="{FF2B5EF4-FFF2-40B4-BE49-F238E27FC236}">
                <a16:creationId xmlns:a16="http://schemas.microsoft.com/office/drawing/2014/main" id="{516F469C-C470-4364-AE2A-7B9B9BFF860A}"/>
              </a:ext>
            </a:extLst>
          </p:cNvPr>
          <p:cNvGrpSpPr/>
          <p:nvPr/>
        </p:nvGrpSpPr>
        <p:grpSpPr>
          <a:xfrm>
            <a:off x="4137247" y="3586191"/>
            <a:ext cx="3775462" cy="1125243"/>
            <a:chOff x="8819449" y="3608547"/>
            <a:chExt cx="2929292" cy="1860045"/>
          </a:xfrm>
        </p:grpSpPr>
        <p:sp>
          <p:nvSpPr>
            <p:cNvPr id="40" name="TextBox 101">
              <a:extLst>
                <a:ext uri="{FF2B5EF4-FFF2-40B4-BE49-F238E27FC236}">
                  <a16:creationId xmlns:a16="http://schemas.microsoft.com/office/drawing/2014/main" id="{AFE44B5F-9F57-4AE8-9F4F-B5C8D3BC9AA4}"/>
                </a:ext>
              </a:extLst>
            </p:cNvPr>
            <p:cNvSpPr txBox="1"/>
            <p:nvPr/>
          </p:nvSpPr>
          <p:spPr>
            <a:xfrm>
              <a:off x="8827228" y="3608547"/>
              <a:ext cx="2905944" cy="66138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Objetivo 3</a:t>
              </a:r>
            </a:p>
          </p:txBody>
        </p:sp>
        <p:sp>
          <p:nvSpPr>
            <p:cNvPr id="41" name="TextBox 102">
              <a:extLst>
                <a:ext uri="{FF2B5EF4-FFF2-40B4-BE49-F238E27FC236}">
                  <a16:creationId xmlns:a16="http://schemas.microsoft.com/office/drawing/2014/main" id="{09597FCB-7870-4526-A5DD-2BD4922BF0DE}"/>
                </a:ext>
              </a:extLst>
            </p:cNvPr>
            <p:cNvSpPr txBox="1"/>
            <p:nvPr/>
          </p:nvSpPr>
          <p:spPr>
            <a:xfrm>
              <a:off x="8819449" y="4286538"/>
              <a:ext cx="2929292" cy="11820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050" dirty="0">
                  <a:solidFill>
                    <a:srgbClr val="003E65"/>
                  </a:solidFill>
                  <a:cs typeface="Arial" panose="020B0604020202020204" pitchFamily="34" charset="0"/>
                </a:rPr>
                <a:t> </a:t>
              </a:r>
              <a:r>
                <a:rPr lang="es-CO" sz="1200" dirty="0">
                  <a:cs typeface="Arial" panose="020B0604020202020204" pitchFamily="34" charset="0"/>
                </a:rPr>
                <a:t>Identificar y atender personas para enfrentar situaciones sociales imprevistas o generadas por efectos del cambio climático.</a:t>
              </a:r>
            </a:p>
          </p:txBody>
        </p:sp>
      </p:grpSp>
      <p:pic>
        <p:nvPicPr>
          <p:cNvPr id="42" name="Picture 2" descr="Resultado de imagen para seÃ±al ayuda humanitaria ">
            <a:extLst>
              <a:ext uri="{FF2B5EF4-FFF2-40B4-BE49-F238E27FC236}">
                <a16:creationId xmlns:a16="http://schemas.microsoft.com/office/drawing/2014/main" id="{652C80BF-533F-4C0E-B9A1-820985D9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6" y="2002574"/>
            <a:ext cx="1173608" cy="1066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43" name="Grupo 42">
            <a:extLst>
              <a:ext uri="{FF2B5EF4-FFF2-40B4-BE49-F238E27FC236}">
                <a16:creationId xmlns:a16="http://schemas.microsoft.com/office/drawing/2014/main" id="{B1730069-D0A7-46AC-A4A5-231C5966CBDF}"/>
              </a:ext>
            </a:extLst>
          </p:cNvPr>
          <p:cNvGrpSpPr/>
          <p:nvPr/>
        </p:nvGrpSpPr>
        <p:grpSpPr>
          <a:xfrm>
            <a:off x="4106645" y="1017596"/>
            <a:ext cx="3800226" cy="915911"/>
            <a:chOff x="4106645" y="1017596"/>
            <a:chExt cx="3800226" cy="915911"/>
          </a:xfrm>
        </p:grpSpPr>
        <p:sp>
          <p:nvSpPr>
            <p:cNvPr id="44" name="TextBox 105">
              <a:extLst>
                <a:ext uri="{FF2B5EF4-FFF2-40B4-BE49-F238E27FC236}">
                  <a16:creationId xmlns:a16="http://schemas.microsoft.com/office/drawing/2014/main" id="{C7DC3CC9-F924-4BB1-BEC4-9536E1EC419E}"/>
                </a:ext>
              </a:extLst>
            </p:cNvPr>
            <p:cNvSpPr txBox="1"/>
            <p:nvPr/>
          </p:nvSpPr>
          <p:spPr>
            <a:xfrm>
              <a:off x="4111286" y="1422729"/>
              <a:ext cx="3795585" cy="51077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s-CO" sz="1200" dirty="0">
                  <a:solidFill>
                    <a:srgbClr val="003E65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 </a:t>
              </a:r>
              <a:r>
                <a:rPr lang="es-CO" sz="12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Fortalecer la gestión en los espacios de coordinación y articulación  intersectorial.</a:t>
              </a:r>
            </a:p>
          </p:txBody>
        </p:sp>
        <p:sp>
          <p:nvSpPr>
            <p:cNvPr id="45" name="TextBox 98">
              <a:extLst>
                <a:ext uri="{FF2B5EF4-FFF2-40B4-BE49-F238E27FC236}">
                  <a16:creationId xmlns:a16="http://schemas.microsoft.com/office/drawing/2014/main" id="{2E373790-29AC-4C56-9F4F-854A95C52E76}"/>
                </a:ext>
              </a:extLst>
            </p:cNvPr>
            <p:cNvSpPr txBox="1"/>
            <p:nvPr/>
          </p:nvSpPr>
          <p:spPr>
            <a:xfrm>
              <a:off x="4106645" y="1017596"/>
              <a:ext cx="378551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</p:grp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A47B81A-FC5B-4C6D-A22F-8C56EAD1CE58}"/>
              </a:ext>
            </a:extLst>
          </p:cNvPr>
          <p:cNvSpPr/>
          <p:nvPr/>
        </p:nvSpPr>
        <p:spPr>
          <a:xfrm>
            <a:off x="8030745" y="1417706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8C5E08B-B172-40DB-A73A-D30E6D905B97}"/>
              </a:ext>
            </a:extLst>
          </p:cNvPr>
          <p:cNvSpPr/>
          <p:nvPr/>
        </p:nvSpPr>
        <p:spPr>
          <a:xfrm>
            <a:off x="8030745" y="2727463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2038660-E22E-44D9-B8B4-0D844DA51CCB}"/>
              </a:ext>
            </a:extLst>
          </p:cNvPr>
          <p:cNvSpPr/>
          <p:nvPr/>
        </p:nvSpPr>
        <p:spPr>
          <a:xfrm>
            <a:off x="8035090" y="4068171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293956B6-6DB9-4D04-AFF0-9526BBD04DBE}"/>
              </a:ext>
            </a:extLst>
          </p:cNvPr>
          <p:cNvSpPr/>
          <p:nvPr/>
        </p:nvSpPr>
        <p:spPr>
          <a:xfrm>
            <a:off x="8030744" y="5349796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88649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3775" y="2015439"/>
            <a:ext cx="8456450" cy="2827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2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La gestión de procesos corresponde a aquellos indicadores que monitorear las actividades de los procesos institucionales de la Secretaría Distrital de Integración Social. </a:t>
            </a:r>
          </a:p>
          <a:p>
            <a:pPr algn="just">
              <a:lnSpc>
                <a:spcPct val="107000"/>
              </a:lnSpc>
            </a:pPr>
            <a:endParaRPr lang="es-CO" sz="24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CO" sz="2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El avance de la gestión se calcula para los indicadores programados en el periodo  de reporte. </a:t>
            </a:r>
            <a:endParaRPr lang="es-CO" sz="20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3837"/>
            <a:ext cx="5915025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de procesos de la SDIS</a:t>
            </a:r>
          </a:p>
        </p:txBody>
      </p:sp>
    </p:spTree>
    <p:extLst>
      <p:ext uri="{BB962C8B-B14F-4D97-AF65-F5344CB8AC3E}">
        <p14:creationId xmlns:p14="http://schemas.microsoft.com/office/powerpoint/2010/main" val="369850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08E6E5A-989C-4B10-8959-04517785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048"/>
            <a:ext cx="5915025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de los procesos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9DD39E-A89E-46A5-B551-DC18C389F332}"/>
              </a:ext>
            </a:extLst>
          </p:cNvPr>
          <p:cNvSpPr txBox="1"/>
          <p:nvPr/>
        </p:nvSpPr>
        <p:spPr>
          <a:xfrm>
            <a:off x="0" y="819982"/>
            <a:ext cx="904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Para el presente periodo de seguimiento, la Secretaría Distrital de Integración Social cuenta con 53 indicadores formulados:</a:t>
            </a:r>
            <a:endParaRPr lang="es-CO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AC7C67-A163-421E-A0B3-C0F01229A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92289"/>
              </p:ext>
            </p:extLst>
          </p:nvPr>
        </p:nvGraphicFramePr>
        <p:xfrm>
          <a:off x="1470212" y="1604415"/>
          <a:ext cx="5925669" cy="4671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7061">
                  <a:extLst>
                    <a:ext uri="{9D8B030D-6E8A-4147-A177-3AD203B41FA5}">
                      <a16:colId xmlns:a16="http://schemas.microsoft.com/office/drawing/2014/main" val="3532592185"/>
                    </a:ext>
                  </a:extLst>
                </a:gridCol>
                <a:gridCol w="1738608">
                  <a:extLst>
                    <a:ext uri="{9D8B030D-6E8A-4147-A177-3AD203B41FA5}">
                      <a16:colId xmlns:a16="http://schemas.microsoft.com/office/drawing/2014/main" val="3804639081"/>
                    </a:ext>
                  </a:extLst>
                </a:gridCol>
              </a:tblGrid>
              <a:tr h="5085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Proceso institucional</a:t>
                      </a:r>
                      <a:endParaRPr lang="es-CO" sz="14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Total de indicadores formulados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747502"/>
                  </a:ext>
                </a:extLst>
              </a:tr>
              <a:tr h="1977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Adquisiciones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8597742"/>
                  </a:ext>
                </a:extLst>
              </a:tr>
              <a:tr h="1977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Atención a la ciudadanía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5639432"/>
                  </a:ext>
                </a:extLst>
              </a:tr>
              <a:tr h="1977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Auditoría y control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3928883"/>
                  </a:ext>
                </a:extLst>
              </a:tr>
              <a:tr h="1977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Comunicación estratégica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4778367"/>
                  </a:ext>
                </a:extLst>
              </a:tr>
              <a:tr h="1977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ambiental y documental 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8362598"/>
                  </a:ext>
                </a:extLst>
              </a:tr>
              <a:tr h="26153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de soporte y mantenimiento tecnológico</a:t>
                      </a:r>
                      <a:endParaRPr lang="es-ES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3911226"/>
                  </a:ext>
                </a:extLst>
              </a:tr>
              <a:tr h="1977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del sistema integrado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6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9029664"/>
                  </a:ext>
                </a:extLst>
              </a:tr>
              <a:tr h="1977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de talento humano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1816576"/>
                  </a:ext>
                </a:extLst>
              </a:tr>
              <a:tr h="1977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financiera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017067"/>
                  </a:ext>
                </a:extLst>
              </a:tr>
              <a:tr h="1977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logística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6395033"/>
                  </a:ext>
                </a:extLst>
              </a:tr>
              <a:tr h="27718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Inspección, vigilancia y control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7989375"/>
                  </a:ext>
                </a:extLst>
              </a:tr>
              <a:tr h="3390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Prestación de servicios sociales  para la inclusión social</a:t>
                      </a:r>
                      <a:endParaRPr lang="es-ES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19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987252"/>
                  </a:ext>
                </a:extLst>
              </a:tr>
              <a:tr h="2368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Tecnologías de la información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2049301"/>
                  </a:ext>
                </a:extLst>
              </a:tr>
              <a:tr h="4619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Total indicadores</a:t>
                      </a:r>
                      <a:endParaRPr lang="es-CO" sz="14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53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7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169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56105"/>
            <a:ext cx="8066203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Ejecución componente gestión de procesos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9B14615-1B69-4F4B-A4C9-CBF34E2BE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304422"/>
              </p:ext>
            </p:extLst>
          </p:nvPr>
        </p:nvGraphicFramePr>
        <p:xfrm>
          <a:off x="1696328" y="860613"/>
          <a:ext cx="6369875" cy="5443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7772">
                  <a:extLst>
                    <a:ext uri="{9D8B030D-6E8A-4147-A177-3AD203B41FA5}">
                      <a16:colId xmlns:a16="http://schemas.microsoft.com/office/drawing/2014/main" val="868815611"/>
                    </a:ext>
                  </a:extLst>
                </a:gridCol>
                <a:gridCol w="3672703">
                  <a:extLst>
                    <a:ext uri="{9D8B030D-6E8A-4147-A177-3AD203B41FA5}">
                      <a16:colId xmlns:a16="http://schemas.microsoft.com/office/drawing/2014/main" val="2801087806"/>
                    </a:ext>
                  </a:extLst>
                </a:gridCol>
                <a:gridCol w="1099400">
                  <a:extLst>
                    <a:ext uri="{9D8B030D-6E8A-4147-A177-3AD203B41FA5}">
                      <a16:colId xmlns:a16="http://schemas.microsoft.com/office/drawing/2014/main" val="3717194734"/>
                    </a:ext>
                  </a:extLst>
                </a:gridCol>
              </a:tblGrid>
              <a:tr h="3765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Cumplimiento de los indicadores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Proceso institucional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Total indicadores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153162"/>
                  </a:ext>
                </a:extLst>
              </a:tr>
              <a:tr h="20112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Igual 100%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Adquisiciones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631603997"/>
                  </a:ext>
                </a:extLst>
              </a:tr>
              <a:tr h="201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Atención a la ciudadanía</a:t>
                      </a:r>
                      <a:endParaRPr lang="es-CO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1898597115"/>
                  </a:ext>
                </a:extLst>
              </a:tr>
              <a:tr h="201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Auditoría y control</a:t>
                      </a:r>
                      <a:endParaRPr lang="es-CO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177648257"/>
                  </a:ext>
                </a:extLst>
              </a:tr>
              <a:tr h="201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Inspección, vigilancia y control</a:t>
                      </a:r>
                      <a:endParaRPr lang="es-CO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438565932"/>
                  </a:ext>
                </a:extLst>
              </a:tr>
              <a:tr h="3481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Prestación de servicios sociales  para la inclusión social</a:t>
                      </a:r>
                      <a:endParaRPr lang="es-CO" dirty="0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553369062"/>
                  </a:ext>
                </a:extLst>
              </a:tr>
              <a:tr h="2011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Total Igual 100%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4980"/>
                  </a:ext>
                </a:extLst>
              </a:tr>
              <a:tr h="2011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Mayor 100%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Comunicación estratégica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1338309246"/>
                  </a:ext>
                </a:extLst>
              </a:tr>
              <a:tr h="3481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Prestación de servicios sociales  para la inclusión social</a:t>
                      </a:r>
                      <a:endParaRPr lang="es-CO" dirty="0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1892935158"/>
                  </a:ext>
                </a:extLst>
              </a:tr>
              <a:tr h="2011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Total Mayor 100%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81470"/>
                  </a:ext>
                </a:extLst>
              </a:tr>
              <a:tr h="20112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Menor 100%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Adquisiciones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3529674700"/>
                  </a:ext>
                </a:extLst>
              </a:tr>
              <a:tr h="201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Atención a la ciudadanía</a:t>
                      </a:r>
                      <a:endParaRPr lang="es-CO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1234306524"/>
                  </a:ext>
                </a:extLst>
              </a:tr>
              <a:tr h="201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Comunicación estratégica</a:t>
                      </a:r>
                      <a:endParaRPr lang="es-CO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800422021"/>
                  </a:ext>
                </a:extLst>
              </a:tr>
              <a:tr h="201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Gestión ambiental y documental </a:t>
                      </a:r>
                      <a:endParaRPr lang="es-CO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3562631721"/>
                  </a:ext>
                </a:extLst>
              </a:tr>
              <a:tr h="201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>
                          <a:effectLst/>
                          <a:latin typeface="Arial Rounded MT Bold" panose="020F0704030504030204" pitchFamily="34" charset="0"/>
                        </a:rPr>
                        <a:t>Gestión de soporte y mantenimiento tecnológico</a:t>
                      </a:r>
                      <a:endParaRPr lang="es-CO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3070111188"/>
                  </a:ext>
                </a:extLst>
              </a:tr>
              <a:tr h="201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Gestión de talento humano</a:t>
                      </a:r>
                      <a:endParaRPr lang="es-CO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2281568805"/>
                  </a:ext>
                </a:extLst>
              </a:tr>
              <a:tr h="201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Gestión del sistema integrado</a:t>
                      </a:r>
                      <a:endParaRPr lang="es-CO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589060463"/>
                  </a:ext>
                </a:extLst>
              </a:tr>
              <a:tr h="201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Gestión financiera</a:t>
                      </a:r>
                      <a:endParaRPr lang="es-CO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4181892830"/>
                  </a:ext>
                </a:extLst>
              </a:tr>
              <a:tr h="201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Gestión logística</a:t>
                      </a:r>
                      <a:endParaRPr lang="es-CO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3085441877"/>
                  </a:ext>
                </a:extLst>
              </a:tr>
              <a:tr h="201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Inspección, vigilancia y control</a:t>
                      </a:r>
                      <a:endParaRPr lang="es-CO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1401832131"/>
                  </a:ext>
                </a:extLst>
              </a:tr>
              <a:tr h="3481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Prestación de servicios sociales  para la inclusión social</a:t>
                      </a:r>
                      <a:endParaRPr lang="es-CO" dirty="0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12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1041365195"/>
                  </a:ext>
                </a:extLst>
              </a:tr>
              <a:tr h="2011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Tecnologías de la información</a:t>
                      </a:r>
                      <a:endParaRPr lang="es-CO" dirty="0"/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616958728"/>
                  </a:ext>
                </a:extLst>
              </a:tr>
              <a:tr h="2011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Total Menor 100%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41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04958"/>
                  </a:ext>
                </a:extLst>
              </a:tr>
              <a:tr h="2011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Total general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53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065" marR="9065" marT="90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50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382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08E6E5A-989C-4B10-8959-04517785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272"/>
            <a:ext cx="7721030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MIPG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4CD75FF-B892-402F-999A-44D233F035E4}"/>
              </a:ext>
            </a:extLst>
          </p:cNvPr>
          <p:cNvSpPr/>
          <p:nvPr/>
        </p:nvSpPr>
        <p:spPr>
          <a:xfrm>
            <a:off x="0" y="865835"/>
            <a:ext cx="8915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El Decreto 612 de 2018 establece las “directrices para la Integración de los 12 planes institucionales y estratégicos al Plan de Acción por parte de las entidades del Estado” atributo del Modelo Integrado de Planeación y Gestión –MIPG y que conlleva a la consecución de metas y objetivos de la Secretaría de Integración Social.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1ABD235-CC15-4690-8BAC-7FEDCD678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32346"/>
              </p:ext>
            </p:extLst>
          </p:nvPr>
        </p:nvGraphicFramePr>
        <p:xfrm>
          <a:off x="114270" y="2194560"/>
          <a:ext cx="8915460" cy="399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3707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F59129-D749-4F74-945D-B6BBA213C46C}"/>
              </a:ext>
            </a:extLst>
          </p:cNvPr>
          <p:cNvSpPr txBox="1"/>
          <p:nvPr/>
        </p:nvSpPr>
        <p:spPr>
          <a:xfrm>
            <a:off x="2173012" y="1548746"/>
            <a:ext cx="6232986" cy="510778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visitas de seguimiento, control y evaluación a las Tablas de Retención Documental </a:t>
            </a:r>
            <a:r>
              <a:rPr lang="es-CO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75%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0D5A30-59F4-48C6-B3D6-7811C00BC31F}"/>
              </a:ext>
            </a:extLst>
          </p:cNvPr>
          <p:cNvSpPr txBox="1"/>
          <p:nvPr/>
        </p:nvSpPr>
        <p:spPr>
          <a:xfrm>
            <a:off x="789125" y="2700119"/>
            <a:ext cx="6144822" cy="306467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Reportes de control del PAA mensual </a:t>
            </a:r>
            <a:r>
              <a:rPr lang="es-CO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0C5A4F-3B3E-421E-961D-899D14F141F8}"/>
              </a:ext>
            </a:extLst>
          </p:cNvPr>
          <p:cNvSpPr txBox="1"/>
          <p:nvPr/>
        </p:nvSpPr>
        <p:spPr>
          <a:xfrm>
            <a:off x="2177206" y="3931204"/>
            <a:ext cx="6228791" cy="306467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Proveer las vacantes temporales y definitivas de la Entidad </a:t>
            </a:r>
            <a:r>
              <a:rPr lang="es-CO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9AC388-323A-40DE-8F16-12D575A8FF91}"/>
              </a:ext>
            </a:extLst>
          </p:cNvPr>
          <p:cNvSpPr txBox="1"/>
          <p:nvPr/>
        </p:nvSpPr>
        <p:spPr>
          <a:xfrm>
            <a:off x="919085" y="2347600"/>
            <a:ext cx="300325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CO" dirty="0"/>
              <a:t>Plan Anual de Adquisiciones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C2E155-0ADD-4FB4-B00B-E370CDC23448}"/>
              </a:ext>
            </a:extLst>
          </p:cNvPr>
          <p:cNvSpPr txBox="1"/>
          <p:nvPr/>
        </p:nvSpPr>
        <p:spPr>
          <a:xfrm>
            <a:off x="2173012" y="3611984"/>
            <a:ext cx="278428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CO" dirty="0"/>
              <a:t>Plan Anual de Vacantes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28DB284-A23A-47CB-9B86-055342365CA6}"/>
              </a:ext>
            </a:extLst>
          </p:cNvPr>
          <p:cNvGrpSpPr/>
          <p:nvPr/>
        </p:nvGrpSpPr>
        <p:grpSpPr>
          <a:xfrm>
            <a:off x="793320" y="3501507"/>
            <a:ext cx="1184914" cy="1165860"/>
            <a:chOff x="663360" y="4994837"/>
            <a:chExt cx="1143000" cy="1165860"/>
          </a:xfrm>
        </p:grpSpPr>
        <p:sp>
          <p:nvSpPr>
            <p:cNvPr id="19" name="Círculo: vacío 18">
              <a:extLst>
                <a:ext uri="{FF2B5EF4-FFF2-40B4-BE49-F238E27FC236}">
                  <a16:creationId xmlns:a16="http://schemas.microsoft.com/office/drawing/2014/main" id="{13EC5743-ACB3-45D0-BF56-6943B09A5B3B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B9172384-1CD4-42E9-A40B-734B8B92D8CF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100%</a:t>
              </a:r>
            </a:p>
          </p:txBody>
        </p:sp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id="{ADBA5C6A-203A-489B-9D23-EC8A0AE6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02" y="265811"/>
            <a:ext cx="7721030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MIPG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9335FA1-F05D-4ACF-BADF-B66BD7A2F59A}"/>
              </a:ext>
            </a:extLst>
          </p:cNvPr>
          <p:cNvSpPr/>
          <p:nvPr/>
        </p:nvSpPr>
        <p:spPr>
          <a:xfrm>
            <a:off x="2173012" y="1193693"/>
            <a:ext cx="5168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O" sz="16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Plan Institucional de Archivos de la Entidad PINAR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92A88C0-7E31-444A-B9C9-30FD5C225487}"/>
              </a:ext>
            </a:extLst>
          </p:cNvPr>
          <p:cNvGrpSpPr/>
          <p:nvPr/>
        </p:nvGrpSpPr>
        <p:grpSpPr>
          <a:xfrm>
            <a:off x="7267193" y="2347825"/>
            <a:ext cx="1143000" cy="1165860"/>
            <a:chOff x="663360" y="4994837"/>
            <a:chExt cx="1143000" cy="1165860"/>
          </a:xfrm>
        </p:grpSpPr>
        <p:sp>
          <p:nvSpPr>
            <p:cNvPr id="28" name="Círculo: vacío 27">
              <a:extLst>
                <a:ext uri="{FF2B5EF4-FFF2-40B4-BE49-F238E27FC236}">
                  <a16:creationId xmlns:a16="http://schemas.microsoft.com/office/drawing/2014/main" id="{D44BF0FB-FBAC-4D46-8ACC-9A2D4946A909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269E1961-1C3A-47B3-B93F-D611CD336BD3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100%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566080E-6536-4AFE-A8B1-F09763D6B339}"/>
              </a:ext>
            </a:extLst>
          </p:cNvPr>
          <p:cNvGrpSpPr/>
          <p:nvPr/>
        </p:nvGrpSpPr>
        <p:grpSpPr>
          <a:xfrm>
            <a:off x="789125" y="1193693"/>
            <a:ext cx="1143000" cy="1165860"/>
            <a:chOff x="663360" y="4994837"/>
            <a:chExt cx="1143000" cy="1165860"/>
          </a:xfrm>
        </p:grpSpPr>
        <p:sp>
          <p:nvSpPr>
            <p:cNvPr id="31" name="Círculo: vacío 30">
              <a:extLst>
                <a:ext uri="{FF2B5EF4-FFF2-40B4-BE49-F238E27FC236}">
                  <a16:creationId xmlns:a16="http://schemas.microsoft.com/office/drawing/2014/main" id="{2602C223-956A-4C50-A15E-743539E51D59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2DEACAAF-0BDA-4E78-8A5B-DFFD2829B9A7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75%</a:t>
              </a: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C989339-6827-46A9-B98E-B601227608F7}"/>
              </a:ext>
            </a:extLst>
          </p:cNvPr>
          <p:cNvSpPr txBox="1"/>
          <p:nvPr/>
        </p:nvSpPr>
        <p:spPr>
          <a:xfrm>
            <a:off x="789125" y="5332382"/>
            <a:ext cx="6144822" cy="306467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Levantar las necesidades de las dependencias de la Entidad </a:t>
            </a:r>
            <a:r>
              <a:rPr lang="es-CO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941D214-A3DA-4225-AA8C-70835079F73D}"/>
              </a:ext>
            </a:extLst>
          </p:cNvPr>
          <p:cNvSpPr txBox="1"/>
          <p:nvPr/>
        </p:nvSpPr>
        <p:spPr>
          <a:xfrm>
            <a:off x="823925" y="4941941"/>
            <a:ext cx="585478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pPr algn="l"/>
            <a:r>
              <a:rPr lang="es-CO" dirty="0"/>
              <a:t>Plan Anual de Previsión de Recursos Humanos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989D8D0-85AD-4F78-B296-996C5A0F2298}"/>
              </a:ext>
            </a:extLst>
          </p:cNvPr>
          <p:cNvGrpSpPr/>
          <p:nvPr/>
        </p:nvGrpSpPr>
        <p:grpSpPr>
          <a:xfrm>
            <a:off x="7262997" y="4902685"/>
            <a:ext cx="1143000" cy="1165860"/>
            <a:chOff x="663360" y="4994837"/>
            <a:chExt cx="1143000" cy="1165860"/>
          </a:xfrm>
        </p:grpSpPr>
        <p:sp>
          <p:nvSpPr>
            <p:cNvPr id="36" name="Círculo: vacío 35">
              <a:extLst>
                <a:ext uri="{FF2B5EF4-FFF2-40B4-BE49-F238E27FC236}">
                  <a16:creationId xmlns:a16="http://schemas.microsoft.com/office/drawing/2014/main" id="{A18D1531-F498-4A37-BFF7-F749E3BA6CEB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C432DCF7-0FE5-4E23-8A51-324A66641B26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686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E0D5A30-59F4-48C6-B3D6-7811C00BC31F}"/>
              </a:ext>
            </a:extLst>
          </p:cNvPr>
          <p:cNvSpPr txBox="1"/>
          <p:nvPr/>
        </p:nvSpPr>
        <p:spPr>
          <a:xfrm>
            <a:off x="762980" y="1471357"/>
            <a:ext cx="6477143" cy="306467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Planear, ejecutar y hacer seguimiento al plan estratégico</a:t>
            </a:r>
            <a:r>
              <a:rPr lang="es-CO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.  </a:t>
            </a:r>
            <a:r>
              <a:rPr lang="es-CO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0C5A4F-3B3E-421E-961D-899D14F141F8}"/>
              </a:ext>
            </a:extLst>
          </p:cNvPr>
          <p:cNvSpPr txBox="1"/>
          <p:nvPr/>
        </p:nvSpPr>
        <p:spPr>
          <a:xfrm>
            <a:off x="2048284" y="2713807"/>
            <a:ext cx="6588337" cy="1123712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Planear, ejecutar y hacer seguimiento al PIC.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Planear, ejecutar y hacer seguimiento al plan anual de seguridad y salud en el trabajo.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113%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Alcanzar la implementación SGSST.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102%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Implementar las acciones de mejora producto de la auditoria interna.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9AC388-323A-40DE-8F16-12D575A8FF91}"/>
              </a:ext>
            </a:extLst>
          </p:cNvPr>
          <p:cNvSpPr txBox="1"/>
          <p:nvPr/>
        </p:nvSpPr>
        <p:spPr>
          <a:xfrm>
            <a:off x="762979" y="1132288"/>
            <a:ext cx="415444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pPr algn="l"/>
            <a:r>
              <a:rPr lang="es-CO" dirty="0"/>
              <a:t>Plan Estratégico de Talento Humano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C2E155-0ADD-4FB4-B00B-E370CDC23448}"/>
              </a:ext>
            </a:extLst>
          </p:cNvPr>
          <p:cNvSpPr txBox="1"/>
          <p:nvPr/>
        </p:nvSpPr>
        <p:spPr>
          <a:xfrm>
            <a:off x="2048284" y="2361265"/>
            <a:ext cx="356911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CO" dirty="0"/>
              <a:t>Plan Institucional de Capacitación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6DFC699-1E78-4C11-A40E-4EE5D726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735"/>
            <a:ext cx="7721030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MIPG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FE19BEA-0249-43DF-8FB5-27F57296AADC}"/>
              </a:ext>
            </a:extLst>
          </p:cNvPr>
          <p:cNvGrpSpPr/>
          <p:nvPr/>
        </p:nvGrpSpPr>
        <p:grpSpPr>
          <a:xfrm>
            <a:off x="767176" y="2451450"/>
            <a:ext cx="1143000" cy="1165860"/>
            <a:chOff x="663360" y="4994837"/>
            <a:chExt cx="1143000" cy="1165860"/>
          </a:xfrm>
        </p:grpSpPr>
        <p:sp>
          <p:nvSpPr>
            <p:cNvPr id="31" name="Círculo: vacío 30">
              <a:extLst>
                <a:ext uri="{FF2B5EF4-FFF2-40B4-BE49-F238E27FC236}">
                  <a16:creationId xmlns:a16="http://schemas.microsoft.com/office/drawing/2014/main" id="{128AEC8F-0699-4711-B4A6-1B89D13D992E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45380046-2E8C-4D7E-92A8-594F42949076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104%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E65BB5BF-C758-4616-BA44-B230B5DB158D}"/>
              </a:ext>
            </a:extLst>
          </p:cNvPr>
          <p:cNvGrpSpPr/>
          <p:nvPr/>
        </p:nvGrpSpPr>
        <p:grpSpPr>
          <a:xfrm>
            <a:off x="7493621" y="1245971"/>
            <a:ext cx="1143000" cy="1165860"/>
            <a:chOff x="663360" y="4994837"/>
            <a:chExt cx="1143000" cy="1165860"/>
          </a:xfrm>
        </p:grpSpPr>
        <p:sp>
          <p:nvSpPr>
            <p:cNvPr id="34" name="Círculo: vacío 33">
              <a:extLst>
                <a:ext uri="{FF2B5EF4-FFF2-40B4-BE49-F238E27FC236}">
                  <a16:creationId xmlns:a16="http://schemas.microsoft.com/office/drawing/2014/main" id="{35017BFD-61FB-4AC6-A510-43508DAECBEC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DB2E293D-5973-4901-9799-D67FAB1A050F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100%</a:t>
              </a:r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9A3F6CB-5D16-4079-9451-7E6A02DA27F0}"/>
              </a:ext>
            </a:extLst>
          </p:cNvPr>
          <p:cNvSpPr txBox="1"/>
          <p:nvPr/>
        </p:nvSpPr>
        <p:spPr>
          <a:xfrm>
            <a:off x="762979" y="4403150"/>
            <a:ext cx="6477144" cy="1736646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Elaborar el documento de análisis de usuarios y necesidades para los trámites y OPA actuales.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80%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audiencia de rendición de cuentas de la Entidad del 2018.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Emitir reportes trimestrales de seguimiento sobre la implementación de la iniciativa "Integración en acción”.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Recibir la aprobación de los indicadores del Observatorio ciudadano.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reportes ejecutivos o presentaciones frente a la Ley 1712 de 2014.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200%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673446C-F636-4787-893A-151200A62EF5}"/>
              </a:ext>
            </a:extLst>
          </p:cNvPr>
          <p:cNvSpPr txBox="1"/>
          <p:nvPr/>
        </p:nvSpPr>
        <p:spPr>
          <a:xfrm>
            <a:off x="762978" y="4056230"/>
            <a:ext cx="539157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pPr algn="l"/>
            <a:r>
              <a:rPr lang="es-CO" dirty="0"/>
              <a:t>Plan anticorrupción y atención al Ciudadano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C3472BD0-912A-490E-BFF9-37458D49D322}"/>
              </a:ext>
            </a:extLst>
          </p:cNvPr>
          <p:cNvGrpSpPr/>
          <p:nvPr/>
        </p:nvGrpSpPr>
        <p:grpSpPr>
          <a:xfrm>
            <a:off x="7493621" y="4541086"/>
            <a:ext cx="1143000" cy="1165860"/>
            <a:chOff x="663360" y="4994837"/>
            <a:chExt cx="1143000" cy="1165860"/>
          </a:xfrm>
        </p:grpSpPr>
        <p:sp>
          <p:nvSpPr>
            <p:cNvPr id="39" name="Círculo: vacío 38">
              <a:extLst>
                <a:ext uri="{FF2B5EF4-FFF2-40B4-BE49-F238E27FC236}">
                  <a16:creationId xmlns:a16="http://schemas.microsoft.com/office/drawing/2014/main" id="{15C80BB4-8848-4E50-9C1F-8A0C73EE73D9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707AFB3E-4B59-4EB2-B37C-18586F1652FD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116%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05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id="{E0D3C890-1497-4B2E-9DD5-B9B844E0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086"/>
            <a:ext cx="7721030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MIPG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78F17E5-9D2A-48FC-8BFD-C4B6BE5FD66C}"/>
              </a:ext>
            </a:extLst>
          </p:cNvPr>
          <p:cNvSpPr txBox="1"/>
          <p:nvPr/>
        </p:nvSpPr>
        <p:spPr>
          <a:xfrm>
            <a:off x="537962" y="2472646"/>
            <a:ext cx="7063854" cy="510778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el Plan de tratamiento de riesgos de Seguridad y privacidad de la Información 2019.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50%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FFE4E8A-9C90-4F7D-99DB-267D63A7ACDB}"/>
              </a:ext>
            </a:extLst>
          </p:cNvPr>
          <p:cNvSpPr txBox="1"/>
          <p:nvPr/>
        </p:nvSpPr>
        <p:spPr>
          <a:xfrm>
            <a:off x="1764918" y="4062713"/>
            <a:ext cx="7063854" cy="306467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el Plan de Seguridad y privacidad de la Información 2019 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70%</a:t>
            </a:r>
            <a:endParaRPr lang="es-CO" sz="1200" b="1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5BF6FAF-F8EC-4456-AB58-B87FC8BCAFEC}"/>
              </a:ext>
            </a:extLst>
          </p:cNvPr>
          <p:cNvSpPr txBox="1"/>
          <p:nvPr/>
        </p:nvSpPr>
        <p:spPr>
          <a:xfrm>
            <a:off x="537961" y="1937452"/>
            <a:ext cx="731463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CO" dirty="0"/>
              <a:t>Plan de tratamiento de riesgos de seguridad y privacidad de la información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49DCB5-1073-4887-8ACB-0BEF919A28F2}"/>
              </a:ext>
            </a:extLst>
          </p:cNvPr>
          <p:cNvSpPr txBox="1"/>
          <p:nvPr/>
        </p:nvSpPr>
        <p:spPr>
          <a:xfrm>
            <a:off x="1858769" y="3711557"/>
            <a:ext cx="653996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CO" dirty="0"/>
              <a:t>Plan de Seguridad y privacidad de la Información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2C67F504-D741-4638-A036-66AA94A3D0A9}"/>
              </a:ext>
            </a:extLst>
          </p:cNvPr>
          <p:cNvGrpSpPr/>
          <p:nvPr/>
        </p:nvGrpSpPr>
        <p:grpSpPr>
          <a:xfrm>
            <a:off x="7685772" y="2074349"/>
            <a:ext cx="1143000" cy="1165860"/>
            <a:chOff x="663360" y="4994837"/>
            <a:chExt cx="1143000" cy="1165860"/>
          </a:xfrm>
        </p:grpSpPr>
        <p:sp>
          <p:nvSpPr>
            <p:cNvPr id="41" name="Círculo: vacío 40">
              <a:extLst>
                <a:ext uri="{FF2B5EF4-FFF2-40B4-BE49-F238E27FC236}">
                  <a16:creationId xmlns:a16="http://schemas.microsoft.com/office/drawing/2014/main" id="{70B0AAF6-8DCC-4919-B7F5-F72AB126910B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56B089B3-F795-41A9-B878-46EF670ACAD2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50%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6130826-335D-4DB3-B706-75F0074FD107}"/>
              </a:ext>
            </a:extLst>
          </p:cNvPr>
          <p:cNvGrpSpPr/>
          <p:nvPr/>
        </p:nvGrpSpPr>
        <p:grpSpPr>
          <a:xfrm>
            <a:off x="537960" y="3684704"/>
            <a:ext cx="1143000" cy="1165860"/>
            <a:chOff x="663360" y="4994837"/>
            <a:chExt cx="1143000" cy="1165860"/>
          </a:xfrm>
        </p:grpSpPr>
        <p:sp>
          <p:nvSpPr>
            <p:cNvPr id="44" name="Círculo: vacío 43">
              <a:extLst>
                <a:ext uri="{FF2B5EF4-FFF2-40B4-BE49-F238E27FC236}">
                  <a16:creationId xmlns:a16="http://schemas.microsoft.com/office/drawing/2014/main" id="{7C3F988A-83C7-426C-A5B6-E81FA14AE081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BB8012B4-0B24-4B54-B332-5C9292EDDEA2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70%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316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id="{E0D3C890-1497-4B2E-9DD5-B9B844E0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086"/>
            <a:ext cx="7721030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MIPG</a:t>
            </a:r>
            <a:endParaRPr lang="es-CO" sz="2850" b="1" dirty="0">
              <a:solidFill>
                <a:srgbClr val="003E65"/>
              </a:solidFill>
              <a:latin typeface="Arial Rounded MT Bold" panose="020F0704030504030204" pitchFamily="34" charset="0"/>
              <a:ea typeface="ＭＳ Ｐゴシック" charset="-128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FC2073E-2517-49C9-A952-DD25FC854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626696"/>
              </p:ext>
            </p:extLst>
          </p:nvPr>
        </p:nvGraphicFramePr>
        <p:xfrm>
          <a:off x="1114869" y="1076893"/>
          <a:ext cx="6914262" cy="4754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91">
                  <a:extLst>
                    <a:ext uri="{9D8B030D-6E8A-4147-A177-3AD203B41FA5}">
                      <a16:colId xmlns:a16="http://schemas.microsoft.com/office/drawing/2014/main" val="1938595297"/>
                    </a:ext>
                  </a:extLst>
                </a:gridCol>
                <a:gridCol w="4551971">
                  <a:extLst>
                    <a:ext uri="{9D8B030D-6E8A-4147-A177-3AD203B41FA5}">
                      <a16:colId xmlns:a16="http://schemas.microsoft.com/office/drawing/2014/main" val="35506579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99599412"/>
                    </a:ext>
                  </a:extLst>
                </a:gridCol>
              </a:tblGrid>
              <a:tr h="37595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Cumplimiento metas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Planes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Total metas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870489"/>
                  </a:ext>
                </a:extLst>
              </a:tr>
              <a:tr h="187978">
                <a:tc rowSpan="8"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Igual 100%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Plan Anticorrupción y de Atención al Ciudadano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3626768"/>
                  </a:ext>
                </a:extLst>
              </a:tr>
              <a:tr h="250401">
                <a:tc v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Plan Anual de Adquisiciones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8251883"/>
                  </a:ext>
                </a:extLst>
              </a:tr>
              <a:tr h="305124">
                <a:tc v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Plan Anual de Vacantes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168655"/>
                  </a:ext>
                </a:extLst>
              </a:tr>
              <a:tr h="187978">
                <a:tc v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Plan de previsión de recursos humanos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8971553"/>
                  </a:ext>
                </a:extLst>
              </a:tr>
              <a:tr h="250401">
                <a:tc v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Plan estratégico de Talento Humano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781226"/>
                  </a:ext>
                </a:extLst>
              </a:tr>
              <a:tr h="187978">
                <a:tc v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Plan Institucional de Capacitación  - PIC 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1541655"/>
                  </a:ext>
                </a:extLst>
              </a:tr>
              <a:tr h="187978">
                <a:tc v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Participación Ciudadana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9001382"/>
                  </a:ext>
                </a:extLst>
              </a:tr>
              <a:tr h="187978">
                <a:tc v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MIPG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8398222"/>
                  </a:ext>
                </a:extLst>
              </a:tr>
              <a:tr h="18797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Total Igual 100%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12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698351"/>
                  </a:ext>
                </a:extLst>
              </a:tr>
              <a:tr h="2504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Mayor 100%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Plan Anticorrupción y de Atención al Ciudadano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7803074"/>
                  </a:ext>
                </a:extLst>
              </a:tr>
              <a:tr h="187978">
                <a:tc v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Plan Institucional de Capacitación  - PIC 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2581287"/>
                  </a:ext>
                </a:extLst>
              </a:tr>
              <a:tr h="2582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Total Mayor 100%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84042"/>
                  </a:ext>
                </a:extLst>
              </a:tr>
              <a:tr h="33386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Menor 100%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Plan Anticorrupción y de Atención al Ciudadano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414270"/>
                  </a:ext>
                </a:extLst>
              </a:tr>
              <a:tr h="333866">
                <a:tc v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Plan de Seguridad y Privacidad de la Información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801214"/>
                  </a:ext>
                </a:extLst>
              </a:tr>
              <a:tr h="375957">
                <a:tc v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Plan de Tratamiento de Riesgos de Seguridad y Privacidad de la Información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2676669"/>
                  </a:ext>
                </a:extLst>
              </a:tr>
              <a:tr h="333866">
                <a:tc v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Plan Institucional de Archivos de la Entidad PINAR 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75189"/>
                  </a:ext>
                </a:extLst>
              </a:tr>
              <a:tr h="1335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Total Menor 100%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23342"/>
                  </a:ext>
                </a:extLst>
              </a:tr>
              <a:tr h="18797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Total general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19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956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091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id="{E0D3C890-1497-4B2E-9DD5-B9B844E0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086"/>
            <a:ext cx="7721030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de riesgos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48F2A01-1557-4F7F-A5C2-4E0C6AB2D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507230"/>
              </p:ext>
            </p:extLst>
          </p:nvPr>
        </p:nvGraphicFramePr>
        <p:xfrm>
          <a:off x="2399977" y="10822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541C5F6-023E-4AAE-9C7A-5D24319AE961}"/>
              </a:ext>
            </a:extLst>
          </p:cNvPr>
          <p:cNvSpPr txBox="1"/>
          <p:nvPr/>
        </p:nvSpPr>
        <p:spPr>
          <a:xfrm>
            <a:off x="588621" y="4283459"/>
            <a:ext cx="8194711" cy="16927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159</a:t>
            </a:r>
            <a:r>
              <a:rPr lang="es-CO" dirty="0"/>
              <a:t> riesgos identificados en el marco de los procesos institucionales y servicios sociales.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141</a:t>
            </a:r>
            <a:r>
              <a:rPr lang="es-CO" dirty="0"/>
              <a:t> riesgos con revisión del avance o cumplimiento en las acciones de mitigación.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18</a:t>
            </a:r>
            <a:r>
              <a:rPr lang="es-CO" dirty="0"/>
              <a:t> riesgos sin monitoreo.</a:t>
            </a:r>
          </a:p>
        </p:txBody>
      </p:sp>
    </p:spTree>
    <p:extLst>
      <p:ext uri="{BB962C8B-B14F-4D97-AF65-F5344CB8AC3E}">
        <p14:creationId xmlns:p14="http://schemas.microsoft.com/office/powerpoint/2010/main" val="139614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83E300E-C3A8-4834-9900-0A7595BA2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566775"/>
              </p:ext>
            </p:extLst>
          </p:nvPr>
        </p:nvGraphicFramePr>
        <p:xfrm>
          <a:off x="1877730" y="1559860"/>
          <a:ext cx="5185904" cy="435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92" y="275958"/>
            <a:ext cx="8212238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Metodología de Seguimiento Plan de Acción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792" y="871534"/>
            <a:ext cx="9130208" cy="813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La Secretaria Distrital de Integración Social estableció el seguimiento al Plan de Acción Institucional desde dos enfoques: inversión, gestión de procesos y gestión de los planes establecidos en el Decreto 612 de 2018 </a:t>
            </a:r>
            <a:r>
              <a:rPr lang="es-CO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(1)</a:t>
            </a: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19" name="CuadroTexto 7">
            <a:extLst>
              <a:ext uri="{FF2B5EF4-FFF2-40B4-BE49-F238E27FC236}">
                <a16:creationId xmlns:a16="http://schemas.microsoft.com/office/drawing/2014/main" id="{7392045C-1684-4CBE-BB2A-D410897C0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015" y="2194761"/>
            <a:ext cx="1219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89%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DC25B7-6664-47D2-BC7B-F41E595C6B4B}"/>
              </a:ext>
            </a:extLst>
          </p:cNvPr>
          <p:cNvSpPr/>
          <p:nvPr/>
        </p:nvSpPr>
        <p:spPr>
          <a:xfrm>
            <a:off x="0" y="6429166"/>
            <a:ext cx="86128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" dirty="0">
                <a:solidFill>
                  <a:schemeClr val="bg1"/>
                </a:solidFill>
              </a:rPr>
              <a:t>(1) </a:t>
            </a:r>
            <a:r>
              <a:rPr lang="es-ES" sz="1050" dirty="0">
                <a:solidFill>
                  <a:schemeClr val="bg1"/>
                </a:solidFill>
              </a:rPr>
              <a:t>Decreto 612 de 2018  “Por el cual se fijan directrices para la integración de los planes institucionales y estratégicos al Plan de Acción por parte de las entidades del Estado”</a:t>
            </a:r>
            <a:endParaRPr lang="es-CO" sz="1050" dirty="0">
              <a:solidFill>
                <a:schemeClr val="bg1"/>
              </a:solidFill>
            </a:endParaRPr>
          </a:p>
        </p:txBody>
      </p:sp>
      <p:sp>
        <p:nvSpPr>
          <p:cNvPr id="27" name="CuadroTexto 7">
            <a:extLst>
              <a:ext uri="{FF2B5EF4-FFF2-40B4-BE49-F238E27FC236}">
                <a16:creationId xmlns:a16="http://schemas.microsoft.com/office/drawing/2014/main" id="{E0893D83-4EBC-4C19-9946-7875D2141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225" y="5096319"/>
            <a:ext cx="1016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70%</a:t>
            </a: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B061C1FD-6660-4FDE-AA4F-9FF0A6E12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615" y="5096319"/>
            <a:ext cx="1016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88%</a:t>
            </a:r>
          </a:p>
        </p:txBody>
      </p:sp>
    </p:spTree>
    <p:extLst>
      <p:ext uri="{BB962C8B-B14F-4D97-AF65-F5344CB8AC3E}">
        <p14:creationId xmlns:p14="http://schemas.microsoft.com/office/powerpoint/2010/main" val="2507849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04773-208E-4214-A786-E713068BB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94965"/>
            <a:ext cx="7772400" cy="937092"/>
          </a:xfrm>
        </p:spPr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67241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58043257"/>
              </p:ext>
            </p:extLst>
          </p:nvPr>
        </p:nvGraphicFramePr>
        <p:xfrm>
          <a:off x="239315" y="2429691"/>
          <a:ext cx="8665370" cy="371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134983" y="1090806"/>
            <a:ext cx="8874034" cy="95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El seguimiento a la inversión hace referencia al cumplimiento de los </a:t>
            </a:r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objetivos específicos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establecidos en cada uno de los 14 proyectos de inversión que tiene la Secretaría: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-1" y="6456277"/>
            <a:ext cx="9039497" cy="376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Nota aclaratoria: El cálculo de los objetivos específicos usa como fuente de datos la hoja 6 SPI de actividades y tareas. Las metas incluidas SEGPLAN con fuente SIRBE se describen en la hoja resumen ejecutivo.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3631570-D46E-4DEF-999D-D159E2A5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7916"/>
            <a:ext cx="5915025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Inversión</a:t>
            </a:r>
          </a:p>
        </p:txBody>
      </p:sp>
    </p:spTree>
    <p:extLst>
      <p:ext uri="{BB962C8B-B14F-4D97-AF65-F5344CB8AC3E}">
        <p14:creationId xmlns:p14="http://schemas.microsoft.com/office/powerpoint/2010/main" val="214510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52882"/>
            <a:ext cx="5915025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Inversión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7086" y="1034881"/>
            <a:ext cx="9056914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Seguimiento a tareas, actividades, metas y objetivos específicos para consolidar el Plan de Acción Institucional desde la inversión: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093A648-FDA4-4891-A109-FE9827C5A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16362"/>
              </p:ext>
            </p:extLst>
          </p:nvPr>
        </p:nvGraphicFramePr>
        <p:xfrm>
          <a:off x="340660" y="2016512"/>
          <a:ext cx="8462680" cy="3987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884">
                  <a:extLst>
                    <a:ext uri="{9D8B030D-6E8A-4147-A177-3AD203B41FA5}">
                      <a16:colId xmlns:a16="http://schemas.microsoft.com/office/drawing/2014/main" val="1702166460"/>
                    </a:ext>
                  </a:extLst>
                </a:gridCol>
                <a:gridCol w="1149718">
                  <a:extLst>
                    <a:ext uri="{9D8B030D-6E8A-4147-A177-3AD203B41FA5}">
                      <a16:colId xmlns:a16="http://schemas.microsoft.com/office/drawing/2014/main" val="568861474"/>
                    </a:ext>
                  </a:extLst>
                </a:gridCol>
                <a:gridCol w="661171">
                  <a:extLst>
                    <a:ext uri="{9D8B030D-6E8A-4147-A177-3AD203B41FA5}">
                      <a16:colId xmlns:a16="http://schemas.microsoft.com/office/drawing/2014/main" val="3154060892"/>
                    </a:ext>
                  </a:extLst>
                </a:gridCol>
                <a:gridCol w="944393">
                  <a:extLst>
                    <a:ext uri="{9D8B030D-6E8A-4147-A177-3AD203B41FA5}">
                      <a16:colId xmlns:a16="http://schemas.microsoft.com/office/drawing/2014/main" val="4236010380"/>
                    </a:ext>
                  </a:extLst>
                </a:gridCol>
                <a:gridCol w="552514">
                  <a:extLst>
                    <a:ext uri="{9D8B030D-6E8A-4147-A177-3AD203B41FA5}">
                      <a16:colId xmlns:a16="http://schemas.microsoft.com/office/drawing/2014/main" val="1381232443"/>
                    </a:ext>
                  </a:extLst>
                </a:gridCol>
              </a:tblGrid>
              <a:tr h="3745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Proyecto de inversión</a:t>
                      </a:r>
                      <a:endParaRPr lang="es-CO" sz="12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Nro. Objetivos específicos</a:t>
                      </a:r>
                      <a:endParaRPr lang="es-CO" sz="12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Nro. Metas</a:t>
                      </a:r>
                      <a:endParaRPr lang="es-CO" sz="12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Nro. Actividades</a:t>
                      </a:r>
                      <a:endParaRPr lang="es-CO" sz="12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Nro. Tareas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140884"/>
                  </a:ext>
                </a:extLst>
              </a:tr>
              <a:tr h="19897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1086 - Una ciudad para las familias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9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21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54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0869931"/>
                  </a:ext>
                </a:extLst>
              </a:tr>
              <a:tr h="19897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1091 - Integración eficiente y transparente para todos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27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1669040"/>
                  </a:ext>
                </a:extLst>
              </a:tr>
              <a:tr h="19897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1092 - Viviendo el territorio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22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49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7693643"/>
                  </a:ext>
                </a:extLst>
              </a:tr>
              <a:tr h="37454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1093 - Prevención y atención integral de la paternidad y la maternidad temprana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5538499"/>
                  </a:ext>
                </a:extLst>
              </a:tr>
              <a:tr h="34170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1096 - Desarrollo integral desde la gestación hasta la adolescencia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9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21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65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5690874"/>
                  </a:ext>
                </a:extLst>
              </a:tr>
              <a:tr h="19897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1098 - Bogotá te nutre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15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23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55346019"/>
                  </a:ext>
                </a:extLst>
              </a:tr>
              <a:tr h="19897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1099 - Envejecimiento digno, activo y feliz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8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15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33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6111530"/>
                  </a:ext>
                </a:extLst>
              </a:tr>
              <a:tr h="19897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1101 - Distrito diverso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13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2613446"/>
                  </a:ext>
                </a:extLst>
              </a:tr>
              <a:tr h="19897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1103 - Espacios de integración social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14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22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32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4499308"/>
                  </a:ext>
                </a:extLst>
              </a:tr>
              <a:tr h="34170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1108 - Prevención y atención integral del fenómeno de habitabilidad en calle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22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94209580"/>
                  </a:ext>
                </a:extLst>
              </a:tr>
              <a:tr h="19897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1113 - Por una ciudad incluyente y sin barreras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14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28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8074394"/>
                  </a:ext>
                </a:extLst>
              </a:tr>
              <a:tr h="19897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1116 - Distrito joven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8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18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2695173"/>
                  </a:ext>
                </a:extLst>
              </a:tr>
              <a:tr h="19897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1118 - Gestión Institucional y fortalecimiento del talento humano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9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28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35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6965718"/>
                  </a:ext>
                </a:extLst>
              </a:tr>
              <a:tr h="34170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1168 - Integración digital y de conocimiento para la inclusión social</a:t>
                      </a:r>
                      <a:endParaRPr lang="es-ES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8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12</a:t>
                      </a:r>
                      <a:endParaRPr lang="es-CO" sz="1200" b="0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28</a:t>
                      </a:r>
                      <a:endParaRPr lang="es-CO" sz="1200" b="0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7642693"/>
                  </a:ext>
                </a:extLst>
              </a:tr>
              <a:tr h="1989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Total general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56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98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205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436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376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33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058" y="176920"/>
            <a:ext cx="5915025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Ejecución componente inversión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1AA6549-DF58-4D04-B64D-FAFCC8108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18942"/>
              </p:ext>
            </p:extLst>
          </p:nvPr>
        </p:nvGraphicFramePr>
        <p:xfrm>
          <a:off x="697006" y="1210235"/>
          <a:ext cx="7882218" cy="475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441">
                  <a:extLst>
                    <a:ext uri="{9D8B030D-6E8A-4147-A177-3AD203B41FA5}">
                      <a16:colId xmlns:a16="http://schemas.microsoft.com/office/drawing/2014/main" val="4012749918"/>
                    </a:ext>
                  </a:extLst>
                </a:gridCol>
                <a:gridCol w="5898777">
                  <a:extLst>
                    <a:ext uri="{9D8B030D-6E8A-4147-A177-3AD203B41FA5}">
                      <a16:colId xmlns:a16="http://schemas.microsoft.com/office/drawing/2014/main" val="2469003841"/>
                    </a:ext>
                  </a:extLst>
                </a:gridCol>
              </a:tblGrid>
              <a:tr h="24476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Cumplimiento proyectos</a:t>
                      </a:r>
                      <a:endParaRPr lang="es-CO" sz="11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Proyecto inversión</a:t>
                      </a:r>
                      <a:endParaRPr lang="es-CO" sz="11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84061"/>
                  </a:ext>
                </a:extLst>
              </a:tr>
              <a:tr h="24476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Igual 100%</a:t>
                      </a:r>
                      <a:endParaRPr lang="es-CO" sz="11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1092 - Viviendo el territorio</a:t>
                      </a:r>
                      <a:endParaRPr lang="es-CO" sz="11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1250127"/>
                  </a:ext>
                </a:extLst>
              </a:tr>
              <a:tr h="244764">
                <a:tc vMerge="1">
                  <a:txBody>
                    <a:bodyPr/>
                    <a:lstStyle/>
                    <a:p>
                      <a:pPr algn="l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1101 - Distrito diverso</a:t>
                      </a:r>
                      <a:endParaRPr lang="es-CO" sz="11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3051265"/>
                  </a:ext>
                </a:extLst>
              </a:tr>
              <a:tr h="244764">
                <a:tc vMerge="1">
                  <a:txBody>
                    <a:bodyPr/>
                    <a:lstStyle/>
                    <a:p>
                      <a:pPr algn="l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1113 - Por una ciudad incluyente y sin barreras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0841566"/>
                  </a:ext>
                </a:extLst>
              </a:tr>
              <a:tr h="244764">
                <a:tc rowSpan="8"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Entre 91%-99%</a:t>
                      </a:r>
                      <a:endParaRPr lang="es-CO" sz="11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1086 - Una ciudad para las familias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273813"/>
                  </a:ext>
                </a:extLst>
              </a:tr>
              <a:tr h="244764">
                <a:tc vMerge="1">
                  <a:txBody>
                    <a:bodyPr/>
                    <a:lstStyle/>
                    <a:p>
                      <a:pPr algn="l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1091 - Integración eficiente y transparente para todos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633069"/>
                  </a:ext>
                </a:extLst>
              </a:tr>
              <a:tr h="460732">
                <a:tc vMerge="1">
                  <a:txBody>
                    <a:bodyPr/>
                    <a:lstStyle/>
                    <a:p>
                      <a:pPr algn="l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1093 - Prevención y atención integral de la paternidad y la maternidad temprana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4008879"/>
                  </a:ext>
                </a:extLst>
              </a:tr>
              <a:tr h="460732">
                <a:tc vMerge="1">
                  <a:txBody>
                    <a:bodyPr/>
                    <a:lstStyle/>
                    <a:p>
                      <a:pPr algn="l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1096 - Desarrollo integral desde la gestación hasta la adolescencia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4815672"/>
                  </a:ext>
                </a:extLst>
              </a:tr>
              <a:tr h="244764">
                <a:tc vMerge="1">
                  <a:txBody>
                    <a:bodyPr/>
                    <a:lstStyle/>
                    <a:p>
                      <a:pPr algn="l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1098 - Bogotá te nutre</a:t>
                      </a:r>
                      <a:endParaRPr lang="es-CO" sz="11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1523609"/>
                  </a:ext>
                </a:extLst>
              </a:tr>
              <a:tr h="244764">
                <a:tc vMerge="1">
                  <a:txBody>
                    <a:bodyPr/>
                    <a:lstStyle/>
                    <a:p>
                      <a:pPr algn="l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1099 - Envejecimiento digno, activo y feliz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9451114"/>
                  </a:ext>
                </a:extLst>
              </a:tr>
              <a:tr h="244764">
                <a:tc vMerge="1">
                  <a:txBody>
                    <a:bodyPr/>
                    <a:lstStyle/>
                    <a:p>
                      <a:pPr algn="l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1103 - Espacios de integración social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9773519"/>
                  </a:ext>
                </a:extLst>
              </a:tr>
              <a:tr h="460732">
                <a:tc vMerge="1">
                  <a:txBody>
                    <a:bodyPr/>
                    <a:lstStyle/>
                    <a:p>
                      <a:pPr algn="l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1118 - Gestión Institucional y fortalecimiento del talento humano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496867"/>
                  </a:ext>
                </a:extLst>
              </a:tr>
              <a:tr h="46073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Menor 90%</a:t>
                      </a:r>
                      <a:endParaRPr lang="es-CO" sz="11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1108 - Prevención y atención integral del fenómeno de habitabilidad en calle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3617155"/>
                  </a:ext>
                </a:extLst>
              </a:tr>
              <a:tr h="244764">
                <a:tc vMerge="1">
                  <a:txBody>
                    <a:bodyPr/>
                    <a:lstStyle/>
                    <a:p>
                      <a:pPr algn="l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1116 - Distrito joven</a:t>
                      </a:r>
                      <a:endParaRPr lang="es-CO" sz="1100" b="1" i="0" u="none" strike="noStrike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9420339"/>
                  </a:ext>
                </a:extLst>
              </a:tr>
              <a:tr h="460732">
                <a:tc vMerge="1">
                  <a:txBody>
                    <a:bodyPr/>
                    <a:lstStyle/>
                    <a:p>
                      <a:pPr algn="l" fontAlgn="b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</a:rPr>
                        <a:t>1168 - Integración digital y de conocimiento para la inclusión social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6427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78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" y="129586"/>
            <a:ext cx="7886700" cy="552409"/>
          </a:xfrm>
        </p:spPr>
        <p:txBody>
          <a:bodyPr>
            <a:noAutofit/>
          </a:bodyPr>
          <a:lstStyle/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35F60CB-3D33-496C-96D1-4AF7F874B9E4}"/>
              </a:ext>
            </a:extLst>
          </p:cNvPr>
          <p:cNvGrpSpPr/>
          <p:nvPr/>
        </p:nvGrpSpPr>
        <p:grpSpPr>
          <a:xfrm>
            <a:off x="4533538" y="3314711"/>
            <a:ext cx="3200728" cy="1574622"/>
            <a:chOff x="9052470" y="3982719"/>
            <a:chExt cx="2930751" cy="1868687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E8C745E-723E-400D-B302-B9829C54E178}"/>
                </a:ext>
              </a:extLst>
            </p:cNvPr>
            <p:cNvSpPr txBox="1"/>
            <p:nvPr/>
          </p:nvSpPr>
          <p:spPr>
            <a:xfrm>
              <a:off x="9052470" y="3982719"/>
              <a:ext cx="2930751" cy="4748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  Objetivo 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E45FCF8-EE34-4657-92F5-D36E404FBB8E}"/>
                </a:ext>
              </a:extLst>
            </p:cNvPr>
            <p:cNvSpPr txBox="1"/>
            <p:nvPr/>
          </p:nvSpPr>
          <p:spPr>
            <a:xfrm>
              <a:off x="9052484" y="4598660"/>
              <a:ext cx="2929293" cy="1252746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dirty="0"/>
                <a:t>Coordinar y armonizar las estrategias de los sectores que participan en el Programa transectorial de prevención.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AB54004-490F-4D0C-8AD5-96B83DC531BD}"/>
              </a:ext>
            </a:extLst>
          </p:cNvPr>
          <p:cNvGrpSpPr/>
          <p:nvPr/>
        </p:nvGrpSpPr>
        <p:grpSpPr>
          <a:xfrm>
            <a:off x="4624650" y="948916"/>
            <a:ext cx="3199150" cy="1298715"/>
            <a:chOff x="8819048" y="3940288"/>
            <a:chExt cx="2929305" cy="1541252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344FE50-9CF4-4F9B-AD02-BD82C3C329CD}"/>
                </a:ext>
              </a:extLst>
            </p:cNvPr>
            <p:cNvSpPr txBox="1"/>
            <p:nvPr/>
          </p:nvSpPr>
          <p:spPr>
            <a:xfrm>
              <a:off x="8819048" y="3940288"/>
              <a:ext cx="2929293" cy="4748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 Objetivo 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FB5BCCA-F1E7-4441-9822-FA683A167170}"/>
                </a:ext>
              </a:extLst>
            </p:cNvPr>
            <p:cNvSpPr txBox="1"/>
            <p:nvPr/>
          </p:nvSpPr>
          <p:spPr>
            <a:xfrm>
              <a:off x="8819060" y="4511673"/>
              <a:ext cx="2929293" cy="96986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rgbClr val="003E65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>
                  <a:solidFill>
                    <a:schemeClr val="bg1"/>
                  </a:solidFill>
                </a:rPr>
                <a:t>Formar servidores públicos de la SDIS en derechos sexuales y derechos reproductivos.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289342" y="2652992"/>
            <a:ext cx="3488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 </a:t>
            </a:r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Prevención y atención integral de la paternidad y la maternidad temprana</a:t>
            </a:r>
            <a:endParaRPr lang="es-CO" sz="2000" dirty="0">
              <a:latin typeface="Arial Rounded MT Bold" panose="020F0704030504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409734" y="3908338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94%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6D64802-7DBD-4FF9-8733-71E32F2FC7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5150" y="1728416"/>
            <a:ext cx="836624" cy="742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34203D05-D253-4C65-A598-AE55F365356F}"/>
              </a:ext>
            </a:extLst>
          </p:cNvPr>
          <p:cNvSpPr/>
          <p:nvPr/>
        </p:nvSpPr>
        <p:spPr>
          <a:xfrm>
            <a:off x="7903104" y="1608175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FA13895-E507-4D62-ACB1-92508223241B}"/>
              </a:ext>
            </a:extLst>
          </p:cNvPr>
          <p:cNvSpPr/>
          <p:nvPr/>
        </p:nvSpPr>
        <p:spPr>
          <a:xfrm>
            <a:off x="7855809" y="4162254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13803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689609" y="2852985"/>
            <a:ext cx="2976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 </a:t>
            </a:r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Desarrollo integral desde la gestación hasta la adolescencia</a:t>
            </a:r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470311" y="4327091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94%</a:t>
            </a:r>
          </a:p>
        </p:txBody>
      </p:sp>
      <p:sp>
        <p:nvSpPr>
          <p:cNvPr id="41" name="Freeform 154">
            <a:extLst>
              <a:ext uri="{FF2B5EF4-FFF2-40B4-BE49-F238E27FC236}">
                <a16:creationId xmlns:a16="http://schemas.microsoft.com/office/drawing/2014/main" id="{62E6CC54-6483-4192-92BC-632A6CF20ACF}"/>
              </a:ext>
            </a:extLst>
          </p:cNvPr>
          <p:cNvSpPr>
            <a:spLocks/>
          </p:cNvSpPr>
          <p:nvPr/>
        </p:nvSpPr>
        <p:spPr bwMode="auto">
          <a:xfrm>
            <a:off x="5288444" y="3891991"/>
            <a:ext cx="523036" cy="210278"/>
          </a:xfrm>
          <a:custGeom>
            <a:avLst/>
            <a:gdLst>
              <a:gd name="T0" fmla="*/ 1444 w 1444"/>
              <a:gd name="T1" fmla="*/ 239 h 479"/>
              <a:gd name="T2" fmla="*/ 1444 w 1444"/>
              <a:gd name="T3" fmla="*/ 252 h 479"/>
              <a:gd name="T4" fmla="*/ 1436 w 1444"/>
              <a:gd name="T5" fmla="*/ 276 h 479"/>
              <a:gd name="T6" fmla="*/ 1412 w 1444"/>
              <a:gd name="T7" fmla="*/ 311 h 479"/>
              <a:gd name="T8" fmla="*/ 1357 w 1444"/>
              <a:gd name="T9" fmla="*/ 354 h 479"/>
              <a:gd name="T10" fmla="*/ 1279 w 1444"/>
              <a:gd name="T11" fmla="*/ 391 h 479"/>
              <a:gd name="T12" fmla="*/ 1182 w 1444"/>
              <a:gd name="T13" fmla="*/ 424 h 479"/>
              <a:gd name="T14" fmla="*/ 1066 w 1444"/>
              <a:gd name="T15" fmla="*/ 450 h 479"/>
              <a:gd name="T16" fmla="*/ 937 w 1444"/>
              <a:gd name="T17" fmla="*/ 467 h 479"/>
              <a:gd name="T18" fmla="*/ 796 w 1444"/>
              <a:gd name="T19" fmla="*/ 477 h 479"/>
              <a:gd name="T20" fmla="*/ 722 w 1444"/>
              <a:gd name="T21" fmla="*/ 479 h 479"/>
              <a:gd name="T22" fmla="*/ 647 w 1444"/>
              <a:gd name="T23" fmla="*/ 477 h 479"/>
              <a:gd name="T24" fmla="*/ 506 w 1444"/>
              <a:gd name="T25" fmla="*/ 467 h 479"/>
              <a:gd name="T26" fmla="*/ 377 w 1444"/>
              <a:gd name="T27" fmla="*/ 450 h 479"/>
              <a:gd name="T28" fmla="*/ 262 w 1444"/>
              <a:gd name="T29" fmla="*/ 424 h 479"/>
              <a:gd name="T30" fmla="*/ 164 w 1444"/>
              <a:gd name="T31" fmla="*/ 391 h 479"/>
              <a:gd name="T32" fmla="*/ 86 w 1444"/>
              <a:gd name="T33" fmla="*/ 354 h 479"/>
              <a:gd name="T34" fmla="*/ 31 w 1444"/>
              <a:gd name="T35" fmla="*/ 311 h 479"/>
              <a:gd name="T36" fmla="*/ 8 w 1444"/>
              <a:gd name="T37" fmla="*/ 276 h 479"/>
              <a:gd name="T38" fmla="*/ 0 w 1444"/>
              <a:gd name="T39" fmla="*/ 252 h 479"/>
              <a:gd name="T40" fmla="*/ 0 w 1444"/>
              <a:gd name="T41" fmla="*/ 239 h 479"/>
              <a:gd name="T42" fmla="*/ 0 w 1444"/>
              <a:gd name="T43" fmla="*/ 227 h 479"/>
              <a:gd name="T44" fmla="*/ 8 w 1444"/>
              <a:gd name="T45" fmla="*/ 203 h 479"/>
              <a:gd name="T46" fmla="*/ 31 w 1444"/>
              <a:gd name="T47" fmla="*/ 168 h 479"/>
              <a:gd name="T48" fmla="*/ 86 w 1444"/>
              <a:gd name="T49" fmla="*/ 125 h 479"/>
              <a:gd name="T50" fmla="*/ 164 w 1444"/>
              <a:gd name="T51" fmla="*/ 86 h 479"/>
              <a:gd name="T52" fmla="*/ 262 w 1444"/>
              <a:gd name="T53" fmla="*/ 54 h 479"/>
              <a:gd name="T54" fmla="*/ 377 w 1444"/>
              <a:gd name="T55" fmla="*/ 29 h 479"/>
              <a:gd name="T56" fmla="*/ 506 w 1444"/>
              <a:gd name="T57" fmla="*/ 10 h 479"/>
              <a:gd name="T58" fmla="*/ 647 w 1444"/>
              <a:gd name="T59" fmla="*/ 0 h 479"/>
              <a:gd name="T60" fmla="*/ 722 w 1444"/>
              <a:gd name="T61" fmla="*/ 0 h 479"/>
              <a:gd name="T62" fmla="*/ 796 w 1444"/>
              <a:gd name="T63" fmla="*/ 0 h 479"/>
              <a:gd name="T64" fmla="*/ 937 w 1444"/>
              <a:gd name="T65" fmla="*/ 10 h 479"/>
              <a:gd name="T66" fmla="*/ 1066 w 1444"/>
              <a:gd name="T67" fmla="*/ 29 h 479"/>
              <a:gd name="T68" fmla="*/ 1182 w 1444"/>
              <a:gd name="T69" fmla="*/ 54 h 479"/>
              <a:gd name="T70" fmla="*/ 1279 w 1444"/>
              <a:gd name="T71" fmla="*/ 86 h 479"/>
              <a:gd name="T72" fmla="*/ 1357 w 1444"/>
              <a:gd name="T73" fmla="*/ 125 h 479"/>
              <a:gd name="T74" fmla="*/ 1412 w 1444"/>
              <a:gd name="T75" fmla="*/ 168 h 479"/>
              <a:gd name="T76" fmla="*/ 1436 w 1444"/>
              <a:gd name="T77" fmla="*/ 203 h 479"/>
              <a:gd name="T78" fmla="*/ 1444 w 1444"/>
              <a:gd name="T79" fmla="*/ 227 h 479"/>
              <a:gd name="T80" fmla="*/ 1444 w 1444"/>
              <a:gd name="T81" fmla="*/ 23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44" h="479">
                <a:moveTo>
                  <a:pt x="1444" y="239"/>
                </a:moveTo>
                <a:lnTo>
                  <a:pt x="1444" y="252"/>
                </a:lnTo>
                <a:lnTo>
                  <a:pt x="1436" y="276"/>
                </a:lnTo>
                <a:lnTo>
                  <a:pt x="1412" y="311"/>
                </a:lnTo>
                <a:lnTo>
                  <a:pt x="1357" y="354"/>
                </a:lnTo>
                <a:lnTo>
                  <a:pt x="1279" y="391"/>
                </a:lnTo>
                <a:lnTo>
                  <a:pt x="1182" y="424"/>
                </a:lnTo>
                <a:lnTo>
                  <a:pt x="1066" y="450"/>
                </a:lnTo>
                <a:lnTo>
                  <a:pt x="937" y="467"/>
                </a:lnTo>
                <a:lnTo>
                  <a:pt x="796" y="477"/>
                </a:lnTo>
                <a:lnTo>
                  <a:pt x="722" y="479"/>
                </a:lnTo>
                <a:lnTo>
                  <a:pt x="647" y="477"/>
                </a:lnTo>
                <a:lnTo>
                  <a:pt x="506" y="467"/>
                </a:lnTo>
                <a:lnTo>
                  <a:pt x="377" y="450"/>
                </a:lnTo>
                <a:lnTo>
                  <a:pt x="262" y="424"/>
                </a:lnTo>
                <a:lnTo>
                  <a:pt x="164" y="391"/>
                </a:lnTo>
                <a:lnTo>
                  <a:pt x="86" y="354"/>
                </a:lnTo>
                <a:lnTo>
                  <a:pt x="31" y="311"/>
                </a:lnTo>
                <a:lnTo>
                  <a:pt x="8" y="276"/>
                </a:lnTo>
                <a:lnTo>
                  <a:pt x="0" y="252"/>
                </a:lnTo>
                <a:lnTo>
                  <a:pt x="0" y="239"/>
                </a:lnTo>
                <a:lnTo>
                  <a:pt x="0" y="227"/>
                </a:lnTo>
                <a:lnTo>
                  <a:pt x="8" y="203"/>
                </a:lnTo>
                <a:lnTo>
                  <a:pt x="31" y="168"/>
                </a:lnTo>
                <a:lnTo>
                  <a:pt x="86" y="125"/>
                </a:lnTo>
                <a:lnTo>
                  <a:pt x="164" y="86"/>
                </a:lnTo>
                <a:lnTo>
                  <a:pt x="262" y="54"/>
                </a:lnTo>
                <a:lnTo>
                  <a:pt x="377" y="29"/>
                </a:lnTo>
                <a:lnTo>
                  <a:pt x="506" y="10"/>
                </a:lnTo>
                <a:lnTo>
                  <a:pt x="647" y="0"/>
                </a:lnTo>
                <a:lnTo>
                  <a:pt x="722" y="0"/>
                </a:lnTo>
                <a:lnTo>
                  <a:pt x="796" y="0"/>
                </a:lnTo>
                <a:lnTo>
                  <a:pt x="937" y="10"/>
                </a:lnTo>
                <a:lnTo>
                  <a:pt x="1066" y="29"/>
                </a:lnTo>
                <a:lnTo>
                  <a:pt x="1182" y="54"/>
                </a:lnTo>
                <a:lnTo>
                  <a:pt x="1279" y="86"/>
                </a:lnTo>
                <a:lnTo>
                  <a:pt x="1357" y="125"/>
                </a:lnTo>
                <a:lnTo>
                  <a:pt x="1412" y="168"/>
                </a:lnTo>
                <a:lnTo>
                  <a:pt x="1436" y="203"/>
                </a:lnTo>
                <a:lnTo>
                  <a:pt x="1444" y="227"/>
                </a:lnTo>
                <a:lnTo>
                  <a:pt x="1444" y="2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 Rounded MT Bold" panose="020F0704030504030204" pitchFamily="34" charset="0"/>
            </a:endParaRPr>
          </a:p>
        </p:txBody>
      </p:sp>
      <p:grpSp>
        <p:nvGrpSpPr>
          <p:cNvPr id="62" name="Group 88">
            <a:extLst>
              <a:ext uri="{FF2B5EF4-FFF2-40B4-BE49-F238E27FC236}">
                <a16:creationId xmlns:a16="http://schemas.microsoft.com/office/drawing/2014/main" id="{F87EB17F-80FB-4D9A-B17B-C347E22AB424}"/>
              </a:ext>
            </a:extLst>
          </p:cNvPr>
          <p:cNvGrpSpPr/>
          <p:nvPr/>
        </p:nvGrpSpPr>
        <p:grpSpPr>
          <a:xfrm>
            <a:off x="4759538" y="4792061"/>
            <a:ext cx="2689361" cy="1292660"/>
            <a:chOff x="385313" y="2059335"/>
            <a:chExt cx="2937088" cy="1584640"/>
          </a:xfrm>
          <a:solidFill>
            <a:srgbClr val="00B0F0"/>
          </a:solidFill>
        </p:grpSpPr>
        <p:sp>
          <p:nvSpPr>
            <p:cNvPr id="63" name="TextBox 89">
              <a:extLst>
                <a:ext uri="{FF2B5EF4-FFF2-40B4-BE49-F238E27FC236}">
                  <a16:creationId xmlns:a16="http://schemas.microsoft.com/office/drawing/2014/main" id="{28758159-538E-472C-8ABA-D4B0E8E4DD63}"/>
                </a:ext>
              </a:extLst>
            </p:cNvPr>
            <p:cNvSpPr txBox="1"/>
            <p:nvPr/>
          </p:nvSpPr>
          <p:spPr>
            <a:xfrm>
              <a:off x="385313" y="2059335"/>
              <a:ext cx="2937088" cy="45275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4" name="TextBox 90">
              <a:extLst>
                <a:ext uri="{FF2B5EF4-FFF2-40B4-BE49-F238E27FC236}">
                  <a16:creationId xmlns:a16="http://schemas.microsoft.com/office/drawing/2014/main" id="{689CCABC-9C3A-4970-81D2-8CC7F893FB1A}"/>
                </a:ext>
              </a:extLst>
            </p:cNvPr>
            <p:cNvSpPr txBox="1"/>
            <p:nvPr/>
          </p:nvSpPr>
          <p:spPr>
            <a:xfrm>
              <a:off x="393106" y="2516904"/>
              <a:ext cx="2929292" cy="1127071"/>
            </a:xfrm>
            <a:prstGeom prst="roundRect">
              <a:avLst/>
            </a:prstGeo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Brindar una oferta de servicios y estrategias flexibles de atención integral con calidad y pertinencia  desde el enfoque diferencial</a:t>
              </a:r>
              <a:r>
                <a:rPr lang="en-US" sz="1200" dirty="0"/>
                <a:t>.</a:t>
              </a:r>
            </a:p>
          </p:txBody>
        </p:sp>
      </p:grpSp>
      <p:grpSp>
        <p:nvGrpSpPr>
          <p:cNvPr id="65" name="Group 91">
            <a:extLst>
              <a:ext uri="{FF2B5EF4-FFF2-40B4-BE49-F238E27FC236}">
                <a16:creationId xmlns:a16="http://schemas.microsoft.com/office/drawing/2014/main" id="{7C566C11-73F5-4943-A9FF-D26E312D54DA}"/>
              </a:ext>
            </a:extLst>
          </p:cNvPr>
          <p:cNvGrpSpPr/>
          <p:nvPr/>
        </p:nvGrpSpPr>
        <p:grpSpPr>
          <a:xfrm>
            <a:off x="4766674" y="2124302"/>
            <a:ext cx="2702193" cy="1157150"/>
            <a:chOff x="332936" y="2257135"/>
            <a:chExt cx="2937087" cy="1430576"/>
          </a:xfrm>
          <a:solidFill>
            <a:srgbClr val="00B0F0"/>
          </a:solidFill>
        </p:grpSpPr>
        <p:sp>
          <p:nvSpPr>
            <p:cNvPr id="66" name="TextBox 98">
              <a:extLst>
                <a:ext uri="{FF2B5EF4-FFF2-40B4-BE49-F238E27FC236}">
                  <a16:creationId xmlns:a16="http://schemas.microsoft.com/office/drawing/2014/main" id="{FF962416-EF46-438B-B094-5F4D577441CA}"/>
                </a:ext>
              </a:extLst>
            </p:cNvPr>
            <p:cNvSpPr txBox="1"/>
            <p:nvPr/>
          </p:nvSpPr>
          <p:spPr>
            <a:xfrm>
              <a:off x="332936" y="2257135"/>
              <a:ext cx="2929292" cy="45660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7" name="TextBox 99">
              <a:extLst>
                <a:ext uri="{FF2B5EF4-FFF2-40B4-BE49-F238E27FC236}">
                  <a16:creationId xmlns:a16="http://schemas.microsoft.com/office/drawing/2014/main" id="{BE233BCA-1DF7-4E9B-BCDE-4BDD532C6849}"/>
                </a:ext>
              </a:extLst>
            </p:cNvPr>
            <p:cNvSpPr txBox="1"/>
            <p:nvPr/>
          </p:nvSpPr>
          <p:spPr>
            <a:xfrm>
              <a:off x="340733" y="2719455"/>
              <a:ext cx="2929290" cy="968256"/>
            </a:xfrm>
            <a:prstGeom prst="roundRect">
              <a:avLst/>
            </a:prstGeo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600" dirty="0"/>
                <a:t> </a:t>
              </a:r>
              <a:r>
                <a:rPr lang="es-CO" sz="1200" dirty="0"/>
                <a:t>Fortalecer el rol protector y educativo de las familias y cuidadores</a:t>
              </a:r>
            </a:p>
          </p:txBody>
        </p:sp>
      </p:grpSp>
      <p:grpSp>
        <p:nvGrpSpPr>
          <p:cNvPr id="68" name="Group 100">
            <a:extLst>
              <a:ext uri="{FF2B5EF4-FFF2-40B4-BE49-F238E27FC236}">
                <a16:creationId xmlns:a16="http://schemas.microsoft.com/office/drawing/2014/main" id="{7DBFBD98-9D1D-49CA-B2AF-FB7B8180164F}"/>
              </a:ext>
            </a:extLst>
          </p:cNvPr>
          <p:cNvGrpSpPr/>
          <p:nvPr/>
        </p:nvGrpSpPr>
        <p:grpSpPr>
          <a:xfrm>
            <a:off x="4752724" y="3415778"/>
            <a:ext cx="2702987" cy="1280614"/>
            <a:chOff x="8802972" y="3880506"/>
            <a:chExt cx="2945769" cy="1439523"/>
          </a:xfrm>
        </p:grpSpPr>
        <p:sp>
          <p:nvSpPr>
            <p:cNvPr id="69" name="TextBox 101">
              <a:extLst>
                <a:ext uri="{FF2B5EF4-FFF2-40B4-BE49-F238E27FC236}">
                  <a16:creationId xmlns:a16="http://schemas.microsoft.com/office/drawing/2014/main" id="{7020256D-FAB1-40F0-90B4-CF7EA31F2285}"/>
                </a:ext>
              </a:extLst>
            </p:cNvPr>
            <p:cNvSpPr txBox="1"/>
            <p:nvPr/>
          </p:nvSpPr>
          <p:spPr>
            <a:xfrm>
              <a:off x="8802972" y="3880506"/>
              <a:ext cx="2937087" cy="41516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70" name="TextBox 102">
              <a:extLst>
                <a:ext uri="{FF2B5EF4-FFF2-40B4-BE49-F238E27FC236}">
                  <a16:creationId xmlns:a16="http://schemas.microsoft.com/office/drawing/2014/main" id="{BAB84E93-4AE8-43CD-97B1-225830C4DC44}"/>
                </a:ext>
              </a:extLst>
            </p:cNvPr>
            <p:cNvSpPr txBox="1"/>
            <p:nvPr/>
          </p:nvSpPr>
          <p:spPr>
            <a:xfrm>
              <a:off x="8819449" y="4286541"/>
              <a:ext cx="2929292" cy="103348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Implementar herramientas de seguimiento, monitoreo, análisis y evaluación de resultados de la prestación de los servicios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089BD5A3-FBBA-4CD2-9989-37258F0910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4464" y="1826558"/>
            <a:ext cx="959150" cy="913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3FDBE6A7-2F75-4A32-AC14-BD12604E3997}"/>
              </a:ext>
            </a:extLst>
          </p:cNvPr>
          <p:cNvSpPr/>
          <p:nvPr/>
        </p:nvSpPr>
        <p:spPr>
          <a:xfrm>
            <a:off x="7615137" y="1448452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82%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70CD0616-8043-44AA-B0E4-8F9001939234}"/>
              </a:ext>
            </a:extLst>
          </p:cNvPr>
          <p:cNvSpPr/>
          <p:nvPr/>
        </p:nvSpPr>
        <p:spPr>
          <a:xfrm>
            <a:off x="7615137" y="2659022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17108358-8C46-4357-B539-2654A933EFB8}"/>
              </a:ext>
            </a:extLst>
          </p:cNvPr>
          <p:cNvSpPr/>
          <p:nvPr/>
        </p:nvSpPr>
        <p:spPr>
          <a:xfrm>
            <a:off x="7641348" y="3961565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88%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A89792F0-E172-4531-AD49-120552419354}"/>
              </a:ext>
            </a:extLst>
          </p:cNvPr>
          <p:cNvSpPr/>
          <p:nvPr/>
        </p:nvSpPr>
        <p:spPr>
          <a:xfrm>
            <a:off x="7641347" y="5394187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97%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1EE33E3-1916-4524-AD58-96BFF6BD2C01}"/>
              </a:ext>
            </a:extLst>
          </p:cNvPr>
          <p:cNvGrpSpPr/>
          <p:nvPr/>
        </p:nvGrpSpPr>
        <p:grpSpPr>
          <a:xfrm>
            <a:off x="4718623" y="943359"/>
            <a:ext cx="2728660" cy="1095303"/>
            <a:chOff x="4316915" y="1335704"/>
            <a:chExt cx="2728660" cy="1095303"/>
          </a:xfrm>
        </p:grpSpPr>
        <p:sp>
          <p:nvSpPr>
            <p:cNvPr id="73" name="TextBox 105">
              <a:extLst>
                <a:ext uri="{FF2B5EF4-FFF2-40B4-BE49-F238E27FC236}">
                  <a16:creationId xmlns:a16="http://schemas.microsoft.com/office/drawing/2014/main" id="{5C4CCBDB-0CB9-4619-B41A-D81C301DF3E3}"/>
                </a:ext>
              </a:extLst>
            </p:cNvPr>
            <p:cNvSpPr txBox="1"/>
            <p:nvPr/>
          </p:nvSpPr>
          <p:spPr>
            <a:xfrm>
              <a:off x="4339980" y="1715918"/>
              <a:ext cx="2705595" cy="71508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Optimizar mecanismos de articulación intra, inter y transectorial</a:t>
              </a:r>
            </a:p>
          </p:txBody>
        </p:sp>
        <p:sp>
          <p:nvSpPr>
            <p:cNvPr id="59" name="TextBox 98">
              <a:extLst>
                <a:ext uri="{FF2B5EF4-FFF2-40B4-BE49-F238E27FC236}">
                  <a16:creationId xmlns:a16="http://schemas.microsoft.com/office/drawing/2014/main" id="{31EE7704-F2AA-4B99-8158-7D8972FB7021}"/>
                </a:ext>
              </a:extLst>
            </p:cNvPr>
            <p:cNvSpPr txBox="1"/>
            <p:nvPr/>
          </p:nvSpPr>
          <p:spPr>
            <a:xfrm>
              <a:off x="4316915" y="1335704"/>
              <a:ext cx="2695021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B90E5D47-4568-4EC2-B6B7-579FD8B0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" y="129586"/>
            <a:ext cx="7886700" cy="552409"/>
          </a:xfrm>
        </p:spPr>
        <p:txBody>
          <a:bodyPr>
            <a:noAutofit/>
          </a:bodyPr>
          <a:lstStyle/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2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ED8BD067-272C-4542-9A2A-9CF671073260}"/>
              </a:ext>
            </a:extLst>
          </p:cNvPr>
          <p:cNvGrpSpPr/>
          <p:nvPr/>
        </p:nvGrpSpPr>
        <p:grpSpPr>
          <a:xfrm>
            <a:off x="5030250" y="3027962"/>
            <a:ext cx="2449288" cy="1046597"/>
            <a:chOff x="332942" y="2609457"/>
            <a:chExt cx="2937082" cy="1242051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B69E24D-9453-424B-9B5E-E2C1F75C02D4}"/>
                </a:ext>
              </a:extLst>
            </p:cNvPr>
            <p:cNvSpPr txBox="1"/>
            <p:nvPr/>
          </p:nvSpPr>
          <p:spPr>
            <a:xfrm>
              <a:off x="332942" y="2609457"/>
              <a:ext cx="2937076" cy="43830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0BCF52C-C330-42FC-84C8-F83ABFD329E1}"/>
                </a:ext>
              </a:extLst>
            </p:cNvPr>
            <p:cNvSpPr txBox="1"/>
            <p:nvPr/>
          </p:nvSpPr>
          <p:spPr>
            <a:xfrm>
              <a:off x="340731" y="3002875"/>
              <a:ext cx="2929293" cy="848633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/>
                <a:t>Desarrollar una estrategia interinstitucional de prevención de la violencia intrafamiliar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35F60CB-3D33-496C-96D1-4AF7F874B9E4}"/>
              </a:ext>
            </a:extLst>
          </p:cNvPr>
          <p:cNvGrpSpPr/>
          <p:nvPr/>
        </p:nvGrpSpPr>
        <p:grpSpPr>
          <a:xfrm>
            <a:off x="5036737" y="4565831"/>
            <a:ext cx="2442797" cy="1234883"/>
            <a:chOff x="9195098" y="3898739"/>
            <a:chExt cx="2929310" cy="1465499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E8C745E-723E-400D-B302-B9829C54E178}"/>
                </a:ext>
              </a:extLst>
            </p:cNvPr>
            <p:cNvSpPr txBox="1"/>
            <p:nvPr/>
          </p:nvSpPr>
          <p:spPr>
            <a:xfrm>
              <a:off x="9195098" y="3898739"/>
              <a:ext cx="2929305" cy="43830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E45FCF8-EE34-4657-92F5-D36E404FBB8E}"/>
                </a:ext>
              </a:extLst>
            </p:cNvPr>
            <p:cNvSpPr txBox="1"/>
            <p:nvPr/>
          </p:nvSpPr>
          <p:spPr>
            <a:xfrm>
              <a:off x="9195115" y="4273138"/>
              <a:ext cx="2929293" cy="10911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Fortalecer la capacidad técnica para la atención y protección de las víctimas al interior de las familias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AB54004-490F-4D0C-8AD5-96B83DC531BD}"/>
              </a:ext>
            </a:extLst>
          </p:cNvPr>
          <p:cNvGrpSpPr/>
          <p:nvPr/>
        </p:nvGrpSpPr>
        <p:grpSpPr>
          <a:xfrm>
            <a:off x="5036746" y="1490096"/>
            <a:ext cx="2442794" cy="1250911"/>
            <a:chOff x="8819048" y="3976815"/>
            <a:chExt cx="2929306" cy="148452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344FE50-9CF4-4F9B-AD02-BD82C3C329CD}"/>
                </a:ext>
              </a:extLst>
            </p:cNvPr>
            <p:cNvSpPr txBox="1"/>
            <p:nvPr/>
          </p:nvSpPr>
          <p:spPr>
            <a:xfrm>
              <a:off x="8819048" y="3976815"/>
              <a:ext cx="2929293" cy="43830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FB5BCCA-F1E7-4441-9822-FA683A167170}"/>
                </a:ext>
              </a:extLst>
            </p:cNvPr>
            <p:cNvSpPr txBox="1"/>
            <p:nvPr/>
          </p:nvSpPr>
          <p:spPr>
            <a:xfrm>
              <a:off x="8819061" y="4370235"/>
              <a:ext cx="2929293" cy="109110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rgbClr val="003E65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>
                  <a:solidFill>
                    <a:schemeClr val="bg1"/>
                  </a:solidFill>
                </a:rPr>
                <a:t>Desarrollar estrategias que contribuyan a la implementación de la </a:t>
              </a:r>
              <a:r>
                <a:rPr lang="es-CO" sz="1200" b="1" dirty="0">
                  <a:solidFill>
                    <a:schemeClr val="bg1"/>
                  </a:solidFill>
                </a:rPr>
                <a:t>Política Pública.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1182968" y="3420295"/>
            <a:ext cx="2930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 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Una ciudad para las familias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2024630" y="4350312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94%</a:t>
            </a:r>
          </a:p>
        </p:txBody>
      </p:sp>
      <p:pic>
        <p:nvPicPr>
          <p:cNvPr id="16386" name="Picture 2" descr="Resultado de imagen para imagenes seÃ±ales familia">
            <a:extLst>
              <a:ext uri="{FF2B5EF4-FFF2-40B4-BE49-F238E27FC236}">
                <a16:creationId xmlns:a16="http://schemas.microsoft.com/office/drawing/2014/main" id="{4E51CB75-71BD-48AE-B0FA-9C7D20D5C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21" y="2371673"/>
            <a:ext cx="950074" cy="95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52DE3738-C085-49F4-857D-F6E49CB3870A}"/>
              </a:ext>
            </a:extLst>
          </p:cNvPr>
          <p:cNvSpPr/>
          <p:nvPr/>
        </p:nvSpPr>
        <p:spPr>
          <a:xfrm>
            <a:off x="7650576" y="1910008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1FE4068-B057-41F9-9C0D-6E539C29FAA2}"/>
              </a:ext>
            </a:extLst>
          </p:cNvPr>
          <p:cNvSpPr/>
          <p:nvPr/>
        </p:nvSpPr>
        <p:spPr>
          <a:xfrm>
            <a:off x="7650576" y="3447874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91%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28F177E-3A37-45FE-AEA5-C1FDC0449335}"/>
              </a:ext>
            </a:extLst>
          </p:cNvPr>
          <p:cNvSpPr/>
          <p:nvPr/>
        </p:nvSpPr>
        <p:spPr>
          <a:xfrm>
            <a:off x="7650575" y="4906700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94%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5CF4F18-D233-453F-B9C5-B34E9E36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" y="129586"/>
            <a:ext cx="7886700" cy="552409"/>
          </a:xfrm>
        </p:spPr>
        <p:txBody>
          <a:bodyPr>
            <a:noAutofit/>
          </a:bodyPr>
          <a:lstStyle/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84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10813</TotalTime>
  <Words>2876</Words>
  <Application>Microsoft Office PowerPoint</Application>
  <PresentationFormat>Presentación en pantalla (4:3)</PresentationFormat>
  <Paragraphs>582</Paragraphs>
  <Slides>30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Arial Rounded MT Bold</vt:lpstr>
      <vt:lpstr>Calibri</vt:lpstr>
      <vt:lpstr>Calibri Light</vt:lpstr>
      <vt:lpstr>FontAwesome</vt:lpstr>
      <vt:lpstr>Lato Light</vt:lpstr>
      <vt:lpstr>Open Sans Extrabold</vt:lpstr>
      <vt:lpstr>Tema de Office</vt:lpstr>
      <vt:lpstr>SEGUIMIENTO PLAN DE ACCIÓN INSTITUCIONAL ENE-MAR 2019          SECRETARÍA DISTRITAL DE INTEGRACIÓN SOCIAL Abril 2019</vt:lpstr>
      <vt:lpstr>Plan de Acción Institucional</vt:lpstr>
      <vt:lpstr>Metodología de Seguimiento Plan de Acción</vt:lpstr>
      <vt:lpstr>Inversión</vt:lpstr>
      <vt:lpstr>Inversión</vt:lpstr>
      <vt:lpstr>Ejecución componente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de procesos de la SDIS</vt:lpstr>
      <vt:lpstr>Gestión de los procesos </vt:lpstr>
      <vt:lpstr>Ejecución componente gestión de procesos</vt:lpstr>
      <vt:lpstr>Gestión -Decreto 612 de 2018- MIPG</vt:lpstr>
      <vt:lpstr>Gestión -Decreto 612 de 2018- MIPG</vt:lpstr>
      <vt:lpstr>Gestión -Decreto 612 de 2018- MIPG</vt:lpstr>
      <vt:lpstr>Gestión -Decreto 612 de 2018- MIPG</vt:lpstr>
      <vt:lpstr>Gestión -Decreto 612 de 2018- MIPG</vt:lpstr>
      <vt:lpstr>Gestión de riesgos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ACCIÓN INSTITUCIONAL</dc:title>
  <dc:creator>Gina Marcela Alba Diaz</dc:creator>
  <cp:lastModifiedBy>Laura Patricia Saavedra Alarcon</cp:lastModifiedBy>
  <cp:revision>161</cp:revision>
  <cp:lastPrinted>2018-09-26T19:56:19Z</cp:lastPrinted>
  <dcterms:created xsi:type="dcterms:W3CDTF">2018-09-19T15:23:17Z</dcterms:created>
  <dcterms:modified xsi:type="dcterms:W3CDTF">2019-05-08T15:25:27Z</dcterms:modified>
</cp:coreProperties>
</file>