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23" r:id="rId2"/>
    <p:sldId id="296" r:id="rId3"/>
    <p:sldId id="299" r:id="rId4"/>
    <p:sldId id="257" r:id="rId5"/>
    <p:sldId id="339" r:id="rId6"/>
    <p:sldId id="345" r:id="rId7"/>
    <p:sldId id="347" r:id="rId8"/>
    <p:sldId id="371" r:id="rId9"/>
    <p:sldId id="348" r:id="rId10"/>
    <p:sldId id="349" r:id="rId11"/>
    <p:sldId id="350" r:id="rId12"/>
    <p:sldId id="351" r:id="rId13"/>
    <p:sldId id="374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44" r:id="rId24"/>
    <p:sldId id="321" r:id="rId25"/>
    <p:sldId id="373" r:id="rId26"/>
    <p:sldId id="372" r:id="rId27"/>
    <p:sldId id="295" r:id="rId28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is Bibiana Cardozo Pe�a" initials="DBCP" lastIdx="5" clrIdx="0">
    <p:extLst>
      <p:ext uri="{19B8F6BF-5375-455C-9EA6-DF929625EA0E}">
        <p15:presenceInfo xmlns:p15="http://schemas.microsoft.com/office/powerpoint/2012/main" userId="S-1-5-21-1292428093-1383384898-842925246-136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AFF"/>
    <a:srgbClr val="009FE3"/>
    <a:srgbClr val="003E65"/>
    <a:srgbClr val="898989"/>
    <a:srgbClr val="3FB6FF"/>
    <a:srgbClr val="0084D6"/>
    <a:srgbClr val="005F9A"/>
    <a:srgbClr val="B7E4FF"/>
    <a:srgbClr val="E46C0A"/>
    <a:srgbClr val="8B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84" autoAdjust="0"/>
    <p:restoredTop sz="95501" autoAdjust="0"/>
  </p:normalViewPr>
  <p:slideViewPr>
    <p:cSldViewPr snapToGrid="0">
      <p:cViewPr varScale="1">
        <p:scale>
          <a:sx n="59" d="100"/>
          <a:sy n="59" d="100"/>
        </p:scale>
        <p:origin x="84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20" d="100"/>
          <a:sy n="120" d="100"/>
        </p:scale>
        <p:origin x="2154" y="-28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41EC4-AC9B-4A37-979D-78ADDD4EAEF0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ECB2797-0F85-47A8-8BA4-12EDD717C00B}">
      <dgm:prSet phldrT="[Texto]" custT="1"/>
      <dgm:spPr>
        <a:solidFill>
          <a:srgbClr val="003E65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Proyecto de inversión</a:t>
          </a:r>
        </a:p>
      </dgm:t>
    </dgm:pt>
    <dgm:pt modelId="{89D4EA68-71A2-4D4A-A619-DBC455AE5866}" type="parTrans" cxnId="{B99A84C5-6FD2-43B8-BF74-64142C85686E}">
      <dgm:prSet/>
      <dgm:spPr/>
      <dgm:t>
        <a:bodyPr/>
        <a:lstStyle/>
        <a:p>
          <a:endParaRPr lang="es-MX" sz="1400"/>
        </a:p>
      </dgm:t>
    </dgm:pt>
    <dgm:pt modelId="{E45FAE6B-5BF7-4BE8-A60C-F27686F3708D}" type="sibTrans" cxnId="{B99A84C5-6FD2-43B8-BF74-64142C85686E}">
      <dgm:prSet/>
      <dgm:spPr/>
      <dgm:t>
        <a:bodyPr/>
        <a:lstStyle/>
        <a:p>
          <a:endParaRPr lang="es-MX" sz="1400"/>
        </a:p>
      </dgm:t>
    </dgm:pt>
    <dgm:pt modelId="{CFCBC7B3-5860-44BD-8654-9400F780C2DC}">
      <dgm:prSet phldrT="[Texto]" custT="1"/>
      <dgm:spPr>
        <a:solidFill>
          <a:srgbClr val="005F9A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Objetivo específico 1</a:t>
          </a:r>
        </a:p>
      </dgm:t>
    </dgm:pt>
    <dgm:pt modelId="{0CF05FDE-319D-4474-A485-8FA398E04A7A}" type="parTrans" cxnId="{C6131564-02AF-4DF6-AFC6-0243DDDAFF13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/>
        </a:p>
      </dgm:t>
    </dgm:pt>
    <dgm:pt modelId="{5C79C842-2EC7-4CB8-ADC7-D69E25F80C0A}" type="sibTrans" cxnId="{C6131564-02AF-4DF6-AFC6-0243DDDAFF13}">
      <dgm:prSet/>
      <dgm:spPr/>
      <dgm:t>
        <a:bodyPr/>
        <a:lstStyle/>
        <a:p>
          <a:endParaRPr lang="es-MX" sz="1400"/>
        </a:p>
      </dgm:t>
    </dgm:pt>
    <dgm:pt modelId="{7465001A-891A-485E-8D15-FF80C5081173}">
      <dgm:prSet phldrT="[Texto]" custT="1"/>
      <dgm:spPr>
        <a:solidFill>
          <a:srgbClr val="005F9A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Objetivo específico 2</a:t>
          </a:r>
        </a:p>
      </dgm:t>
    </dgm:pt>
    <dgm:pt modelId="{37D270B2-D780-4E24-85EB-512033577D5C}" type="parTrans" cxnId="{3337307B-B9E9-4390-AD23-98608990D55E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/>
        </a:p>
      </dgm:t>
    </dgm:pt>
    <dgm:pt modelId="{C45D39BA-F2A5-44B2-9FCA-227BA38D4472}" type="sibTrans" cxnId="{3337307B-B9E9-4390-AD23-98608990D55E}">
      <dgm:prSet/>
      <dgm:spPr/>
      <dgm:t>
        <a:bodyPr/>
        <a:lstStyle/>
        <a:p>
          <a:endParaRPr lang="es-MX" sz="1400"/>
        </a:p>
      </dgm:t>
    </dgm:pt>
    <dgm:pt modelId="{8B00A38A-EA40-4E1F-9EEB-28BDED10B86A}">
      <dgm:prSet phldrT="[Texto]" custT="1"/>
      <dgm:spPr>
        <a:solidFill>
          <a:srgbClr val="0084D6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Meta 1 </a:t>
          </a:r>
        </a:p>
        <a:p>
          <a:r>
            <a:rPr lang="es-MX" sz="1400" dirty="0">
              <a:latin typeface="Arial Rounded MT Bold" panose="020F0704030504030204" pitchFamily="34" charset="0"/>
            </a:rPr>
            <a:t>%</a:t>
          </a:r>
        </a:p>
      </dgm:t>
    </dgm:pt>
    <dgm:pt modelId="{137517A3-9964-4B91-B1E8-91FEB5FC438B}" type="parTrans" cxnId="{70881EFA-EE43-4C3E-8CCF-114FA24A9CD2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/>
        </a:p>
      </dgm:t>
    </dgm:pt>
    <dgm:pt modelId="{6C1DB59F-C997-4A37-B4E4-3BCF03BF8785}" type="sibTrans" cxnId="{70881EFA-EE43-4C3E-8CCF-114FA24A9CD2}">
      <dgm:prSet/>
      <dgm:spPr/>
      <dgm:t>
        <a:bodyPr/>
        <a:lstStyle/>
        <a:p>
          <a:endParaRPr lang="es-MX" sz="1400"/>
        </a:p>
      </dgm:t>
    </dgm:pt>
    <dgm:pt modelId="{5BAA8594-42D1-4C6E-8D62-FEBA2A878831}">
      <dgm:prSet phldrT="[Texto]" custT="1"/>
      <dgm:spPr>
        <a:solidFill>
          <a:srgbClr val="0084D6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Meta 1 </a:t>
          </a:r>
        </a:p>
        <a:p>
          <a:r>
            <a:rPr lang="es-MX" sz="1400" dirty="0">
              <a:latin typeface="Arial Rounded MT Bold" panose="020F0704030504030204" pitchFamily="34" charset="0"/>
            </a:rPr>
            <a:t>%</a:t>
          </a:r>
        </a:p>
      </dgm:t>
    </dgm:pt>
    <dgm:pt modelId="{71558491-9A35-4D61-972C-68F6AFD3838D}" type="parTrans" cxnId="{A68EEE29-8D48-49AD-8869-F2C67DD638AA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/>
        </a:p>
      </dgm:t>
    </dgm:pt>
    <dgm:pt modelId="{3832691A-3058-466B-AFE3-0988FABE130A}" type="sibTrans" cxnId="{A68EEE29-8D48-49AD-8869-F2C67DD638AA}">
      <dgm:prSet/>
      <dgm:spPr/>
      <dgm:t>
        <a:bodyPr/>
        <a:lstStyle/>
        <a:p>
          <a:endParaRPr lang="es-MX" sz="1400"/>
        </a:p>
      </dgm:t>
    </dgm:pt>
    <dgm:pt modelId="{2FE55936-0250-4B2F-A663-A525252E7022}">
      <dgm:prSet phldrT="[Texto]" custT="1"/>
      <dgm:spPr>
        <a:solidFill>
          <a:srgbClr val="009FE3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Actividad  %</a:t>
          </a:r>
        </a:p>
      </dgm:t>
    </dgm:pt>
    <dgm:pt modelId="{76ECE38A-E362-40EE-87F1-1A834057D6E0}" type="parTrans" cxnId="{DB3FE635-4C8C-44EB-B45A-D5149670CA5E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/>
        </a:p>
      </dgm:t>
    </dgm:pt>
    <dgm:pt modelId="{67AED094-0FFE-4ABA-8EB1-4BEBC62B11FB}" type="sibTrans" cxnId="{DB3FE635-4C8C-44EB-B45A-D5149670CA5E}">
      <dgm:prSet/>
      <dgm:spPr/>
      <dgm:t>
        <a:bodyPr/>
        <a:lstStyle/>
        <a:p>
          <a:endParaRPr lang="es-MX" sz="1400"/>
        </a:p>
      </dgm:t>
    </dgm:pt>
    <dgm:pt modelId="{25793EBB-7176-45FF-91CE-892332F032D0}">
      <dgm:prSet phldrT="[Texto]" custT="1"/>
      <dgm:spPr>
        <a:solidFill>
          <a:srgbClr val="3FB6FF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Tarea 1</a:t>
          </a:r>
        </a:p>
        <a:p>
          <a:r>
            <a:rPr lang="es-MX" sz="1400" dirty="0">
              <a:latin typeface="Arial Rounded MT Bold" panose="020F0704030504030204" pitchFamily="34" charset="0"/>
            </a:rPr>
            <a:t> %</a:t>
          </a:r>
        </a:p>
      </dgm:t>
    </dgm:pt>
    <dgm:pt modelId="{5B88B0AE-A39B-41B1-B1D2-4C992D14449C}" type="parTrans" cxnId="{8F411A3A-F65E-4D4D-8F4D-FA8307056C8D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/>
        </a:p>
      </dgm:t>
    </dgm:pt>
    <dgm:pt modelId="{008B8F2D-7DBA-4D99-866A-EE6BB0BD9B75}" type="sibTrans" cxnId="{8F411A3A-F65E-4D4D-8F4D-FA8307056C8D}">
      <dgm:prSet/>
      <dgm:spPr/>
      <dgm:t>
        <a:bodyPr/>
        <a:lstStyle/>
        <a:p>
          <a:endParaRPr lang="es-MX" sz="1400"/>
        </a:p>
      </dgm:t>
    </dgm:pt>
    <dgm:pt modelId="{4646633C-AFF7-4357-B44C-A0C545A5981C}">
      <dgm:prSet phldrT="[Texto]" custT="1"/>
      <dgm:spPr>
        <a:solidFill>
          <a:srgbClr val="3FB6FF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Tarea 2 </a:t>
          </a:r>
        </a:p>
        <a:p>
          <a:r>
            <a:rPr lang="es-MX" sz="1400" dirty="0">
              <a:latin typeface="Arial Rounded MT Bold" panose="020F0704030504030204" pitchFamily="34" charset="0"/>
            </a:rPr>
            <a:t>%</a:t>
          </a:r>
        </a:p>
      </dgm:t>
    </dgm:pt>
    <dgm:pt modelId="{7853CE30-9906-4379-B8C5-B1E78DB2BEE8}" type="parTrans" cxnId="{D1FEE4DA-E8C1-4CDD-8D00-18E454BB7EEB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/>
        </a:p>
      </dgm:t>
    </dgm:pt>
    <dgm:pt modelId="{E2EDB2B0-BF1D-4025-86D2-714CA8D4570A}" type="sibTrans" cxnId="{D1FEE4DA-E8C1-4CDD-8D00-18E454BB7EEB}">
      <dgm:prSet/>
      <dgm:spPr/>
      <dgm:t>
        <a:bodyPr/>
        <a:lstStyle/>
        <a:p>
          <a:endParaRPr lang="es-MX" sz="1400"/>
        </a:p>
      </dgm:t>
    </dgm:pt>
    <dgm:pt modelId="{3A580FD9-6784-431E-85D4-BB3C602273CF}">
      <dgm:prSet phldrT="[Texto]" custT="1"/>
      <dgm:spPr>
        <a:solidFill>
          <a:srgbClr val="009FE3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Actividad</a:t>
          </a:r>
        </a:p>
        <a:p>
          <a:r>
            <a:rPr lang="es-MX" sz="1400" dirty="0">
              <a:latin typeface="Arial Rounded MT Bold" panose="020F0704030504030204" pitchFamily="34" charset="0"/>
            </a:rPr>
            <a:t>% </a:t>
          </a:r>
        </a:p>
      </dgm:t>
    </dgm:pt>
    <dgm:pt modelId="{1943C241-2766-4E4D-8FB5-6F6D3E6BCA17}" type="parTrans" cxnId="{72919403-C998-4AFB-9BDD-94CDB22F7CE6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/>
        </a:p>
      </dgm:t>
    </dgm:pt>
    <dgm:pt modelId="{E124AD56-F477-4EBE-856B-8D4AF007D626}" type="sibTrans" cxnId="{72919403-C998-4AFB-9BDD-94CDB22F7CE6}">
      <dgm:prSet/>
      <dgm:spPr/>
      <dgm:t>
        <a:bodyPr/>
        <a:lstStyle/>
        <a:p>
          <a:endParaRPr lang="es-MX" sz="1400"/>
        </a:p>
      </dgm:t>
    </dgm:pt>
    <dgm:pt modelId="{3E7F82D9-8262-4086-AF83-E49EAC425DED}">
      <dgm:prSet phldrT="[Texto]" custT="1"/>
      <dgm:spPr>
        <a:solidFill>
          <a:srgbClr val="3FB6FF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Tarea</a:t>
          </a:r>
        </a:p>
        <a:p>
          <a:r>
            <a:rPr lang="es-MX" sz="1400" dirty="0">
              <a:latin typeface="Arial Rounded MT Bold" panose="020F0704030504030204" pitchFamily="34" charset="0"/>
            </a:rPr>
            <a:t>%</a:t>
          </a:r>
        </a:p>
      </dgm:t>
    </dgm:pt>
    <dgm:pt modelId="{D7FA6C8D-E124-415B-9B5A-E269BB942DE3}" type="parTrans" cxnId="{C0B0CD4A-2605-4408-9B0B-96E46EC3F8CE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/>
        </a:p>
      </dgm:t>
    </dgm:pt>
    <dgm:pt modelId="{180B3CC0-5697-4E1F-ABAE-9817631489B4}" type="sibTrans" cxnId="{C0B0CD4A-2605-4408-9B0B-96E46EC3F8CE}">
      <dgm:prSet/>
      <dgm:spPr/>
      <dgm:t>
        <a:bodyPr/>
        <a:lstStyle/>
        <a:p>
          <a:endParaRPr lang="es-MX" sz="1400"/>
        </a:p>
      </dgm:t>
    </dgm:pt>
    <dgm:pt modelId="{22BAD0DE-13B3-4409-9981-364791FDD552}" type="pres">
      <dgm:prSet presAssocID="{AD141EC4-AC9B-4A37-979D-78ADDD4EAEF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BB643D4-C68F-4381-841B-84701E9E9097}" type="pres">
      <dgm:prSet presAssocID="{AECB2797-0F85-47A8-8BA4-12EDD717C00B}" presName="root1" presStyleCnt="0"/>
      <dgm:spPr/>
    </dgm:pt>
    <dgm:pt modelId="{6CA4DC4E-AE5D-45F4-87AC-F88EE97AD9E3}" type="pres">
      <dgm:prSet presAssocID="{AECB2797-0F85-47A8-8BA4-12EDD717C00B}" presName="LevelOneTextNode" presStyleLbl="node0" presStyleIdx="0" presStyleCnt="1" custLinFactNeighborX="-113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476496F-0EB1-4B34-ADE9-3D966940BB3B}" type="pres">
      <dgm:prSet presAssocID="{AECB2797-0F85-47A8-8BA4-12EDD717C00B}" presName="level2hierChild" presStyleCnt="0"/>
      <dgm:spPr/>
    </dgm:pt>
    <dgm:pt modelId="{0F79ADB2-2F7A-4BB7-A385-D932F8B0A26F}" type="pres">
      <dgm:prSet presAssocID="{0CF05FDE-319D-4474-A485-8FA398E04A7A}" presName="conn2-1" presStyleLbl="parChTrans1D2" presStyleIdx="0" presStyleCnt="2"/>
      <dgm:spPr/>
      <dgm:t>
        <a:bodyPr/>
        <a:lstStyle/>
        <a:p>
          <a:endParaRPr lang="es-MX"/>
        </a:p>
      </dgm:t>
    </dgm:pt>
    <dgm:pt modelId="{99AF2AF0-0EEA-4DAE-8F73-335740E59505}" type="pres">
      <dgm:prSet presAssocID="{0CF05FDE-319D-4474-A485-8FA398E04A7A}" presName="connTx" presStyleLbl="parChTrans1D2" presStyleIdx="0" presStyleCnt="2"/>
      <dgm:spPr/>
      <dgm:t>
        <a:bodyPr/>
        <a:lstStyle/>
        <a:p>
          <a:endParaRPr lang="es-MX"/>
        </a:p>
      </dgm:t>
    </dgm:pt>
    <dgm:pt modelId="{35308815-D75B-461E-8F14-45CC7D95B2F4}" type="pres">
      <dgm:prSet presAssocID="{CFCBC7B3-5860-44BD-8654-9400F780C2DC}" presName="root2" presStyleCnt="0"/>
      <dgm:spPr/>
    </dgm:pt>
    <dgm:pt modelId="{5210E7F5-0E9D-4FF1-AC37-9F093327230E}" type="pres">
      <dgm:prSet presAssocID="{CFCBC7B3-5860-44BD-8654-9400F780C2D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FB2BD7F-E188-4C45-8250-A7DA6F236A3A}" type="pres">
      <dgm:prSet presAssocID="{CFCBC7B3-5860-44BD-8654-9400F780C2DC}" presName="level3hierChild" presStyleCnt="0"/>
      <dgm:spPr/>
    </dgm:pt>
    <dgm:pt modelId="{7163B77F-27DB-4FA0-9DE1-FE774381E4CD}" type="pres">
      <dgm:prSet presAssocID="{137517A3-9964-4B91-B1E8-91FEB5FC438B}" presName="conn2-1" presStyleLbl="parChTrans1D3" presStyleIdx="0" presStyleCnt="2"/>
      <dgm:spPr/>
      <dgm:t>
        <a:bodyPr/>
        <a:lstStyle/>
        <a:p>
          <a:endParaRPr lang="es-MX"/>
        </a:p>
      </dgm:t>
    </dgm:pt>
    <dgm:pt modelId="{07B35663-A296-43F9-9FF9-21075D797E5D}" type="pres">
      <dgm:prSet presAssocID="{137517A3-9964-4B91-B1E8-91FEB5FC438B}" presName="connTx" presStyleLbl="parChTrans1D3" presStyleIdx="0" presStyleCnt="2"/>
      <dgm:spPr/>
      <dgm:t>
        <a:bodyPr/>
        <a:lstStyle/>
        <a:p>
          <a:endParaRPr lang="es-MX"/>
        </a:p>
      </dgm:t>
    </dgm:pt>
    <dgm:pt modelId="{FDEB21E7-5188-44EC-B7ED-CF1F0E4666FC}" type="pres">
      <dgm:prSet presAssocID="{8B00A38A-EA40-4E1F-9EEB-28BDED10B86A}" presName="root2" presStyleCnt="0"/>
      <dgm:spPr/>
    </dgm:pt>
    <dgm:pt modelId="{480B28E2-A97F-4499-BE2D-041647C6BDDD}" type="pres">
      <dgm:prSet presAssocID="{8B00A38A-EA40-4E1F-9EEB-28BDED10B86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98298DD-64BB-4BD1-A4A5-AEBAFC34D508}" type="pres">
      <dgm:prSet presAssocID="{8B00A38A-EA40-4E1F-9EEB-28BDED10B86A}" presName="level3hierChild" presStyleCnt="0"/>
      <dgm:spPr/>
    </dgm:pt>
    <dgm:pt modelId="{DD8049E2-DD07-463A-A553-4CF790E8B632}" type="pres">
      <dgm:prSet presAssocID="{1943C241-2766-4E4D-8FB5-6F6D3E6BCA17}" presName="conn2-1" presStyleLbl="parChTrans1D4" presStyleIdx="0" presStyleCnt="5"/>
      <dgm:spPr/>
      <dgm:t>
        <a:bodyPr/>
        <a:lstStyle/>
        <a:p>
          <a:endParaRPr lang="es-MX"/>
        </a:p>
      </dgm:t>
    </dgm:pt>
    <dgm:pt modelId="{546EA382-F97E-4487-808F-DCFCB11FDC4D}" type="pres">
      <dgm:prSet presAssocID="{1943C241-2766-4E4D-8FB5-6F6D3E6BCA17}" presName="connTx" presStyleLbl="parChTrans1D4" presStyleIdx="0" presStyleCnt="5"/>
      <dgm:spPr/>
      <dgm:t>
        <a:bodyPr/>
        <a:lstStyle/>
        <a:p>
          <a:endParaRPr lang="es-MX"/>
        </a:p>
      </dgm:t>
    </dgm:pt>
    <dgm:pt modelId="{991934B6-EE68-4E05-A408-4441F02A9FFD}" type="pres">
      <dgm:prSet presAssocID="{3A580FD9-6784-431E-85D4-BB3C602273CF}" presName="root2" presStyleCnt="0"/>
      <dgm:spPr/>
    </dgm:pt>
    <dgm:pt modelId="{5299301F-3887-4DBC-A6C7-A73773C97739}" type="pres">
      <dgm:prSet presAssocID="{3A580FD9-6784-431E-85D4-BB3C602273CF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F16DFD5-56F2-4BDA-B6BF-E9E735B7264B}" type="pres">
      <dgm:prSet presAssocID="{3A580FD9-6784-431E-85D4-BB3C602273CF}" presName="level3hierChild" presStyleCnt="0"/>
      <dgm:spPr/>
    </dgm:pt>
    <dgm:pt modelId="{7EC2BD9E-4F69-45A9-9283-25C66CB6FB19}" type="pres">
      <dgm:prSet presAssocID="{D7FA6C8D-E124-415B-9B5A-E269BB942DE3}" presName="conn2-1" presStyleLbl="parChTrans1D4" presStyleIdx="1" presStyleCnt="5"/>
      <dgm:spPr/>
      <dgm:t>
        <a:bodyPr/>
        <a:lstStyle/>
        <a:p>
          <a:endParaRPr lang="es-MX"/>
        </a:p>
      </dgm:t>
    </dgm:pt>
    <dgm:pt modelId="{CB84BB87-6B8A-4E79-9362-AF6DBD90582D}" type="pres">
      <dgm:prSet presAssocID="{D7FA6C8D-E124-415B-9B5A-E269BB942DE3}" presName="connTx" presStyleLbl="parChTrans1D4" presStyleIdx="1" presStyleCnt="5"/>
      <dgm:spPr/>
      <dgm:t>
        <a:bodyPr/>
        <a:lstStyle/>
        <a:p>
          <a:endParaRPr lang="es-MX"/>
        </a:p>
      </dgm:t>
    </dgm:pt>
    <dgm:pt modelId="{1483E0C0-66B4-4D20-95E6-23F664625D10}" type="pres">
      <dgm:prSet presAssocID="{3E7F82D9-8262-4086-AF83-E49EAC425DED}" presName="root2" presStyleCnt="0"/>
      <dgm:spPr/>
    </dgm:pt>
    <dgm:pt modelId="{B85B0CA0-E075-46B0-9AA8-879664EAEEE1}" type="pres">
      <dgm:prSet presAssocID="{3E7F82D9-8262-4086-AF83-E49EAC425DED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3250ED6-1E5A-401A-BCC3-58CD1FE919E0}" type="pres">
      <dgm:prSet presAssocID="{3E7F82D9-8262-4086-AF83-E49EAC425DED}" presName="level3hierChild" presStyleCnt="0"/>
      <dgm:spPr/>
    </dgm:pt>
    <dgm:pt modelId="{7A4FBC53-15AF-404C-BF84-DB7F2B4ED673}" type="pres">
      <dgm:prSet presAssocID="{37D270B2-D780-4E24-85EB-512033577D5C}" presName="conn2-1" presStyleLbl="parChTrans1D2" presStyleIdx="1" presStyleCnt="2"/>
      <dgm:spPr/>
      <dgm:t>
        <a:bodyPr/>
        <a:lstStyle/>
        <a:p>
          <a:endParaRPr lang="es-MX"/>
        </a:p>
      </dgm:t>
    </dgm:pt>
    <dgm:pt modelId="{004E0A8B-9343-4EF5-B93A-6C5895D4C46B}" type="pres">
      <dgm:prSet presAssocID="{37D270B2-D780-4E24-85EB-512033577D5C}" presName="connTx" presStyleLbl="parChTrans1D2" presStyleIdx="1" presStyleCnt="2"/>
      <dgm:spPr/>
      <dgm:t>
        <a:bodyPr/>
        <a:lstStyle/>
        <a:p>
          <a:endParaRPr lang="es-MX"/>
        </a:p>
      </dgm:t>
    </dgm:pt>
    <dgm:pt modelId="{C25CCB25-CE8C-41BE-A3A4-57180C1EF1FA}" type="pres">
      <dgm:prSet presAssocID="{7465001A-891A-485E-8D15-FF80C5081173}" presName="root2" presStyleCnt="0"/>
      <dgm:spPr/>
    </dgm:pt>
    <dgm:pt modelId="{566DA338-A7E7-4341-8B3A-54895930BFBF}" type="pres">
      <dgm:prSet presAssocID="{7465001A-891A-485E-8D15-FF80C508117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6A4374C-6919-470A-BB1B-B1CAB740FDEA}" type="pres">
      <dgm:prSet presAssocID="{7465001A-891A-485E-8D15-FF80C5081173}" presName="level3hierChild" presStyleCnt="0"/>
      <dgm:spPr/>
    </dgm:pt>
    <dgm:pt modelId="{DA2ECC47-770D-41A8-93D2-DFA670BD8A71}" type="pres">
      <dgm:prSet presAssocID="{71558491-9A35-4D61-972C-68F6AFD3838D}" presName="conn2-1" presStyleLbl="parChTrans1D3" presStyleIdx="1" presStyleCnt="2"/>
      <dgm:spPr/>
      <dgm:t>
        <a:bodyPr/>
        <a:lstStyle/>
        <a:p>
          <a:endParaRPr lang="es-MX"/>
        </a:p>
      </dgm:t>
    </dgm:pt>
    <dgm:pt modelId="{8C21F3D8-B953-45CA-940C-44F83CFBAD8C}" type="pres">
      <dgm:prSet presAssocID="{71558491-9A35-4D61-972C-68F6AFD3838D}" presName="connTx" presStyleLbl="parChTrans1D3" presStyleIdx="1" presStyleCnt="2"/>
      <dgm:spPr/>
      <dgm:t>
        <a:bodyPr/>
        <a:lstStyle/>
        <a:p>
          <a:endParaRPr lang="es-MX"/>
        </a:p>
      </dgm:t>
    </dgm:pt>
    <dgm:pt modelId="{F0CE6819-E5C6-4A3B-A85C-5E8B75AD9EFE}" type="pres">
      <dgm:prSet presAssocID="{5BAA8594-42D1-4C6E-8D62-FEBA2A878831}" presName="root2" presStyleCnt="0"/>
      <dgm:spPr/>
    </dgm:pt>
    <dgm:pt modelId="{D068C603-C5F8-46CA-B96E-5DE2E212CD84}" type="pres">
      <dgm:prSet presAssocID="{5BAA8594-42D1-4C6E-8D62-FEBA2A878831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146015D-A179-4FAD-B95A-C73FA01219E4}" type="pres">
      <dgm:prSet presAssocID="{5BAA8594-42D1-4C6E-8D62-FEBA2A878831}" presName="level3hierChild" presStyleCnt="0"/>
      <dgm:spPr/>
    </dgm:pt>
    <dgm:pt modelId="{B1DF6412-156B-4A9D-8DEE-221C7A1329FF}" type="pres">
      <dgm:prSet presAssocID="{76ECE38A-E362-40EE-87F1-1A834057D6E0}" presName="conn2-1" presStyleLbl="parChTrans1D4" presStyleIdx="2" presStyleCnt="5"/>
      <dgm:spPr/>
      <dgm:t>
        <a:bodyPr/>
        <a:lstStyle/>
        <a:p>
          <a:endParaRPr lang="es-MX"/>
        </a:p>
      </dgm:t>
    </dgm:pt>
    <dgm:pt modelId="{7836F395-03F2-474D-B3BA-583E216B7614}" type="pres">
      <dgm:prSet presAssocID="{76ECE38A-E362-40EE-87F1-1A834057D6E0}" presName="connTx" presStyleLbl="parChTrans1D4" presStyleIdx="2" presStyleCnt="5"/>
      <dgm:spPr/>
      <dgm:t>
        <a:bodyPr/>
        <a:lstStyle/>
        <a:p>
          <a:endParaRPr lang="es-MX"/>
        </a:p>
      </dgm:t>
    </dgm:pt>
    <dgm:pt modelId="{0A46A580-D4FE-4EF1-B4F1-28D2871D4B25}" type="pres">
      <dgm:prSet presAssocID="{2FE55936-0250-4B2F-A663-A525252E7022}" presName="root2" presStyleCnt="0"/>
      <dgm:spPr/>
    </dgm:pt>
    <dgm:pt modelId="{AC691B5D-29B1-492A-BE24-9B5B1DC51BBC}" type="pres">
      <dgm:prSet presAssocID="{2FE55936-0250-4B2F-A663-A525252E7022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A8A8C0F-CF7C-454C-8ABE-E9B6F331F5A1}" type="pres">
      <dgm:prSet presAssocID="{2FE55936-0250-4B2F-A663-A525252E7022}" presName="level3hierChild" presStyleCnt="0"/>
      <dgm:spPr/>
    </dgm:pt>
    <dgm:pt modelId="{99E2CD24-FAB4-4D84-9C07-EA8C7B0BC263}" type="pres">
      <dgm:prSet presAssocID="{5B88B0AE-A39B-41B1-B1D2-4C992D14449C}" presName="conn2-1" presStyleLbl="parChTrans1D4" presStyleIdx="3" presStyleCnt="5"/>
      <dgm:spPr/>
      <dgm:t>
        <a:bodyPr/>
        <a:lstStyle/>
        <a:p>
          <a:endParaRPr lang="es-MX"/>
        </a:p>
      </dgm:t>
    </dgm:pt>
    <dgm:pt modelId="{3ED92034-3B3A-4E5A-A817-1B4155973B54}" type="pres">
      <dgm:prSet presAssocID="{5B88B0AE-A39B-41B1-B1D2-4C992D14449C}" presName="connTx" presStyleLbl="parChTrans1D4" presStyleIdx="3" presStyleCnt="5"/>
      <dgm:spPr/>
      <dgm:t>
        <a:bodyPr/>
        <a:lstStyle/>
        <a:p>
          <a:endParaRPr lang="es-MX"/>
        </a:p>
      </dgm:t>
    </dgm:pt>
    <dgm:pt modelId="{89C6E0EC-5DB4-4CE7-B2D2-56C052F1E504}" type="pres">
      <dgm:prSet presAssocID="{25793EBB-7176-45FF-91CE-892332F032D0}" presName="root2" presStyleCnt="0"/>
      <dgm:spPr/>
    </dgm:pt>
    <dgm:pt modelId="{448E5303-8651-40D0-A65F-C0FE50312AB3}" type="pres">
      <dgm:prSet presAssocID="{25793EBB-7176-45FF-91CE-892332F032D0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1CDD959-42E1-444B-AB03-FBFA2578ECD9}" type="pres">
      <dgm:prSet presAssocID="{25793EBB-7176-45FF-91CE-892332F032D0}" presName="level3hierChild" presStyleCnt="0"/>
      <dgm:spPr/>
    </dgm:pt>
    <dgm:pt modelId="{13C56F96-CEC6-4933-B350-BE9C559B85CA}" type="pres">
      <dgm:prSet presAssocID="{7853CE30-9906-4379-B8C5-B1E78DB2BEE8}" presName="conn2-1" presStyleLbl="parChTrans1D4" presStyleIdx="4" presStyleCnt="5"/>
      <dgm:spPr/>
      <dgm:t>
        <a:bodyPr/>
        <a:lstStyle/>
        <a:p>
          <a:endParaRPr lang="es-MX"/>
        </a:p>
      </dgm:t>
    </dgm:pt>
    <dgm:pt modelId="{81FF1BBB-A251-49FF-87BD-305328A5EC88}" type="pres">
      <dgm:prSet presAssocID="{7853CE30-9906-4379-B8C5-B1E78DB2BEE8}" presName="connTx" presStyleLbl="parChTrans1D4" presStyleIdx="4" presStyleCnt="5"/>
      <dgm:spPr/>
      <dgm:t>
        <a:bodyPr/>
        <a:lstStyle/>
        <a:p>
          <a:endParaRPr lang="es-MX"/>
        </a:p>
      </dgm:t>
    </dgm:pt>
    <dgm:pt modelId="{52EB9A82-0443-4267-BF4B-E673C6E9FB8C}" type="pres">
      <dgm:prSet presAssocID="{4646633C-AFF7-4357-B44C-A0C545A5981C}" presName="root2" presStyleCnt="0"/>
      <dgm:spPr/>
    </dgm:pt>
    <dgm:pt modelId="{1B5470A2-1F1D-4299-942B-5905C07AC1D1}" type="pres">
      <dgm:prSet presAssocID="{4646633C-AFF7-4357-B44C-A0C545A5981C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46A95F0-FC82-467F-8BD2-A8BF7A84441A}" type="pres">
      <dgm:prSet presAssocID="{4646633C-AFF7-4357-B44C-A0C545A5981C}" presName="level3hierChild" presStyleCnt="0"/>
      <dgm:spPr/>
    </dgm:pt>
  </dgm:ptLst>
  <dgm:cxnLst>
    <dgm:cxn modelId="{805ECB6F-91A7-4E98-854D-9088C02C5278}" type="presOf" srcId="{76ECE38A-E362-40EE-87F1-1A834057D6E0}" destId="{7836F395-03F2-474D-B3BA-583E216B7614}" srcOrd="1" destOrd="0" presId="urn:microsoft.com/office/officeart/2005/8/layout/hierarchy2"/>
    <dgm:cxn modelId="{FFDEF93B-8ED4-4364-A5EA-E32A99B4A097}" type="presOf" srcId="{8B00A38A-EA40-4E1F-9EEB-28BDED10B86A}" destId="{480B28E2-A97F-4499-BE2D-041647C6BDDD}" srcOrd="0" destOrd="0" presId="urn:microsoft.com/office/officeart/2005/8/layout/hierarchy2"/>
    <dgm:cxn modelId="{5AA7811C-CFA7-4D15-A8E9-10D8BFD0E09F}" type="presOf" srcId="{5B88B0AE-A39B-41B1-B1D2-4C992D14449C}" destId="{99E2CD24-FAB4-4D84-9C07-EA8C7B0BC263}" srcOrd="0" destOrd="0" presId="urn:microsoft.com/office/officeart/2005/8/layout/hierarchy2"/>
    <dgm:cxn modelId="{A68EEE29-8D48-49AD-8869-F2C67DD638AA}" srcId="{7465001A-891A-485E-8D15-FF80C5081173}" destId="{5BAA8594-42D1-4C6E-8D62-FEBA2A878831}" srcOrd="0" destOrd="0" parTransId="{71558491-9A35-4D61-972C-68F6AFD3838D}" sibTransId="{3832691A-3058-466B-AFE3-0988FABE130A}"/>
    <dgm:cxn modelId="{BD4C059D-F356-451A-BCB1-DD19B3AFCE36}" type="presOf" srcId="{1943C241-2766-4E4D-8FB5-6F6D3E6BCA17}" destId="{546EA382-F97E-4487-808F-DCFCB11FDC4D}" srcOrd="1" destOrd="0" presId="urn:microsoft.com/office/officeart/2005/8/layout/hierarchy2"/>
    <dgm:cxn modelId="{8F411A3A-F65E-4D4D-8F4D-FA8307056C8D}" srcId="{2FE55936-0250-4B2F-A663-A525252E7022}" destId="{25793EBB-7176-45FF-91CE-892332F032D0}" srcOrd="0" destOrd="0" parTransId="{5B88B0AE-A39B-41B1-B1D2-4C992D14449C}" sibTransId="{008B8F2D-7DBA-4D99-866A-EE6BB0BD9B75}"/>
    <dgm:cxn modelId="{F1946175-C97D-4850-914F-3BF057DDD589}" type="presOf" srcId="{37D270B2-D780-4E24-85EB-512033577D5C}" destId="{004E0A8B-9343-4EF5-B93A-6C5895D4C46B}" srcOrd="1" destOrd="0" presId="urn:microsoft.com/office/officeart/2005/8/layout/hierarchy2"/>
    <dgm:cxn modelId="{70881EFA-EE43-4C3E-8CCF-114FA24A9CD2}" srcId="{CFCBC7B3-5860-44BD-8654-9400F780C2DC}" destId="{8B00A38A-EA40-4E1F-9EEB-28BDED10B86A}" srcOrd="0" destOrd="0" parTransId="{137517A3-9964-4B91-B1E8-91FEB5FC438B}" sibTransId="{6C1DB59F-C997-4A37-B4E4-3BCF03BF8785}"/>
    <dgm:cxn modelId="{F573797B-5FBD-4AF1-BB66-ECEDB669C049}" type="presOf" srcId="{5B88B0AE-A39B-41B1-B1D2-4C992D14449C}" destId="{3ED92034-3B3A-4E5A-A817-1B4155973B54}" srcOrd="1" destOrd="0" presId="urn:microsoft.com/office/officeart/2005/8/layout/hierarchy2"/>
    <dgm:cxn modelId="{0F3B3DA0-A48E-42F1-8B42-4AC8B4F51243}" type="presOf" srcId="{137517A3-9964-4B91-B1E8-91FEB5FC438B}" destId="{7163B77F-27DB-4FA0-9DE1-FE774381E4CD}" srcOrd="0" destOrd="0" presId="urn:microsoft.com/office/officeart/2005/8/layout/hierarchy2"/>
    <dgm:cxn modelId="{E40AFF42-B86E-41C8-AD2C-153FB3CCC6B5}" type="presOf" srcId="{37D270B2-D780-4E24-85EB-512033577D5C}" destId="{7A4FBC53-15AF-404C-BF84-DB7F2B4ED673}" srcOrd="0" destOrd="0" presId="urn:microsoft.com/office/officeart/2005/8/layout/hierarchy2"/>
    <dgm:cxn modelId="{C8BEA1AD-750A-41A7-A065-7C9DD15501A9}" type="presOf" srcId="{1943C241-2766-4E4D-8FB5-6F6D3E6BCA17}" destId="{DD8049E2-DD07-463A-A553-4CF790E8B632}" srcOrd="0" destOrd="0" presId="urn:microsoft.com/office/officeart/2005/8/layout/hierarchy2"/>
    <dgm:cxn modelId="{FCCB1348-D758-4D49-BB86-2C36B922805A}" type="presOf" srcId="{D7FA6C8D-E124-415B-9B5A-E269BB942DE3}" destId="{CB84BB87-6B8A-4E79-9362-AF6DBD90582D}" srcOrd="1" destOrd="0" presId="urn:microsoft.com/office/officeart/2005/8/layout/hierarchy2"/>
    <dgm:cxn modelId="{668A7460-820C-4336-B482-5CEA0047F6D3}" type="presOf" srcId="{7853CE30-9906-4379-B8C5-B1E78DB2BEE8}" destId="{13C56F96-CEC6-4933-B350-BE9C559B85CA}" srcOrd="0" destOrd="0" presId="urn:microsoft.com/office/officeart/2005/8/layout/hierarchy2"/>
    <dgm:cxn modelId="{DB3FE635-4C8C-44EB-B45A-D5149670CA5E}" srcId="{5BAA8594-42D1-4C6E-8D62-FEBA2A878831}" destId="{2FE55936-0250-4B2F-A663-A525252E7022}" srcOrd="0" destOrd="0" parTransId="{76ECE38A-E362-40EE-87F1-1A834057D6E0}" sibTransId="{67AED094-0FFE-4ABA-8EB1-4BEBC62B11FB}"/>
    <dgm:cxn modelId="{72919403-C998-4AFB-9BDD-94CDB22F7CE6}" srcId="{8B00A38A-EA40-4E1F-9EEB-28BDED10B86A}" destId="{3A580FD9-6784-431E-85D4-BB3C602273CF}" srcOrd="0" destOrd="0" parTransId="{1943C241-2766-4E4D-8FB5-6F6D3E6BCA17}" sibTransId="{E124AD56-F477-4EBE-856B-8D4AF007D626}"/>
    <dgm:cxn modelId="{DAC9AB03-1BBD-4EBA-BF2E-4949A0DEC559}" type="presOf" srcId="{0CF05FDE-319D-4474-A485-8FA398E04A7A}" destId="{99AF2AF0-0EEA-4DAE-8F73-335740E59505}" srcOrd="1" destOrd="0" presId="urn:microsoft.com/office/officeart/2005/8/layout/hierarchy2"/>
    <dgm:cxn modelId="{D064ABEF-5D2F-4010-8BE8-53BA4FEE314F}" type="presOf" srcId="{3E7F82D9-8262-4086-AF83-E49EAC425DED}" destId="{B85B0CA0-E075-46B0-9AA8-879664EAEEE1}" srcOrd="0" destOrd="0" presId="urn:microsoft.com/office/officeart/2005/8/layout/hierarchy2"/>
    <dgm:cxn modelId="{878C300C-D637-4F21-89C3-47F02A2B16F8}" type="presOf" srcId="{71558491-9A35-4D61-972C-68F6AFD3838D}" destId="{DA2ECC47-770D-41A8-93D2-DFA670BD8A71}" srcOrd="0" destOrd="0" presId="urn:microsoft.com/office/officeart/2005/8/layout/hierarchy2"/>
    <dgm:cxn modelId="{4C7783D7-770B-40A5-BC6D-BF9C3642C78F}" type="presOf" srcId="{D7FA6C8D-E124-415B-9B5A-E269BB942DE3}" destId="{7EC2BD9E-4F69-45A9-9283-25C66CB6FB19}" srcOrd="0" destOrd="0" presId="urn:microsoft.com/office/officeart/2005/8/layout/hierarchy2"/>
    <dgm:cxn modelId="{71841042-6A25-4CB3-AD61-3C9F5A20B5EC}" type="presOf" srcId="{76ECE38A-E362-40EE-87F1-1A834057D6E0}" destId="{B1DF6412-156B-4A9D-8DEE-221C7A1329FF}" srcOrd="0" destOrd="0" presId="urn:microsoft.com/office/officeart/2005/8/layout/hierarchy2"/>
    <dgm:cxn modelId="{676EF615-40B2-445D-8916-E9CA6FF3D839}" type="presOf" srcId="{AECB2797-0F85-47A8-8BA4-12EDD717C00B}" destId="{6CA4DC4E-AE5D-45F4-87AC-F88EE97AD9E3}" srcOrd="0" destOrd="0" presId="urn:microsoft.com/office/officeart/2005/8/layout/hierarchy2"/>
    <dgm:cxn modelId="{B99A84C5-6FD2-43B8-BF74-64142C85686E}" srcId="{AD141EC4-AC9B-4A37-979D-78ADDD4EAEF0}" destId="{AECB2797-0F85-47A8-8BA4-12EDD717C00B}" srcOrd="0" destOrd="0" parTransId="{89D4EA68-71A2-4D4A-A619-DBC455AE5866}" sibTransId="{E45FAE6B-5BF7-4BE8-A60C-F27686F3708D}"/>
    <dgm:cxn modelId="{DA3B6E0A-CF35-4FB0-B88B-24DF12E678E2}" type="presOf" srcId="{7853CE30-9906-4379-B8C5-B1E78DB2BEE8}" destId="{81FF1BBB-A251-49FF-87BD-305328A5EC88}" srcOrd="1" destOrd="0" presId="urn:microsoft.com/office/officeart/2005/8/layout/hierarchy2"/>
    <dgm:cxn modelId="{172E5A32-4A0E-4B7F-8A00-A6850F29D215}" type="presOf" srcId="{4646633C-AFF7-4357-B44C-A0C545A5981C}" destId="{1B5470A2-1F1D-4299-942B-5905C07AC1D1}" srcOrd="0" destOrd="0" presId="urn:microsoft.com/office/officeart/2005/8/layout/hierarchy2"/>
    <dgm:cxn modelId="{D589E895-8A79-4EFF-93EC-91B91F6ED54E}" type="presOf" srcId="{CFCBC7B3-5860-44BD-8654-9400F780C2DC}" destId="{5210E7F5-0E9D-4FF1-AC37-9F093327230E}" srcOrd="0" destOrd="0" presId="urn:microsoft.com/office/officeart/2005/8/layout/hierarchy2"/>
    <dgm:cxn modelId="{C0B0CD4A-2605-4408-9B0B-96E46EC3F8CE}" srcId="{3A580FD9-6784-431E-85D4-BB3C602273CF}" destId="{3E7F82D9-8262-4086-AF83-E49EAC425DED}" srcOrd="0" destOrd="0" parTransId="{D7FA6C8D-E124-415B-9B5A-E269BB942DE3}" sibTransId="{180B3CC0-5697-4E1F-ABAE-9817631489B4}"/>
    <dgm:cxn modelId="{A8B1EC65-CC5C-4C71-900E-E5DA317CB1C1}" type="presOf" srcId="{5BAA8594-42D1-4C6E-8D62-FEBA2A878831}" destId="{D068C603-C5F8-46CA-B96E-5DE2E212CD84}" srcOrd="0" destOrd="0" presId="urn:microsoft.com/office/officeart/2005/8/layout/hierarchy2"/>
    <dgm:cxn modelId="{40431179-26FA-4C26-AD0D-F1EEF5396A16}" type="presOf" srcId="{0CF05FDE-319D-4474-A485-8FA398E04A7A}" destId="{0F79ADB2-2F7A-4BB7-A385-D932F8B0A26F}" srcOrd="0" destOrd="0" presId="urn:microsoft.com/office/officeart/2005/8/layout/hierarchy2"/>
    <dgm:cxn modelId="{3337307B-B9E9-4390-AD23-98608990D55E}" srcId="{AECB2797-0F85-47A8-8BA4-12EDD717C00B}" destId="{7465001A-891A-485E-8D15-FF80C5081173}" srcOrd="1" destOrd="0" parTransId="{37D270B2-D780-4E24-85EB-512033577D5C}" sibTransId="{C45D39BA-F2A5-44B2-9FCA-227BA38D4472}"/>
    <dgm:cxn modelId="{E24BA252-3649-42B3-95C6-8A62F99050E0}" type="presOf" srcId="{3A580FD9-6784-431E-85D4-BB3C602273CF}" destId="{5299301F-3887-4DBC-A6C7-A73773C97739}" srcOrd="0" destOrd="0" presId="urn:microsoft.com/office/officeart/2005/8/layout/hierarchy2"/>
    <dgm:cxn modelId="{80A9E0DB-56FC-4750-B8BF-FE2CBB8A4201}" type="presOf" srcId="{137517A3-9964-4B91-B1E8-91FEB5FC438B}" destId="{07B35663-A296-43F9-9FF9-21075D797E5D}" srcOrd="1" destOrd="0" presId="urn:microsoft.com/office/officeart/2005/8/layout/hierarchy2"/>
    <dgm:cxn modelId="{D2110FF4-2645-41CC-B05D-163FE979C391}" type="presOf" srcId="{71558491-9A35-4D61-972C-68F6AFD3838D}" destId="{8C21F3D8-B953-45CA-940C-44F83CFBAD8C}" srcOrd="1" destOrd="0" presId="urn:microsoft.com/office/officeart/2005/8/layout/hierarchy2"/>
    <dgm:cxn modelId="{F8BA1513-6C35-4465-BD4B-DF5EBAF9D952}" type="presOf" srcId="{25793EBB-7176-45FF-91CE-892332F032D0}" destId="{448E5303-8651-40D0-A65F-C0FE50312AB3}" srcOrd="0" destOrd="0" presId="urn:microsoft.com/office/officeart/2005/8/layout/hierarchy2"/>
    <dgm:cxn modelId="{C6131564-02AF-4DF6-AFC6-0243DDDAFF13}" srcId="{AECB2797-0F85-47A8-8BA4-12EDD717C00B}" destId="{CFCBC7B3-5860-44BD-8654-9400F780C2DC}" srcOrd="0" destOrd="0" parTransId="{0CF05FDE-319D-4474-A485-8FA398E04A7A}" sibTransId="{5C79C842-2EC7-4CB8-ADC7-D69E25F80C0A}"/>
    <dgm:cxn modelId="{144FA4C9-AB47-4693-B05D-1D6C3E2D845E}" type="presOf" srcId="{2FE55936-0250-4B2F-A663-A525252E7022}" destId="{AC691B5D-29B1-492A-BE24-9B5B1DC51BBC}" srcOrd="0" destOrd="0" presId="urn:microsoft.com/office/officeart/2005/8/layout/hierarchy2"/>
    <dgm:cxn modelId="{D1FEE4DA-E8C1-4CDD-8D00-18E454BB7EEB}" srcId="{2FE55936-0250-4B2F-A663-A525252E7022}" destId="{4646633C-AFF7-4357-B44C-A0C545A5981C}" srcOrd="1" destOrd="0" parTransId="{7853CE30-9906-4379-B8C5-B1E78DB2BEE8}" sibTransId="{E2EDB2B0-BF1D-4025-86D2-714CA8D4570A}"/>
    <dgm:cxn modelId="{37BBFE50-D280-4832-A346-4C35ABC7723E}" type="presOf" srcId="{7465001A-891A-485E-8D15-FF80C5081173}" destId="{566DA338-A7E7-4341-8B3A-54895930BFBF}" srcOrd="0" destOrd="0" presId="urn:microsoft.com/office/officeart/2005/8/layout/hierarchy2"/>
    <dgm:cxn modelId="{3F477A49-F747-4002-9265-88AB1F510317}" type="presOf" srcId="{AD141EC4-AC9B-4A37-979D-78ADDD4EAEF0}" destId="{22BAD0DE-13B3-4409-9981-364791FDD552}" srcOrd="0" destOrd="0" presId="urn:microsoft.com/office/officeart/2005/8/layout/hierarchy2"/>
    <dgm:cxn modelId="{2076075D-9BA9-4AF6-8125-74877DFCF0F2}" type="presParOf" srcId="{22BAD0DE-13B3-4409-9981-364791FDD552}" destId="{EBB643D4-C68F-4381-841B-84701E9E9097}" srcOrd="0" destOrd="0" presId="urn:microsoft.com/office/officeart/2005/8/layout/hierarchy2"/>
    <dgm:cxn modelId="{D3D04CFA-6B03-42BF-BE77-9B49D7EA35B8}" type="presParOf" srcId="{EBB643D4-C68F-4381-841B-84701E9E9097}" destId="{6CA4DC4E-AE5D-45F4-87AC-F88EE97AD9E3}" srcOrd="0" destOrd="0" presId="urn:microsoft.com/office/officeart/2005/8/layout/hierarchy2"/>
    <dgm:cxn modelId="{0938A946-CD93-4269-8CE9-E93B40F21D4D}" type="presParOf" srcId="{EBB643D4-C68F-4381-841B-84701E9E9097}" destId="{E476496F-0EB1-4B34-ADE9-3D966940BB3B}" srcOrd="1" destOrd="0" presId="urn:microsoft.com/office/officeart/2005/8/layout/hierarchy2"/>
    <dgm:cxn modelId="{AB0EA3B1-F591-498E-BB36-0C5D39542DAF}" type="presParOf" srcId="{E476496F-0EB1-4B34-ADE9-3D966940BB3B}" destId="{0F79ADB2-2F7A-4BB7-A385-D932F8B0A26F}" srcOrd="0" destOrd="0" presId="urn:microsoft.com/office/officeart/2005/8/layout/hierarchy2"/>
    <dgm:cxn modelId="{17D096F7-CF5E-43BF-B617-B7DD422176D7}" type="presParOf" srcId="{0F79ADB2-2F7A-4BB7-A385-D932F8B0A26F}" destId="{99AF2AF0-0EEA-4DAE-8F73-335740E59505}" srcOrd="0" destOrd="0" presId="urn:microsoft.com/office/officeart/2005/8/layout/hierarchy2"/>
    <dgm:cxn modelId="{281ADAB4-B96E-46B8-9D06-B16894C866FC}" type="presParOf" srcId="{E476496F-0EB1-4B34-ADE9-3D966940BB3B}" destId="{35308815-D75B-461E-8F14-45CC7D95B2F4}" srcOrd="1" destOrd="0" presId="urn:microsoft.com/office/officeart/2005/8/layout/hierarchy2"/>
    <dgm:cxn modelId="{4BC7A57B-5DFB-4A61-A08D-594DFA3B99C9}" type="presParOf" srcId="{35308815-D75B-461E-8F14-45CC7D95B2F4}" destId="{5210E7F5-0E9D-4FF1-AC37-9F093327230E}" srcOrd="0" destOrd="0" presId="urn:microsoft.com/office/officeart/2005/8/layout/hierarchy2"/>
    <dgm:cxn modelId="{986C5603-0C8C-4006-90B1-E9C9B625778E}" type="presParOf" srcId="{35308815-D75B-461E-8F14-45CC7D95B2F4}" destId="{0FB2BD7F-E188-4C45-8250-A7DA6F236A3A}" srcOrd="1" destOrd="0" presId="urn:microsoft.com/office/officeart/2005/8/layout/hierarchy2"/>
    <dgm:cxn modelId="{1C5BA6D8-FA46-4E35-84E7-229B66F0AB7B}" type="presParOf" srcId="{0FB2BD7F-E188-4C45-8250-A7DA6F236A3A}" destId="{7163B77F-27DB-4FA0-9DE1-FE774381E4CD}" srcOrd="0" destOrd="0" presId="urn:microsoft.com/office/officeart/2005/8/layout/hierarchy2"/>
    <dgm:cxn modelId="{3458FF6D-A388-45EF-87B9-A03E0E689418}" type="presParOf" srcId="{7163B77F-27DB-4FA0-9DE1-FE774381E4CD}" destId="{07B35663-A296-43F9-9FF9-21075D797E5D}" srcOrd="0" destOrd="0" presId="urn:microsoft.com/office/officeart/2005/8/layout/hierarchy2"/>
    <dgm:cxn modelId="{27EAE921-3634-40C8-82A1-F06451D03FB1}" type="presParOf" srcId="{0FB2BD7F-E188-4C45-8250-A7DA6F236A3A}" destId="{FDEB21E7-5188-44EC-B7ED-CF1F0E4666FC}" srcOrd="1" destOrd="0" presId="urn:microsoft.com/office/officeart/2005/8/layout/hierarchy2"/>
    <dgm:cxn modelId="{B82A1F7B-8D0F-44CE-907D-1E6598B399FF}" type="presParOf" srcId="{FDEB21E7-5188-44EC-B7ED-CF1F0E4666FC}" destId="{480B28E2-A97F-4499-BE2D-041647C6BDDD}" srcOrd="0" destOrd="0" presId="urn:microsoft.com/office/officeart/2005/8/layout/hierarchy2"/>
    <dgm:cxn modelId="{77948D7C-1EAE-4C02-815A-E4F7B22D92B7}" type="presParOf" srcId="{FDEB21E7-5188-44EC-B7ED-CF1F0E4666FC}" destId="{798298DD-64BB-4BD1-A4A5-AEBAFC34D508}" srcOrd="1" destOrd="0" presId="urn:microsoft.com/office/officeart/2005/8/layout/hierarchy2"/>
    <dgm:cxn modelId="{B308C3E8-17A5-4B0E-B012-BF109C2EAC05}" type="presParOf" srcId="{798298DD-64BB-4BD1-A4A5-AEBAFC34D508}" destId="{DD8049E2-DD07-463A-A553-4CF790E8B632}" srcOrd="0" destOrd="0" presId="urn:microsoft.com/office/officeart/2005/8/layout/hierarchy2"/>
    <dgm:cxn modelId="{93A571A3-CC0E-4916-A5C3-7823547F25DA}" type="presParOf" srcId="{DD8049E2-DD07-463A-A553-4CF790E8B632}" destId="{546EA382-F97E-4487-808F-DCFCB11FDC4D}" srcOrd="0" destOrd="0" presId="urn:microsoft.com/office/officeart/2005/8/layout/hierarchy2"/>
    <dgm:cxn modelId="{7103456B-F99B-44F0-A01C-C40D7CD020E5}" type="presParOf" srcId="{798298DD-64BB-4BD1-A4A5-AEBAFC34D508}" destId="{991934B6-EE68-4E05-A408-4441F02A9FFD}" srcOrd="1" destOrd="0" presId="urn:microsoft.com/office/officeart/2005/8/layout/hierarchy2"/>
    <dgm:cxn modelId="{86ED0661-9E21-4BB6-B79E-AEF69B48B997}" type="presParOf" srcId="{991934B6-EE68-4E05-A408-4441F02A9FFD}" destId="{5299301F-3887-4DBC-A6C7-A73773C97739}" srcOrd="0" destOrd="0" presId="urn:microsoft.com/office/officeart/2005/8/layout/hierarchy2"/>
    <dgm:cxn modelId="{EF28EA78-8D7D-4F98-A474-DB65AD605FB9}" type="presParOf" srcId="{991934B6-EE68-4E05-A408-4441F02A9FFD}" destId="{0F16DFD5-56F2-4BDA-B6BF-E9E735B7264B}" srcOrd="1" destOrd="0" presId="urn:microsoft.com/office/officeart/2005/8/layout/hierarchy2"/>
    <dgm:cxn modelId="{EF20B5BC-D224-4D17-881D-034AA32A876C}" type="presParOf" srcId="{0F16DFD5-56F2-4BDA-B6BF-E9E735B7264B}" destId="{7EC2BD9E-4F69-45A9-9283-25C66CB6FB19}" srcOrd="0" destOrd="0" presId="urn:microsoft.com/office/officeart/2005/8/layout/hierarchy2"/>
    <dgm:cxn modelId="{FD69F8E1-C8BA-4967-A7D5-E22F5DEC5CF7}" type="presParOf" srcId="{7EC2BD9E-4F69-45A9-9283-25C66CB6FB19}" destId="{CB84BB87-6B8A-4E79-9362-AF6DBD90582D}" srcOrd="0" destOrd="0" presId="urn:microsoft.com/office/officeart/2005/8/layout/hierarchy2"/>
    <dgm:cxn modelId="{165D339D-BFFB-43E4-A0C0-99683C603253}" type="presParOf" srcId="{0F16DFD5-56F2-4BDA-B6BF-E9E735B7264B}" destId="{1483E0C0-66B4-4D20-95E6-23F664625D10}" srcOrd="1" destOrd="0" presId="urn:microsoft.com/office/officeart/2005/8/layout/hierarchy2"/>
    <dgm:cxn modelId="{E65CE496-A636-4CE9-9E21-CA8416E375C6}" type="presParOf" srcId="{1483E0C0-66B4-4D20-95E6-23F664625D10}" destId="{B85B0CA0-E075-46B0-9AA8-879664EAEEE1}" srcOrd="0" destOrd="0" presId="urn:microsoft.com/office/officeart/2005/8/layout/hierarchy2"/>
    <dgm:cxn modelId="{A0AF87EB-E7E9-4055-818D-9B84735BD9FE}" type="presParOf" srcId="{1483E0C0-66B4-4D20-95E6-23F664625D10}" destId="{53250ED6-1E5A-401A-BCC3-58CD1FE919E0}" srcOrd="1" destOrd="0" presId="urn:microsoft.com/office/officeart/2005/8/layout/hierarchy2"/>
    <dgm:cxn modelId="{0B606B77-2044-495E-9D5B-29F531D2735E}" type="presParOf" srcId="{E476496F-0EB1-4B34-ADE9-3D966940BB3B}" destId="{7A4FBC53-15AF-404C-BF84-DB7F2B4ED673}" srcOrd="2" destOrd="0" presId="urn:microsoft.com/office/officeart/2005/8/layout/hierarchy2"/>
    <dgm:cxn modelId="{AA2356ED-DDD6-4C61-9A24-3018C6245E03}" type="presParOf" srcId="{7A4FBC53-15AF-404C-BF84-DB7F2B4ED673}" destId="{004E0A8B-9343-4EF5-B93A-6C5895D4C46B}" srcOrd="0" destOrd="0" presId="urn:microsoft.com/office/officeart/2005/8/layout/hierarchy2"/>
    <dgm:cxn modelId="{DDA81378-BDCA-4E57-9F44-9C8B5A7E4DCB}" type="presParOf" srcId="{E476496F-0EB1-4B34-ADE9-3D966940BB3B}" destId="{C25CCB25-CE8C-41BE-A3A4-57180C1EF1FA}" srcOrd="3" destOrd="0" presId="urn:microsoft.com/office/officeart/2005/8/layout/hierarchy2"/>
    <dgm:cxn modelId="{B1D4D8EE-5B48-485D-A8B9-8D1836D11F2C}" type="presParOf" srcId="{C25CCB25-CE8C-41BE-A3A4-57180C1EF1FA}" destId="{566DA338-A7E7-4341-8B3A-54895930BFBF}" srcOrd="0" destOrd="0" presId="urn:microsoft.com/office/officeart/2005/8/layout/hierarchy2"/>
    <dgm:cxn modelId="{8AFFBAEF-3D03-40DA-9D60-A6F5E252C64C}" type="presParOf" srcId="{C25CCB25-CE8C-41BE-A3A4-57180C1EF1FA}" destId="{D6A4374C-6919-470A-BB1B-B1CAB740FDEA}" srcOrd="1" destOrd="0" presId="urn:microsoft.com/office/officeart/2005/8/layout/hierarchy2"/>
    <dgm:cxn modelId="{3BB0C48D-39CE-4AE7-AE1C-0A89A39FECE3}" type="presParOf" srcId="{D6A4374C-6919-470A-BB1B-B1CAB740FDEA}" destId="{DA2ECC47-770D-41A8-93D2-DFA670BD8A71}" srcOrd="0" destOrd="0" presId="urn:microsoft.com/office/officeart/2005/8/layout/hierarchy2"/>
    <dgm:cxn modelId="{A5DAC2CB-02AA-4745-9612-16A5A84145ED}" type="presParOf" srcId="{DA2ECC47-770D-41A8-93D2-DFA670BD8A71}" destId="{8C21F3D8-B953-45CA-940C-44F83CFBAD8C}" srcOrd="0" destOrd="0" presId="urn:microsoft.com/office/officeart/2005/8/layout/hierarchy2"/>
    <dgm:cxn modelId="{F00E1426-BA6E-40FF-9641-52F035D5C629}" type="presParOf" srcId="{D6A4374C-6919-470A-BB1B-B1CAB740FDEA}" destId="{F0CE6819-E5C6-4A3B-A85C-5E8B75AD9EFE}" srcOrd="1" destOrd="0" presId="urn:microsoft.com/office/officeart/2005/8/layout/hierarchy2"/>
    <dgm:cxn modelId="{1497B7DD-65C6-4019-B824-F99B03AB3D01}" type="presParOf" srcId="{F0CE6819-E5C6-4A3B-A85C-5E8B75AD9EFE}" destId="{D068C603-C5F8-46CA-B96E-5DE2E212CD84}" srcOrd="0" destOrd="0" presId="urn:microsoft.com/office/officeart/2005/8/layout/hierarchy2"/>
    <dgm:cxn modelId="{59BFF8E7-7B2D-4D21-977C-310796FDFB93}" type="presParOf" srcId="{F0CE6819-E5C6-4A3B-A85C-5E8B75AD9EFE}" destId="{0146015D-A179-4FAD-B95A-C73FA01219E4}" srcOrd="1" destOrd="0" presId="urn:microsoft.com/office/officeart/2005/8/layout/hierarchy2"/>
    <dgm:cxn modelId="{0D436283-13D8-4C71-8746-EF1F038016B4}" type="presParOf" srcId="{0146015D-A179-4FAD-B95A-C73FA01219E4}" destId="{B1DF6412-156B-4A9D-8DEE-221C7A1329FF}" srcOrd="0" destOrd="0" presId="urn:microsoft.com/office/officeart/2005/8/layout/hierarchy2"/>
    <dgm:cxn modelId="{740E277D-ED74-46AC-B94D-FD2A1AE406B0}" type="presParOf" srcId="{B1DF6412-156B-4A9D-8DEE-221C7A1329FF}" destId="{7836F395-03F2-474D-B3BA-583E216B7614}" srcOrd="0" destOrd="0" presId="urn:microsoft.com/office/officeart/2005/8/layout/hierarchy2"/>
    <dgm:cxn modelId="{102DA6DA-3753-4A56-A0FB-156E843D5230}" type="presParOf" srcId="{0146015D-A179-4FAD-B95A-C73FA01219E4}" destId="{0A46A580-D4FE-4EF1-B4F1-28D2871D4B25}" srcOrd="1" destOrd="0" presId="urn:microsoft.com/office/officeart/2005/8/layout/hierarchy2"/>
    <dgm:cxn modelId="{60400E4E-F6D0-4834-8BF8-525E69858417}" type="presParOf" srcId="{0A46A580-D4FE-4EF1-B4F1-28D2871D4B25}" destId="{AC691B5D-29B1-492A-BE24-9B5B1DC51BBC}" srcOrd="0" destOrd="0" presId="urn:microsoft.com/office/officeart/2005/8/layout/hierarchy2"/>
    <dgm:cxn modelId="{08E1CB04-0B5F-435A-92C1-6998F68397FF}" type="presParOf" srcId="{0A46A580-D4FE-4EF1-B4F1-28D2871D4B25}" destId="{9A8A8C0F-CF7C-454C-8ABE-E9B6F331F5A1}" srcOrd="1" destOrd="0" presId="urn:microsoft.com/office/officeart/2005/8/layout/hierarchy2"/>
    <dgm:cxn modelId="{34A1B505-31AC-4F57-BF29-F1B71EE63BF2}" type="presParOf" srcId="{9A8A8C0F-CF7C-454C-8ABE-E9B6F331F5A1}" destId="{99E2CD24-FAB4-4D84-9C07-EA8C7B0BC263}" srcOrd="0" destOrd="0" presId="urn:microsoft.com/office/officeart/2005/8/layout/hierarchy2"/>
    <dgm:cxn modelId="{875D738B-697C-42E7-B6E9-7EA2BF08C4B4}" type="presParOf" srcId="{99E2CD24-FAB4-4D84-9C07-EA8C7B0BC263}" destId="{3ED92034-3B3A-4E5A-A817-1B4155973B54}" srcOrd="0" destOrd="0" presId="urn:microsoft.com/office/officeart/2005/8/layout/hierarchy2"/>
    <dgm:cxn modelId="{1CC90842-5993-4F47-A5CD-E97F285E7706}" type="presParOf" srcId="{9A8A8C0F-CF7C-454C-8ABE-E9B6F331F5A1}" destId="{89C6E0EC-5DB4-4CE7-B2D2-56C052F1E504}" srcOrd="1" destOrd="0" presId="urn:microsoft.com/office/officeart/2005/8/layout/hierarchy2"/>
    <dgm:cxn modelId="{92AE323C-CCA1-4343-A958-0F02BCB8CB05}" type="presParOf" srcId="{89C6E0EC-5DB4-4CE7-B2D2-56C052F1E504}" destId="{448E5303-8651-40D0-A65F-C0FE50312AB3}" srcOrd="0" destOrd="0" presId="urn:microsoft.com/office/officeart/2005/8/layout/hierarchy2"/>
    <dgm:cxn modelId="{FC67D462-B1F4-4E7E-BE22-6BBF3382DF43}" type="presParOf" srcId="{89C6E0EC-5DB4-4CE7-B2D2-56C052F1E504}" destId="{51CDD959-42E1-444B-AB03-FBFA2578ECD9}" srcOrd="1" destOrd="0" presId="urn:microsoft.com/office/officeart/2005/8/layout/hierarchy2"/>
    <dgm:cxn modelId="{D408BF87-E3C0-4A80-9889-E01686624752}" type="presParOf" srcId="{9A8A8C0F-CF7C-454C-8ABE-E9B6F331F5A1}" destId="{13C56F96-CEC6-4933-B350-BE9C559B85CA}" srcOrd="2" destOrd="0" presId="urn:microsoft.com/office/officeart/2005/8/layout/hierarchy2"/>
    <dgm:cxn modelId="{FE1D8E61-1A4A-4332-835C-25A69700BAC2}" type="presParOf" srcId="{13C56F96-CEC6-4933-B350-BE9C559B85CA}" destId="{81FF1BBB-A251-49FF-87BD-305328A5EC88}" srcOrd="0" destOrd="0" presId="urn:microsoft.com/office/officeart/2005/8/layout/hierarchy2"/>
    <dgm:cxn modelId="{F6FFC475-D791-4AA7-9A05-712C0DA867EB}" type="presParOf" srcId="{9A8A8C0F-CF7C-454C-8ABE-E9B6F331F5A1}" destId="{52EB9A82-0443-4267-BF4B-E673C6E9FB8C}" srcOrd="3" destOrd="0" presId="urn:microsoft.com/office/officeart/2005/8/layout/hierarchy2"/>
    <dgm:cxn modelId="{027CA556-00A1-4834-A02C-CE9FF21B2D1B}" type="presParOf" srcId="{52EB9A82-0443-4267-BF4B-E673C6E9FB8C}" destId="{1B5470A2-1F1D-4299-942B-5905C07AC1D1}" srcOrd="0" destOrd="0" presId="urn:microsoft.com/office/officeart/2005/8/layout/hierarchy2"/>
    <dgm:cxn modelId="{5F9F3373-444B-4A7E-B755-BFA68AECD53A}" type="presParOf" srcId="{52EB9A82-0443-4267-BF4B-E673C6E9FB8C}" destId="{646A95F0-FC82-467F-8BD2-A8BF7A8444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0BD5D-5EF5-437B-AAFC-44DDF4ACC6E7}" type="datetimeFigureOut">
              <a:rPr lang="es-MX" smtClean="0"/>
              <a:t>27/04/2018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75F14-D53E-48D4-9279-5BF8CDB24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0585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A9A0F30-901A-4C4D-AE2E-B434E783FC74}" type="datetimeFigureOut">
              <a:rPr lang="es-MX" smtClean="0"/>
              <a:t>27/04/2018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marL="173336" marR="0" lvl="0" indent="-173336" algn="l" defTabSz="924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lo tanto, el Plan de Acción Institucional en inversión consolida el avance de 57 objetivos específicos, 105 metas, 247 actividades y 720 tareas.</a:t>
            </a:r>
          </a:p>
          <a:p>
            <a:pPr marL="173336" marR="0" lvl="0" indent="-173336" algn="l" defTabSz="924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aquí la importancia en la definición de las tareas en los talleres que se realizarán y su ponderación. De ellas depende la correcta programación de actividades y el logro de las metas.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0A82D11-B0F7-45F9-9A36-10FA84327A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553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marR="0" indent="-17145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1B4527-75F3-4F54-B915-70A1D4E4C560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784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>
              <a:solidFill>
                <a:prstClr val="black"/>
              </a:solidFill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10</a:t>
            </a:fld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1282890" y="4524233"/>
            <a:ext cx="4910742" cy="3678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5851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0293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12</a:t>
            </a:fld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2298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13</a:t>
            </a:fld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1033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656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2489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4143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978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2106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19</a:t>
            </a:fld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964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</a:t>
            </a:fld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9839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5999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21</a:t>
            </a:fld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502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6675" y="1166813"/>
            <a:ext cx="4179888" cy="3136900"/>
          </a:xfrm>
        </p:spPr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22</a:t>
            </a:fld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8343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4711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416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3597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26</a:t>
            </a:fld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5593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2730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335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4</a:t>
            </a:fld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593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1B4527-75F3-4F54-B915-70A1D4E4C560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936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288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7</a:t>
            </a:fld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2460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5597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9</a:t>
            </a:fld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708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51" y="6029498"/>
            <a:ext cx="1597902" cy="931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1603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621D-C2B7-4506-980F-799EFE50B2DA}" type="datetimeFigureOut">
              <a:rPr lang="es-CO" smtClean="0"/>
              <a:t>27/04/2018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Rectángulo 13"/>
          <p:cNvSpPr/>
          <p:nvPr userDrawn="1"/>
        </p:nvSpPr>
        <p:spPr>
          <a:xfrm>
            <a:off x="0" y="6042990"/>
            <a:ext cx="9144000" cy="815009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2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51" y="6042990"/>
            <a:ext cx="1412296" cy="81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19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621D-C2B7-4506-980F-799EFE50B2DA}" type="datetimeFigureOut">
              <a:rPr lang="es-CO" smtClean="0"/>
              <a:t>27/04/2018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396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621D-C2B7-4506-980F-799EFE50B2DA}" type="datetimeFigureOut">
              <a:rPr lang="es-CO" smtClean="0"/>
              <a:t>27/04/2018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44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9144000" cy="60294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621D-C2B7-4506-980F-799EFE50B2DA}" type="datetimeFigureOut">
              <a:rPr lang="es-CO" smtClean="0"/>
              <a:t>27/04/2018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23"/>
          <p:cNvSpPr/>
          <p:nvPr userDrawn="1"/>
        </p:nvSpPr>
        <p:spPr>
          <a:xfrm>
            <a:off x="702135" y="6095286"/>
            <a:ext cx="2894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s-CO" sz="1400" b="0" dirty="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</a:rPr>
              <a:t>Avance a </a:t>
            </a:r>
            <a:r>
              <a:rPr lang="es-CO" sz="1400" b="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</a:rPr>
              <a:t>31</a:t>
            </a:r>
            <a:r>
              <a:rPr lang="es-CO" sz="1400" b="0" baseline="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</a:rPr>
              <a:t> </a:t>
            </a:r>
            <a:r>
              <a:rPr lang="es-CO" sz="1400" b="0" baseline="0" dirty="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</a:rPr>
              <a:t>de </a:t>
            </a:r>
            <a:r>
              <a:rPr lang="es-CO" sz="1400" b="0" baseline="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</a:rPr>
              <a:t>marzo</a:t>
            </a:r>
            <a:r>
              <a:rPr lang="es-CO" sz="1400" b="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</a:rPr>
              <a:t> </a:t>
            </a:r>
            <a:r>
              <a:rPr lang="es-CO" sz="1400" b="0" dirty="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</a:rPr>
              <a:t>de </a:t>
            </a:r>
            <a:r>
              <a:rPr lang="es-CO" sz="1400" b="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</a:rPr>
              <a:t>2018</a:t>
            </a:r>
            <a:endParaRPr lang="es-CO" sz="1400" b="0" dirty="0">
              <a:solidFill>
                <a:schemeClr val="bg1"/>
              </a:solidFill>
              <a:latin typeface="Arial Rounded MT Bold" panose="020F07040305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830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621D-C2B7-4506-980F-799EFE50B2DA}" type="datetimeFigureOut">
              <a:rPr lang="es-CO" smtClean="0"/>
              <a:t>27/04/2018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367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621D-C2B7-4506-980F-799EFE50B2DA}" type="datetimeFigureOut">
              <a:rPr lang="es-CO" smtClean="0"/>
              <a:t>27/04/2018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389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621D-C2B7-4506-980F-799EFE50B2DA}" type="datetimeFigureOut">
              <a:rPr lang="es-CO" smtClean="0"/>
              <a:t>27/04/2018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952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621D-C2B7-4506-980F-799EFE50B2DA}" type="datetimeFigureOut">
              <a:rPr lang="es-CO" smtClean="0"/>
              <a:t>27/04/2018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67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621D-C2B7-4506-980F-799EFE50B2DA}" type="datetimeFigureOut">
              <a:rPr lang="es-CO" smtClean="0"/>
              <a:t>27/04/2018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395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621D-C2B7-4506-980F-799EFE50B2DA}" type="datetimeFigureOut">
              <a:rPr lang="es-CO" smtClean="0"/>
              <a:t>27/04/2018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910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621D-C2B7-4506-980F-799EFE50B2DA}" type="datetimeFigureOut">
              <a:rPr lang="es-CO" smtClean="0"/>
              <a:t>27/04/2018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815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0" y="0"/>
            <a:ext cx="9144000" cy="67941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 userDrawn="1"/>
        </p:nvSpPr>
        <p:spPr>
          <a:xfrm>
            <a:off x="0" y="6042990"/>
            <a:ext cx="9144000" cy="815009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2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51" y="6042990"/>
            <a:ext cx="1412296" cy="81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09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664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A621D-C2B7-4506-980F-799EFE50B2DA}" type="datetimeFigureOut">
              <a:rPr lang="es-CO" smtClean="0"/>
              <a:t>27/04/2018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664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664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771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b="25853"/>
          <a:stretch/>
        </p:blipFill>
        <p:spPr>
          <a:xfrm>
            <a:off x="-18" y="0"/>
            <a:ext cx="9160949" cy="605927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D93674-CF46-40F9-B525-45A1B184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531" y="-160019"/>
            <a:ext cx="8819444" cy="147002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Arial Rounded MT Bold" panose="020F0704030504030204" pitchFamily="34" charset="0"/>
                <a:ea typeface="ＭＳ Ｐゴシック" charset="-128"/>
                <a:cs typeface="Arial"/>
              </a:rPr>
              <a:t>Seguimiento al Plan de Acción Institucional </a:t>
            </a:r>
            <a:r>
              <a:rPr lang="es-MX" sz="32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ＭＳ Ｐゴシック" charset="-128"/>
                <a:cs typeface="Arial"/>
              </a:rPr>
              <a:t/>
            </a:r>
            <a:br>
              <a:rPr lang="es-MX" sz="32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ＭＳ Ｐゴシック" charset="-128"/>
                <a:cs typeface="Arial"/>
              </a:rPr>
            </a:br>
            <a:r>
              <a:rPr lang="es-MX" sz="32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ＭＳ Ｐゴシック" charset="-128"/>
                <a:cs typeface="Arial"/>
              </a:rPr>
              <a:t>cort</a:t>
            </a:r>
            <a:r>
              <a:rPr lang="es-MX" sz="3200" dirty="0" smtClean="0">
                <a:ea typeface="ＭＳ Ｐゴシック" charset="-128"/>
                <a:cs typeface="Arial"/>
              </a:rPr>
              <a:t>e marzo </a:t>
            </a:r>
            <a:r>
              <a:rPr lang="es-MX" sz="32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ＭＳ Ｐゴシック" charset="-128"/>
                <a:cs typeface="Arial"/>
              </a:rPr>
              <a:t>2018</a:t>
            </a:r>
            <a:endParaRPr lang="es-MX" sz="28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ＭＳ Ｐゴシック" charset="-128"/>
              <a:cs typeface="Arial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C4F1206-7DA6-49C8-A921-FAF826FB3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8427" y="5626804"/>
            <a:ext cx="4707467" cy="591256"/>
          </a:xfrm>
        </p:spPr>
        <p:txBody>
          <a:bodyPr/>
          <a:lstStyle/>
          <a:p>
            <a:pPr algn="r"/>
            <a:r>
              <a:rPr lang="es-MX" sz="28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ＭＳ Ｐゴシック" charset="-128"/>
                <a:cs typeface="Arial"/>
              </a:rPr>
              <a:t>Abril de </a:t>
            </a:r>
            <a:r>
              <a:rPr lang="es-MX" sz="2800" dirty="0">
                <a:solidFill>
                  <a:schemeClr val="bg1"/>
                </a:solidFill>
                <a:latin typeface="Arial Rounded MT Bold" panose="020F0704030504030204" pitchFamily="34" charset="0"/>
                <a:ea typeface="ＭＳ Ｐゴシック" charset="-128"/>
                <a:cs typeface="Arial"/>
              </a:rPr>
              <a:t>2018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D5FDCB3B-4FD2-45E0-A9EA-A1D9ECCE9AF1}"/>
              </a:ext>
            </a:extLst>
          </p:cNvPr>
          <p:cNvSpPr txBox="1">
            <a:spLocks/>
          </p:cNvSpPr>
          <p:nvPr/>
        </p:nvSpPr>
        <p:spPr bwMode="auto">
          <a:xfrm>
            <a:off x="619525" y="5224358"/>
            <a:ext cx="7700434" cy="59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800" dirty="0">
                <a:solidFill>
                  <a:schemeClr val="bg1"/>
                </a:solidFill>
                <a:latin typeface="Arial Rounded MT Bold" panose="020F0704030504030204" pitchFamily="34" charset="0"/>
                <a:ea typeface="ＭＳ Ｐゴシック" charset="-128"/>
                <a:cs typeface="Arial"/>
              </a:rPr>
              <a:t>Secretaría Distrital de Integración Social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6042990"/>
            <a:ext cx="9144000" cy="8150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51" y="6042990"/>
            <a:ext cx="1412296" cy="81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5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2218820" y="1654454"/>
            <a:ext cx="6444526" cy="922063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40"/>
          <p:cNvSpPr/>
          <p:nvPr/>
        </p:nvSpPr>
        <p:spPr>
          <a:xfrm>
            <a:off x="2218820" y="1712306"/>
            <a:ext cx="5595144" cy="80636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latin typeface="Arial Rounded MT Bold" panose="020F0704030504030204" pitchFamily="34" charset="0"/>
              </a:rPr>
              <a:t>Desarrollo integral desde la gestación hasta la adolescencia</a:t>
            </a:r>
            <a:endParaRPr lang="es-ES" sz="2400" dirty="0">
              <a:latin typeface="Arial Rounded MT Bold" panose="020F0704030504030204" pitchFamily="34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7693116" y="1521568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36963" y="34850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pic>
        <p:nvPicPr>
          <p:cNvPr id="17" name="Imagen 16" descr="smiling-bab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007" y="1683826"/>
            <a:ext cx="861049" cy="861049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36963" y="1621545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 smtClean="0">
                <a:solidFill>
                  <a:srgbClr val="003E65"/>
                </a:solidFill>
                <a:latin typeface="Arial Rounded MT Bold" panose="020F0704030504030204" pitchFamily="34" charset="0"/>
              </a:rPr>
              <a:t>98%</a:t>
            </a:r>
            <a:endParaRPr lang="es-ES" sz="54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  <p:grpSp>
        <p:nvGrpSpPr>
          <p:cNvPr id="22" name="Grupo 3"/>
          <p:cNvGrpSpPr/>
          <p:nvPr/>
        </p:nvGrpSpPr>
        <p:grpSpPr>
          <a:xfrm>
            <a:off x="4974820" y="4487067"/>
            <a:ext cx="3375710" cy="1440001"/>
            <a:chOff x="6068163" y="3846229"/>
            <a:chExt cx="2561198" cy="1869630"/>
          </a:xfrm>
        </p:grpSpPr>
        <p:sp>
          <p:nvSpPr>
            <p:cNvPr id="23" name="Rectángulo redondeado 4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Implementar herramientas de seguimiento, monitoreo, análisis y evaluación de resultados de la prestación de los servicios</a:t>
              </a:r>
              <a:endParaRPr lang="es-CO" sz="13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4" name="Rectángulo redondeado 5"/>
            <p:cNvSpPr/>
            <p:nvPr/>
          </p:nvSpPr>
          <p:spPr>
            <a:xfrm>
              <a:off x="6104186" y="5203525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96%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5" name="Grupo 6"/>
          <p:cNvGrpSpPr/>
          <p:nvPr/>
        </p:nvGrpSpPr>
        <p:grpSpPr>
          <a:xfrm>
            <a:off x="989214" y="4487068"/>
            <a:ext cx="3369067" cy="1440000"/>
            <a:chOff x="3260809" y="2221641"/>
            <a:chExt cx="2599182" cy="1742840"/>
          </a:xfrm>
        </p:grpSpPr>
        <p:sp>
          <p:nvSpPr>
            <p:cNvPr id="26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2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Fortalecer el rol protector y educativo de las familias y cuidadores</a:t>
              </a:r>
              <a:endPara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7" name="Rectángulo redondeado 8"/>
            <p:cNvSpPr/>
            <p:nvPr/>
          </p:nvSpPr>
          <p:spPr>
            <a:xfrm>
              <a:off x="3265936" y="3500955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100%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8" name="Grupo 9"/>
          <p:cNvGrpSpPr/>
          <p:nvPr/>
        </p:nvGrpSpPr>
        <p:grpSpPr>
          <a:xfrm>
            <a:off x="989214" y="2824873"/>
            <a:ext cx="3369067" cy="1440001"/>
            <a:chOff x="605132" y="1428848"/>
            <a:chExt cx="2599181" cy="1775776"/>
          </a:xfrm>
        </p:grpSpPr>
        <p:sp>
          <p:nvSpPr>
            <p:cNvPr id="29" name="Elipse 22"/>
            <p:cNvSpPr/>
            <p:nvPr/>
          </p:nvSpPr>
          <p:spPr>
            <a:xfrm>
              <a:off x="605132" y="1428848"/>
              <a:ext cx="2599181" cy="1465014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2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Optimizar mecanismos de articulación </a:t>
              </a:r>
              <a:r>
                <a:rPr lang="es-CO" sz="1200" dirty="0" err="1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intra</a:t>
              </a:r>
              <a:r>
                <a:rPr lang="es-CO" sz="12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, inter y </a:t>
              </a:r>
              <a:r>
                <a:rPr lang="es-CO" sz="1200" dirty="0" err="1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transectorial</a:t>
              </a:r>
              <a:endParaRPr lang="es-CO" sz="12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0" name="Rectángulo redondeado 11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100%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1" name="Grupo 13"/>
          <p:cNvGrpSpPr/>
          <p:nvPr/>
        </p:nvGrpSpPr>
        <p:grpSpPr>
          <a:xfrm>
            <a:off x="4974820" y="2808834"/>
            <a:ext cx="3375711" cy="1440000"/>
            <a:chOff x="3260809" y="2221641"/>
            <a:chExt cx="2599182" cy="1922852"/>
          </a:xfrm>
        </p:grpSpPr>
        <p:sp>
          <p:nvSpPr>
            <p:cNvPr id="32" name="Rectángulo redondeado 14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98%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3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2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Brindar una oferta de servicios y estrategias flexibles de atención integral desde el enfoque diferencial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568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2218820" y="1963735"/>
            <a:ext cx="6019093" cy="922063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6" name="Rectángulo 5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388997" y="3717803"/>
            <a:ext cx="2520000" cy="1710409"/>
            <a:chOff x="6068163" y="3846228"/>
            <a:chExt cx="2561198" cy="2286671"/>
          </a:xfrm>
        </p:grpSpPr>
        <p:sp>
          <p:nvSpPr>
            <p:cNvPr id="8" name="Rectángulo redondeado 7"/>
            <p:cNvSpPr/>
            <p:nvPr/>
          </p:nvSpPr>
          <p:spPr>
            <a:xfrm>
              <a:off x="6068163" y="3846228"/>
              <a:ext cx="2525175" cy="1710063"/>
            </a:xfrm>
            <a:prstGeom prst="roundRect">
              <a:avLst/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CO" sz="14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  <a:p>
              <a:pPr algn="ctr"/>
              <a:endParaRPr lang="es-CO" sz="14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Fortalecer la capacidad técnica para la atención y protección de las víctimas al interior de las familias</a:t>
              </a:r>
            </a:p>
            <a:p>
              <a:pPr algn="ctr"/>
              <a:endParaRPr lang="es-ES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6104186" y="5590261"/>
              <a:ext cx="2525175" cy="542638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133%</a:t>
              </a:r>
              <a:endParaRPr lang="es-ES" sz="16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444123" y="3717802"/>
            <a:ext cx="2617933" cy="1710409"/>
            <a:chOff x="3260809" y="2221641"/>
            <a:chExt cx="2599182" cy="1922852"/>
          </a:xfrm>
        </p:grpSpPr>
        <p:sp>
          <p:nvSpPr>
            <p:cNvPr id="11" name="Rectángulo redondeado 10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Cumplimiento: 100%</a:t>
              </a:r>
            </a:p>
          </p:txBody>
        </p:sp>
        <p:sp>
          <p:nvSpPr>
            <p:cNvPr id="12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700" dirty="0">
                  <a:solidFill>
                    <a:srgbClr val="003E65"/>
                  </a:solidFill>
                </a:rPr>
                <a:t> </a:t>
              </a:r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Desarrollar una estrategia interinstitucional de prevención de la violencia intrafamiliar 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56579" y="3717803"/>
            <a:ext cx="2520000" cy="1710408"/>
            <a:chOff x="605132" y="1428849"/>
            <a:chExt cx="2599181" cy="1775775"/>
          </a:xfrm>
        </p:grpSpPr>
        <p:sp>
          <p:nvSpPr>
            <p:cNvPr id="14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Desarrollar estrategias que contribuyan a la implementación de la </a:t>
              </a:r>
              <a:r>
                <a:rPr lang="es-CO" sz="1400" b="1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Política Pública</a:t>
              </a: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</p:grpSp>
      <p:sp>
        <p:nvSpPr>
          <p:cNvPr id="18" name="Rectángulo 40"/>
          <p:cNvSpPr/>
          <p:nvPr/>
        </p:nvSpPr>
        <p:spPr>
          <a:xfrm>
            <a:off x="2310224" y="2019248"/>
            <a:ext cx="5321051" cy="80636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800" dirty="0">
                <a:latin typeface="Arial Rounded MT Bold" panose="020F0704030504030204" pitchFamily="34" charset="0"/>
              </a:rPr>
              <a:t>Una ciudad para las familias</a:t>
            </a:r>
            <a:r>
              <a:rPr lang="es-ES" sz="2800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9" name="Elipse 18"/>
          <p:cNvSpPr/>
          <p:nvPr/>
        </p:nvSpPr>
        <p:spPr>
          <a:xfrm>
            <a:off x="7558840" y="1906497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41" y="2094359"/>
            <a:ext cx="747577" cy="747577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292928" y="1960763"/>
            <a:ext cx="20120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 smtClean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  <a:endParaRPr lang="es-ES" sz="54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9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2218820" y="1963735"/>
            <a:ext cx="6019093" cy="922063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6" name="Rectángulo 5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  <p:sp>
        <p:nvSpPr>
          <p:cNvPr id="7" name="Elipse 6"/>
          <p:cNvSpPr/>
          <p:nvPr/>
        </p:nvSpPr>
        <p:spPr>
          <a:xfrm>
            <a:off x="7520607" y="1814213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/>
          </a:p>
        </p:txBody>
      </p:sp>
      <p:grpSp>
        <p:nvGrpSpPr>
          <p:cNvPr id="8" name="Grupo 7"/>
          <p:cNvGrpSpPr/>
          <p:nvPr/>
        </p:nvGrpSpPr>
        <p:grpSpPr>
          <a:xfrm>
            <a:off x="6104653" y="3535443"/>
            <a:ext cx="2674239" cy="1816507"/>
            <a:chOff x="6068163" y="3846229"/>
            <a:chExt cx="2561198" cy="2164479"/>
          </a:xfrm>
        </p:grpSpPr>
        <p:sp>
          <p:nvSpPr>
            <p:cNvPr id="9" name="Rectángulo redondeado 8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Atender a las personas con discapacidad y a sus familias durante el transcurrir vital para el desarrollo de habilidades y  </a:t>
              </a:r>
              <a:r>
                <a:rPr lang="es-CO" sz="1400" b="1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capacidades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97%</a:t>
              </a:r>
              <a:endParaRPr lang="es-ES" sz="1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493210" y="3535443"/>
            <a:ext cx="2513329" cy="1826266"/>
            <a:chOff x="3260809" y="2221641"/>
            <a:chExt cx="2599182" cy="1922852"/>
          </a:xfrm>
        </p:grpSpPr>
        <p:sp>
          <p:nvSpPr>
            <p:cNvPr id="12" name="Rectángulo redondeado 11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100%</a:t>
              </a:r>
              <a:endParaRPr lang="es-ES" sz="1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3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Desarrollar estrategias para la disminución de barreras actitudinales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84805" y="3535442"/>
            <a:ext cx="2688741" cy="1803493"/>
            <a:chOff x="605132" y="1428849"/>
            <a:chExt cx="2599181" cy="1775775"/>
          </a:xfrm>
        </p:grpSpPr>
        <p:sp>
          <p:nvSpPr>
            <p:cNvPr id="15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Articular  acciones para la inclusión  de las institucionales personas con discapacidad y sus familias</a:t>
              </a:r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100%</a:t>
              </a:r>
              <a:endParaRPr lang="es-ES" sz="1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7" name="Rectángulo 40"/>
          <p:cNvSpPr/>
          <p:nvPr/>
        </p:nvSpPr>
        <p:spPr>
          <a:xfrm>
            <a:off x="2784055" y="2002075"/>
            <a:ext cx="4465717" cy="80636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latin typeface="Arial Rounded MT Bold" panose="020F0704030504030204" pitchFamily="34" charset="0"/>
              </a:rPr>
              <a:t>Por una ciudad incluyente y sin barreras</a:t>
            </a:r>
            <a:endParaRPr lang="es-ES" sz="2400" dirty="0">
              <a:latin typeface="Arial Rounded MT Bold" panose="020F070403050403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41" y="2044282"/>
            <a:ext cx="650112" cy="650112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598628" y="1968232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 smtClean="0">
                <a:solidFill>
                  <a:srgbClr val="003E65"/>
                </a:solidFill>
                <a:latin typeface="Arial Rounded MT Bold" panose="020F0704030504030204" pitchFamily="34" charset="0"/>
              </a:rPr>
              <a:t>99%</a:t>
            </a:r>
            <a:endParaRPr lang="es-ES" sz="54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0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6" name="Rectángulo 5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5142342" y="4466133"/>
            <a:ext cx="3459540" cy="1440000"/>
            <a:chOff x="6068163" y="3846229"/>
            <a:chExt cx="2561198" cy="2038115"/>
          </a:xfrm>
        </p:grpSpPr>
        <p:sp>
          <p:nvSpPr>
            <p:cNvPr id="22" name="Rectángulo redondeado 21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Fortalecer la articulación </a:t>
              </a:r>
              <a:r>
                <a:rPr lang="es-CO" sz="1300" dirty="0" err="1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transectorial</a:t>
              </a:r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, el seguimiento, la generación y difusión de conocimiento orientado a los objetivos de la </a:t>
              </a:r>
              <a:r>
                <a:rPr lang="es-CO" sz="1300" b="1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Política Pública</a:t>
              </a:r>
              <a:endParaRPr lang="es-ES" sz="13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3" name="Rectángulo redondeado 22"/>
            <p:cNvSpPr/>
            <p:nvPr/>
          </p:nvSpPr>
          <p:spPr>
            <a:xfrm>
              <a:off x="6104186" y="5372010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80%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531843" y="2685041"/>
            <a:ext cx="2427669" cy="1662011"/>
            <a:chOff x="3260809" y="2221641"/>
            <a:chExt cx="2599182" cy="1922852"/>
          </a:xfrm>
        </p:grpSpPr>
        <p:sp>
          <p:nvSpPr>
            <p:cNvPr id="25" name="Rectángulo redondeado 24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68%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6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Fortalecer la autonomía, las </a:t>
              </a:r>
              <a:r>
                <a:rPr lang="es-CO" sz="1300" b="1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capacidades</a:t>
              </a:r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, habilidades ocupacionales y restablecimiento de redes de apoyo</a:t>
              </a:r>
              <a:endParaRPr lang="es-CO" sz="13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989042" y="4466133"/>
            <a:ext cx="3214226" cy="1440000"/>
            <a:chOff x="605132" y="1428849"/>
            <a:chExt cx="2599181" cy="1660585"/>
          </a:xfrm>
        </p:grpSpPr>
        <p:sp>
          <p:nvSpPr>
            <p:cNvPr id="28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Desarrollar acciones significativas en los territorios dirigidas a la prevención de habitabilidad en calle con poblaciones en riesgo</a:t>
              </a:r>
            </a:p>
          </p:txBody>
        </p:sp>
        <p:sp>
          <p:nvSpPr>
            <p:cNvPr id="29" name="Rectángulo redondeado 28"/>
            <p:cNvSpPr/>
            <p:nvPr/>
          </p:nvSpPr>
          <p:spPr>
            <a:xfrm>
              <a:off x="605132" y="2668034"/>
              <a:ext cx="2594055" cy="421400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70%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30" name="Rectángulo 40"/>
          <p:cNvSpPr/>
          <p:nvPr/>
        </p:nvSpPr>
        <p:spPr>
          <a:xfrm>
            <a:off x="2213623" y="1639714"/>
            <a:ext cx="5658529" cy="80636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latin typeface="Arial Rounded MT Bold" panose="020F0704030504030204" pitchFamily="34" charset="0"/>
              </a:rPr>
              <a:t>Prevención y atención integral del fenómeno de habitabilidad en calle</a:t>
            </a:r>
            <a:endParaRPr lang="es-ES" sz="2400" dirty="0">
              <a:latin typeface="Arial Rounded MT Bold" panose="020F070403050403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311945" y="2676923"/>
            <a:ext cx="2341604" cy="1670128"/>
            <a:chOff x="3265936" y="2165575"/>
            <a:chExt cx="2605317" cy="1978918"/>
          </a:xfrm>
        </p:grpSpPr>
        <p:sp>
          <p:nvSpPr>
            <p:cNvPr id="32" name="Rectángulo redondeado 31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55%</a:t>
              </a:r>
              <a:r>
                <a:rPr lang="es-ES" sz="1300" dirty="0" smtClean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%</a:t>
              </a:r>
              <a:endParaRPr lang="es-ES" sz="13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3" name="Elipse 22"/>
            <p:cNvSpPr/>
            <p:nvPr/>
          </p:nvSpPr>
          <p:spPr>
            <a:xfrm>
              <a:off x="3272072" y="2165575"/>
              <a:ext cx="2599181" cy="1488906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Promover el ingreso a procesos de </a:t>
              </a:r>
              <a:r>
                <a:rPr lang="es-CO" sz="1300" b="1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inclusión social </a:t>
              </a:r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de la ciudadanía habitantes de calle y en riesgo.</a:t>
              </a:r>
              <a:endParaRPr lang="es-CO" sz="13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3354742" y="2685040"/>
            <a:ext cx="2585071" cy="1662011"/>
            <a:chOff x="6068163" y="3846229"/>
            <a:chExt cx="2561198" cy="2164479"/>
          </a:xfrm>
        </p:grpSpPr>
        <p:sp>
          <p:nvSpPr>
            <p:cNvPr id="35" name="Rectángulo redondeado 34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Desarrollar procesos de </a:t>
              </a:r>
              <a:r>
                <a:rPr lang="es-CO" sz="1300" b="1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inclusión social</a:t>
              </a:r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para el desarrollo, formación </a:t>
              </a:r>
              <a:r>
                <a:rPr lang="es-CO" sz="1300" dirty="0" err="1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personallaboral</a:t>
              </a:r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y vinculación socio-económica</a:t>
              </a:r>
              <a:endParaRPr lang="es-ES" sz="13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6" name="Rectángulo redondeado 35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54%</a:t>
              </a:r>
            </a:p>
          </p:txBody>
        </p:sp>
      </p:grpSp>
      <p:sp>
        <p:nvSpPr>
          <p:cNvPr id="38" name="Rectángulo 37"/>
          <p:cNvSpPr/>
          <p:nvPr/>
        </p:nvSpPr>
        <p:spPr>
          <a:xfrm>
            <a:off x="531843" y="1598363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 smtClean="0">
                <a:solidFill>
                  <a:srgbClr val="003E65"/>
                </a:solidFill>
                <a:latin typeface="Arial Rounded MT Bold" panose="020F0704030504030204" pitchFamily="34" charset="0"/>
              </a:rPr>
              <a:t>65%</a:t>
            </a:r>
            <a:endParaRPr lang="es-ES" sz="54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7659970" y="1411605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>
              <a:latin typeface="Arial Rounded MT Bold" panose="020F0704030504030204" pitchFamily="34" charset="0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68" y="1623346"/>
            <a:ext cx="670783" cy="6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40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/>
        </p:nvSpPr>
        <p:spPr>
          <a:xfrm>
            <a:off x="2379441" y="1622913"/>
            <a:ext cx="4887633" cy="922063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upo 3"/>
          <p:cNvGrpSpPr/>
          <p:nvPr/>
        </p:nvGrpSpPr>
        <p:grpSpPr>
          <a:xfrm>
            <a:off x="6311049" y="2808832"/>
            <a:ext cx="2700000" cy="1440001"/>
            <a:chOff x="6068163" y="3846229"/>
            <a:chExt cx="2561198" cy="1869630"/>
          </a:xfrm>
        </p:grpSpPr>
        <p:sp>
          <p:nvSpPr>
            <p:cNvPr id="5" name="Rectángulo redondeado 4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Implementar el sistema de seguimiento y monitoreo de la </a:t>
              </a:r>
              <a:r>
                <a:rPr lang="es-CO" sz="1300" b="1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Política Pública</a:t>
              </a:r>
              <a:endParaRPr lang="es-CO" sz="13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6104186" y="5203525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100%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989214" y="4487068"/>
            <a:ext cx="3369067" cy="1440000"/>
            <a:chOff x="3260809" y="2221641"/>
            <a:chExt cx="2599182" cy="1742840"/>
          </a:xfrm>
        </p:grpSpPr>
        <p:sp>
          <p:nvSpPr>
            <p:cNvPr id="8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 smtClean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Promover la implementación de acciones intersectoriales en el marco de la </a:t>
              </a:r>
              <a:r>
                <a:rPr lang="es-CO" sz="1300" b="1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Política Pública</a:t>
              </a:r>
              <a:endParaRPr lang="es-CO" sz="13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3265936" y="3500955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100%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57519" y="2808833"/>
            <a:ext cx="2647636" cy="1440001"/>
            <a:chOff x="605132" y="1428848"/>
            <a:chExt cx="2599181" cy="1775776"/>
          </a:xfrm>
        </p:grpSpPr>
        <p:sp>
          <p:nvSpPr>
            <p:cNvPr id="11" name="Elipse 22"/>
            <p:cNvSpPr/>
            <p:nvPr/>
          </p:nvSpPr>
          <p:spPr>
            <a:xfrm>
              <a:off x="605132" y="1428848"/>
              <a:ext cx="2599181" cy="1465014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Fortalecer los servicios sociales de la SDIS que dignifiquen el </a:t>
              </a:r>
              <a:r>
                <a:rPr lang="es-CO" sz="1300" b="1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proyecto de vida</a:t>
              </a:r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de las personas mayores. </a:t>
              </a: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99%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3" name="Rectángulo 40"/>
          <p:cNvSpPr/>
          <p:nvPr/>
        </p:nvSpPr>
        <p:spPr>
          <a:xfrm>
            <a:off x="2769080" y="1663613"/>
            <a:ext cx="4114375" cy="80636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latin typeface="Arial Rounded MT Bold" panose="020F0704030504030204" pitchFamily="34" charset="0"/>
              </a:rPr>
              <a:t>Envejecimiento digno, activo y feliz</a:t>
            </a:r>
            <a:endParaRPr lang="es-ES" sz="2400" dirty="0">
              <a:latin typeface="Arial Rounded MT Bold" panose="020F070403050403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3387299" y="2808833"/>
            <a:ext cx="2646992" cy="1440000"/>
            <a:chOff x="3260809" y="2221641"/>
            <a:chExt cx="2599182" cy="1922852"/>
          </a:xfrm>
        </p:grpSpPr>
        <p:sp>
          <p:nvSpPr>
            <p:cNvPr id="15" name="Rectángulo redondeado 14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100%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6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Implementar acciones para apoyar a las personas mayores y las redes familiares, respecto a su autocuidado y labor de cuidado.</a:t>
              </a:r>
              <a:endParaRPr lang="es-CO" sz="13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7" name="Elipse 16"/>
          <p:cNvSpPr/>
          <p:nvPr/>
        </p:nvSpPr>
        <p:spPr>
          <a:xfrm>
            <a:off x="6665675" y="1504618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55" y="1695972"/>
            <a:ext cx="760694" cy="760694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779323" y="1629772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 smtClean="0">
                <a:solidFill>
                  <a:srgbClr val="003E65"/>
                </a:solidFill>
                <a:latin typeface="Arial Rounded MT Bold" panose="020F0704030504030204" pitchFamily="34" charset="0"/>
              </a:rPr>
              <a:t>99%</a:t>
            </a:r>
            <a:endParaRPr lang="es-ES" sz="54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22" name="Rectángulo 21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  <p:grpSp>
        <p:nvGrpSpPr>
          <p:cNvPr id="23" name="Grupo 6"/>
          <p:cNvGrpSpPr/>
          <p:nvPr/>
        </p:nvGrpSpPr>
        <p:grpSpPr>
          <a:xfrm>
            <a:off x="4920221" y="4504998"/>
            <a:ext cx="3369067" cy="1440000"/>
            <a:chOff x="3260809" y="2221641"/>
            <a:chExt cx="2599182" cy="1742840"/>
          </a:xfrm>
        </p:grpSpPr>
        <p:sp>
          <p:nvSpPr>
            <p:cNvPr id="25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Desarrollar acciones intergeneracionales que fortalezcan el enfoque de envejecimiento en las políticas públicas Distritales</a:t>
              </a:r>
              <a:r>
                <a:rPr lang="es-CO" sz="1300" dirty="0" smtClean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.</a:t>
              </a:r>
              <a:endParaRPr lang="es-CO" sz="13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6" name="Rectángulo redondeado 8"/>
            <p:cNvSpPr/>
            <p:nvPr/>
          </p:nvSpPr>
          <p:spPr>
            <a:xfrm>
              <a:off x="3265936" y="3500955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100%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24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2379441" y="1622913"/>
            <a:ext cx="4659033" cy="922063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6" name="Rectángulo 5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4804755" y="4462308"/>
            <a:ext cx="3692930" cy="1495825"/>
            <a:chOff x="6068163" y="3846229"/>
            <a:chExt cx="2561198" cy="2038115"/>
          </a:xfrm>
        </p:grpSpPr>
        <p:sp>
          <p:nvSpPr>
            <p:cNvPr id="8" name="Rectángulo redondeado 7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Desarrollar una escuela itinerante que permita la transformación de imaginarios, representaciones sociales y  percepciones segregacionistas y discriminatorias.</a:t>
              </a:r>
              <a:endParaRPr lang="es-ES" sz="13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6104186" y="5372010"/>
              <a:ext cx="2525175" cy="51233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137%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847826" y="4462308"/>
            <a:ext cx="3447899" cy="1495825"/>
            <a:chOff x="3260809" y="2221641"/>
            <a:chExt cx="2599182" cy="1742840"/>
          </a:xfrm>
        </p:grpSpPr>
        <p:sp>
          <p:nvSpPr>
            <p:cNvPr id="11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Gestionar alianzas públicas y privadas hacía el desarrollo de </a:t>
              </a:r>
              <a:r>
                <a:rPr lang="es-CO" sz="1300" b="1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capacidades y habilidades</a:t>
              </a:r>
              <a:endParaRPr lang="es-CO" sz="13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3265936" y="3500955"/>
              <a:ext cx="2594055" cy="46352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847826" y="2845511"/>
            <a:ext cx="2359388" cy="1348222"/>
            <a:chOff x="605132" y="1428849"/>
            <a:chExt cx="2599181" cy="1775775"/>
          </a:xfrm>
        </p:grpSpPr>
        <p:sp>
          <p:nvSpPr>
            <p:cNvPr id="14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Fomentar el respeto y la construcción de nuevas subjetividades</a:t>
              </a: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140%</a:t>
              </a:r>
            </a:p>
          </p:txBody>
        </p:sp>
      </p:grpSp>
      <p:sp>
        <p:nvSpPr>
          <p:cNvPr id="16" name="Rectángulo 40"/>
          <p:cNvSpPr/>
          <p:nvPr/>
        </p:nvSpPr>
        <p:spPr>
          <a:xfrm>
            <a:off x="2802331" y="1683602"/>
            <a:ext cx="4114375" cy="80636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latin typeface="Arial Rounded MT Bold" panose="020F0704030504030204" pitchFamily="34" charset="0"/>
              </a:rPr>
              <a:t>Distrito diverso</a:t>
            </a:r>
            <a:endParaRPr lang="es-ES" sz="2400" dirty="0">
              <a:latin typeface="Arial Rounded MT Bold" panose="020F070403050403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3580007" y="2854322"/>
            <a:ext cx="2359388" cy="1348222"/>
            <a:chOff x="3260809" y="2221641"/>
            <a:chExt cx="2599182" cy="1922852"/>
          </a:xfrm>
        </p:grpSpPr>
        <p:sp>
          <p:nvSpPr>
            <p:cNvPr id="18" name="Rectángulo redondeado 17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111%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9" name="Elipse 22"/>
            <p:cNvSpPr/>
            <p:nvPr/>
          </p:nvSpPr>
          <p:spPr>
            <a:xfrm>
              <a:off x="3260809" y="2221641"/>
              <a:ext cx="2599181" cy="1450584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Desarrollar una estrategia </a:t>
              </a:r>
              <a:r>
                <a:rPr lang="es-CO" sz="1300" dirty="0" err="1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intrainstitucional</a:t>
              </a:r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 de formación en </a:t>
              </a:r>
              <a:r>
                <a:rPr lang="es-CO" sz="1300" b="1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atención diferencial</a:t>
              </a:r>
              <a:endParaRPr lang="es-CO" sz="13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229075" y="2845511"/>
            <a:ext cx="2359388" cy="1348222"/>
            <a:chOff x="6068163" y="3846229"/>
            <a:chExt cx="2561198" cy="2164479"/>
          </a:xfrm>
        </p:grpSpPr>
        <p:sp>
          <p:nvSpPr>
            <p:cNvPr id="21" name="Rectángulo redondeado 20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Prestar el servicio de atención integral a personas LGBTI, sus familias y redes de apoyo</a:t>
              </a:r>
              <a:endParaRPr lang="es-ES" sz="13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2" name="Rectángulo redondeado 21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116%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3" name="Elipse 22"/>
          <p:cNvSpPr/>
          <p:nvPr/>
        </p:nvSpPr>
        <p:spPr>
          <a:xfrm>
            <a:off x="6436066" y="1492248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093" y="1663427"/>
            <a:ext cx="839725" cy="839725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376898" y="1579822"/>
            <a:ext cx="20120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458915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6" name="Rectángulo 5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5194896" y="4326751"/>
            <a:ext cx="2836383" cy="1633474"/>
            <a:chOff x="6068163" y="3846229"/>
            <a:chExt cx="2561198" cy="2038115"/>
          </a:xfrm>
        </p:grpSpPr>
        <p:sp>
          <p:nvSpPr>
            <p:cNvPr id="9" name="Rectángulo redondeado 8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Fortalecer el sistema de vigilancia y seguimiento nutricional de la SDIS</a:t>
              </a:r>
              <a:endParaRPr lang="es-ES" sz="13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6104186" y="5372010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98%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882775" y="4326751"/>
            <a:ext cx="4104861" cy="1692000"/>
            <a:chOff x="3260809" y="2221641"/>
            <a:chExt cx="2599182" cy="1897136"/>
          </a:xfrm>
        </p:grpSpPr>
        <p:sp>
          <p:nvSpPr>
            <p:cNvPr id="12" name="Rectángulo redondeado 11"/>
            <p:cNvSpPr/>
            <p:nvPr/>
          </p:nvSpPr>
          <p:spPr>
            <a:xfrm>
              <a:off x="3265936" y="3655251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100%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3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Fortalecer la capacidad institucional para identificar a niños, niñas, mujeres gestantes y hogares en inseguridad alimentaria, y generar acciones que fomenten la corresponsabilidad.</a:t>
              </a:r>
              <a:endParaRPr lang="es-CO" sz="13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968226" y="2770843"/>
            <a:ext cx="2741470" cy="1440000"/>
            <a:chOff x="605132" y="1428849"/>
            <a:chExt cx="2599181" cy="1775775"/>
          </a:xfrm>
        </p:grpSpPr>
        <p:sp>
          <p:nvSpPr>
            <p:cNvPr id="15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Promover estilos de vida saludable de los niños, niñas, mujeres gestantes y hogares atendidos</a:t>
              </a:r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99%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7" name="Rectángulo 40"/>
          <p:cNvSpPr/>
          <p:nvPr/>
        </p:nvSpPr>
        <p:spPr>
          <a:xfrm>
            <a:off x="2523125" y="1662803"/>
            <a:ext cx="4114375" cy="80636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latin typeface="Arial Rounded MT Bold" panose="020F0704030504030204" pitchFamily="34" charset="0"/>
              </a:rPr>
              <a:t>Bogotá te nutre</a:t>
            </a:r>
            <a:endParaRPr lang="es-ES" sz="2400" dirty="0">
              <a:latin typeface="Arial Rounded MT Bold" panose="020F070403050403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3915297" y="2745930"/>
            <a:ext cx="4115986" cy="1440000"/>
            <a:chOff x="3260809" y="2221641"/>
            <a:chExt cx="2599182" cy="1922852"/>
          </a:xfrm>
        </p:grpSpPr>
        <p:sp>
          <p:nvSpPr>
            <p:cNvPr id="19" name="Rectángulo redondeado 18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100%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0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 Suministrar apoyo alimentario a niños, niñas, mujeres gestantes y hogares identificados en inseguridad alimentaria moderada y severa</a:t>
              </a:r>
              <a:endParaRPr lang="es-CO" sz="13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2" name="Rectángulo 21"/>
          <p:cNvSpPr/>
          <p:nvPr/>
        </p:nvSpPr>
        <p:spPr>
          <a:xfrm>
            <a:off x="813172" y="1633262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 smtClean="0">
                <a:solidFill>
                  <a:srgbClr val="003E65"/>
                </a:solidFill>
                <a:latin typeface="Arial Rounded MT Bold" panose="020F0704030504030204" pitchFamily="34" charset="0"/>
              </a:rPr>
              <a:t>99%</a:t>
            </a:r>
            <a:endParaRPr lang="es-ES" sz="54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6142103" y="1503885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/>
          </a:p>
        </p:txBody>
      </p:sp>
      <p:pic>
        <p:nvPicPr>
          <p:cNvPr id="21" name="Imagen 20" descr="groceri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163" y="1729530"/>
            <a:ext cx="691663" cy="69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19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2573845" y="1972047"/>
            <a:ext cx="4332281" cy="922063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6" name="Rectángulo 5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77256" y="3530769"/>
            <a:ext cx="2584112" cy="2105260"/>
            <a:chOff x="6068163" y="3846229"/>
            <a:chExt cx="2561198" cy="2164479"/>
          </a:xfrm>
        </p:grpSpPr>
        <p:sp>
          <p:nvSpPr>
            <p:cNvPr id="8" name="Rectángulo redondeado 7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Aportar en la garantía  del desarrollo de la </a:t>
              </a:r>
              <a:r>
                <a:rPr lang="es-CO" sz="1400" b="1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ciudadanía juvenil</a:t>
              </a:r>
              <a:endParaRPr lang="es-ES" sz="14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55%</a:t>
              </a:r>
              <a:endParaRPr lang="es-ES" sz="16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428870" y="3530769"/>
            <a:ext cx="2589221" cy="2105260"/>
            <a:chOff x="3260809" y="2221641"/>
            <a:chExt cx="2599182" cy="1922852"/>
          </a:xfrm>
        </p:grpSpPr>
        <p:sp>
          <p:nvSpPr>
            <p:cNvPr id="11" name="Rectángulo redondeado 10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98%</a:t>
              </a:r>
            </a:p>
          </p:txBody>
        </p:sp>
        <p:sp>
          <p:nvSpPr>
            <p:cNvPr id="12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6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Promover el talento joven con la generación de oportunidades para el desarrollo de las </a:t>
              </a:r>
              <a:r>
                <a:rPr lang="es-CO" sz="1400" b="1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competencias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73578" y="3568933"/>
            <a:ext cx="2589220" cy="2093307"/>
            <a:chOff x="605132" y="1428849"/>
            <a:chExt cx="2599181" cy="1775775"/>
          </a:xfrm>
        </p:grpSpPr>
        <p:sp>
          <p:nvSpPr>
            <p:cNvPr id="14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  Prevenir los factores de riesgo de utilización y vinculación de la población juvenil en redes </a:t>
              </a: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99%</a:t>
              </a:r>
              <a:endParaRPr lang="es-ES" sz="16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6" name="Rectángulo 40"/>
          <p:cNvSpPr/>
          <p:nvPr/>
        </p:nvSpPr>
        <p:spPr>
          <a:xfrm>
            <a:off x="2573846" y="2014546"/>
            <a:ext cx="4114375" cy="80636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Distrito Joven</a:t>
            </a:r>
            <a:endParaRPr lang="es-ES" sz="24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6323373" y="1826684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097" y="2046445"/>
            <a:ext cx="735172" cy="735172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828644" y="1958037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 smtClean="0">
                <a:solidFill>
                  <a:srgbClr val="003E65"/>
                </a:solidFill>
                <a:latin typeface="Arial Rounded MT Bold" panose="020F0704030504030204" pitchFamily="34" charset="0"/>
              </a:rPr>
              <a:t>88%</a:t>
            </a:r>
            <a:endParaRPr lang="es-ES" sz="54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82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2283511" y="1587984"/>
            <a:ext cx="5611945" cy="922063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upo 3"/>
          <p:cNvGrpSpPr/>
          <p:nvPr/>
        </p:nvGrpSpPr>
        <p:grpSpPr>
          <a:xfrm>
            <a:off x="4829695" y="4528767"/>
            <a:ext cx="3200400" cy="1440000"/>
            <a:chOff x="6068163" y="3846229"/>
            <a:chExt cx="2561198" cy="2164479"/>
          </a:xfrm>
        </p:grpSpPr>
        <p:sp>
          <p:nvSpPr>
            <p:cNvPr id="5" name="Rectángulo redondeado 4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Realizar los equipamientos que permitan gestionar el saneamiento jurídico, urbanístico y de construcción</a:t>
              </a:r>
              <a:endParaRPr lang="es-ES" sz="14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518716" y="4528767"/>
            <a:ext cx="2936905" cy="1440000"/>
            <a:chOff x="3260809" y="2221641"/>
            <a:chExt cx="2599182" cy="1922852"/>
          </a:xfrm>
        </p:grpSpPr>
        <p:sp>
          <p:nvSpPr>
            <p:cNvPr id="8" name="Rectángulo redondeado 7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  <p:sp>
          <p:nvSpPr>
            <p:cNvPr id="9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Gestionar la consecución y contratación  de infraestructura adecuada</a:t>
              </a:r>
              <a:endParaRPr lang="es-CO" sz="14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683393" y="2774825"/>
            <a:ext cx="2520000" cy="1614297"/>
            <a:chOff x="605132" y="1428849"/>
            <a:chExt cx="2599181" cy="1775775"/>
          </a:xfrm>
        </p:grpSpPr>
        <p:sp>
          <p:nvSpPr>
            <p:cNvPr id="11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Construir espacios que garanticen la prestación de los servicios sociales</a:t>
              </a: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99%</a:t>
              </a:r>
              <a:endParaRPr lang="es-ES" sz="1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3" name="Rectángulo 40"/>
          <p:cNvSpPr/>
          <p:nvPr/>
        </p:nvSpPr>
        <p:spPr>
          <a:xfrm>
            <a:off x="2283511" y="1621388"/>
            <a:ext cx="5375355" cy="80636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Espacios de integración social</a:t>
            </a:r>
            <a:endParaRPr lang="es-E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3508078" y="2774825"/>
            <a:ext cx="2520000" cy="1614297"/>
            <a:chOff x="3260809" y="2221641"/>
            <a:chExt cx="2599182" cy="1922852"/>
          </a:xfrm>
        </p:grpSpPr>
        <p:sp>
          <p:nvSpPr>
            <p:cNvPr id="15" name="Rectángulo redondeado 14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76%</a:t>
              </a:r>
              <a:endParaRPr lang="es-ES" sz="1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6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Adecuar la infraestructura existente de acuerdo a la normatividad vigente</a:t>
              </a:r>
              <a:endParaRPr lang="es-CO" sz="14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297319" y="2774825"/>
            <a:ext cx="2520000" cy="1614297"/>
            <a:chOff x="6068163" y="3846229"/>
            <a:chExt cx="2561198" cy="2164479"/>
          </a:xfrm>
        </p:grpSpPr>
        <p:sp>
          <p:nvSpPr>
            <p:cNvPr id="18" name="Rectángulo redondeado 17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Realizar las intervenciones de mantenimiento a la infraestructura</a:t>
              </a:r>
              <a:endParaRPr lang="es-ES" sz="14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9" name="Rectángulo redondeado 18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91%</a:t>
              </a:r>
              <a:endParaRPr lang="es-ES" sz="1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0" name="Elipse 19"/>
          <p:cNvSpPr/>
          <p:nvPr/>
        </p:nvSpPr>
        <p:spPr>
          <a:xfrm>
            <a:off x="7345159" y="1432549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86" y="1561689"/>
            <a:ext cx="839725" cy="839725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683393" y="1551458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 smtClean="0">
                <a:solidFill>
                  <a:srgbClr val="003E65"/>
                </a:solidFill>
                <a:latin typeface="Arial Rounded MT Bold" panose="020F0704030504030204" pitchFamily="34" charset="0"/>
              </a:rPr>
              <a:t>92%</a:t>
            </a:r>
            <a:endParaRPr lang="es-ES" sz="54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25" name="Rectángulo 24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</p:spTree>
    <p:extLst>
      <p:ext uri="{BB962C8B-B14F-4D97-AF65-F5344CB8AC3E}">
        <p14:creationId xmlns:p14="http://schemas.microsoft.com/office/powerpoint/2010/main" val="3360859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1892264" y="1858038"/>
            <a:ext cx="6245896" cy="867389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upo 3"/>
          <p:cNvGrpSpPr/>
          <p:nvPr/>
        </p:nvGrpSpPr>
        <p:grpSpPr>
          <a:xfrm>
            <a:off x="3473312" y="4643772"/>
            <a:ext cx="2520000" cy="1261726"/>
            <a:chOff x="6068163" y="3846229"/>
            <a:chExt cx="2561198" cy="2164479"/>
          </a:xfrm>
        </p:grpSpPr>
        <p:sp>
          <p:nvSpPr>
            <p:cNvPr id="5" name="Rectángulo redondeado 4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Fortalecer la gestión institucional mediante el aporte del recurso humano suficiente e idóneo</a:t>
              </a:r>
              <a:endParaRPr lang="es-ES" sz="13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100%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632265" y="4643772"/>
            <a:ext cx="2520000" cy="1261726"/>
            <a:chOff x="3260809" y="2221641"/>
            <a:chExt cx="2599182" cy="1922852"/>
          </a:xfrm>
        </p:grpSpPr>
        <p:sp>
          <p:nvSpPr>
            <p:cNvPr id="8" name="Rectángulo redondeado 7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  <p:sp>
          <p:nvSpPr>
            <p:cNvPr id="9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Asegurar la calidad de la información y el manejo eficiente de la misma</a:t>
              </a:r>
              <a:endParaRPr lang="es-CO" sz="13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610694" y="3158836"/>
            <a:ext cx="2520000" cy="1261726"/>
            <a:chOff x="605132" y="1428849"/>
            <a:chExt cx="2599181" cy="1775775"/>
          </a:xfrm>
        </p:grpSpPr>
        <p:sp>
          <p:nvSpPr>
            <p:cNvPr id="11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Garantizar soluciones en materia de servicios logísticos</a:t>
              </a: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88%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3" name="Rectángulo 40"/>
          <p:cNvSpPr/>
          <p:nvPr/>
        </p:nvSpPr>
        <p:spPr>
          <a:xfrm>
            <a:off x="1915676" y="1887704"/>
            <a:ext cx="5762429" cy="763701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Gestión Institucional y fortalecimiento del talento humano</a:t>
            </a:r>
            <a:endParaRPr lang="es-E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3473312" y="3158836"/>
            <a:ext cx="2520000" cy="1261726"/>
            <a:chOff x="3260809" y="2221641"/>
            <a:chExt cx="2599182" cy="1922852"/>
          </a:xfrm>
        </p:grpSpPr>
        <p:sp>
          <p:nvSpPr>
            <p:cNvPr id="15" name="Rectángulo redondeado 14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91%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6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Promover la apropiación, difusión y conservación de la memoria institucional</a:t>
              </a:r>
              <a:endParaRPr lang="es-CO" sz="13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335929" y="3158836"/>
            <a:ext cx="2520000" cy="1261726"/>
            <a:chOff x="6068163" y="3846229"/>
            <a:chExt cx="2561198" cy="2164479"/>
          </a:xfrm>
        </p:grpSpPr>
        <p:sp>
          <p:nvSpPr>
            <p:cNvPr id="18" name="Rectángulo redondeado 17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Promover buenas prácticas ambientales</a:t>
              </a:r>
              <a:endParaRPr lang="es-ES" sz="13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9" name="Rectángulo redondeado 18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371373" y="4643772"/>
            <a:ext cx="2520000" cy="1261726"/>
            <a:chOff x="3260809" y="2221641"/>
            <a:chExt cx="2599182" cy="1922852"/>
          </a:xfrm>
        </p:grpSpPr>
        <p:sp>
          <p:nvSpPr>
            <p:cNvPr id="21" name="Rectángulo redondeado 20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3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94%</a:t>
              </a:r>
              <a:endParaRPr lang="es-ES" sz="13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2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Fortalecer el desarrollo integral del talento humano de la SDIS</a:t>
              </a:r>
              <a:endParaRPr lang="es-CO" sz="13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4" name="Rectángulo 23"/>
          <p:cNvSpPr/>
          <p:nvPr/>
        </p:nvSpPr>
        <p:spPr>
          <a:xfrm>
            <a:off x="379802" y="1818723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 smtClean="0">
                <a:solidFill>
                  <a:srgbClr val="003E65"/>
                </a:solidFill>
                <a:latin typeface="Arial Rounded MT Bold" panose="020F0704030504030204" pitchFamily="34" charset="0"/>
              </a:rPr>
              <a:t>94%</a:t>
            </a:r>
            <a:endParaRPr lang="es-ES" sz="54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7461532" y="1690243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35" y="1900466"/>
            <a:ext cx="726001" cy="726001"/>
          </a:xfrm>
          <a:prstGeom prst="rect">
            <a:avLst/>
          </a:prstGeom>
        </p:spPr>
      </p:pic>
      <p:sp>
        <p:nvSpPr>
          <p:cNvPr id="27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29" name="Rectángulo 28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</p:spTree>
    <p:extLst>
      <p:ext uri="{BB962C8B-B14F-4D97-AF65-F5344CB8AC3E}">
        <p14:creationId xmlns:p14="http://schemas.microsoft.com/office/powerpoint/2010/main" val="84760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2119745"/>
            <a:ext cx="9144000" cy="1729048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36963" y="34850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Plan de Acción Institucional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7" name="Rectángulo 6"/>
          <p:cNvSpPr/>
          <p:nvPr/>
        </p:nvSpPr>
        <p:spPr>
          <a:xfrm>
            <a:off x="596958" y="2412071"/>
            <a:ext cx="7966710" cy="957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El Plan de Acción Institucional realiza el seguimiento al cumplimiento de los objetivos específicos de los proyectos de inversión y a la programación del plan de acción de las dependencias.</a:t>
            </a:r>
            <a:endParaRPr lang="es-MX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2564016" y="2082481"/>
            <a:ext cx="5100100" cy="867389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upo 3"/>
          <p:cNvGrpSpPr/>
          <p:nvPr/>
        </p:nvGrpSpPr>
        <p:grpSpPr>
          <a:xfrm>
            <a:off x="6209115" y="3441468"/>
            <a:ext cx="2520000" cy="2061555"/>
            <a:chOff x="6068163" y="3846229"/>
            <a:chExt cx="2561198" cy="2164479"/>
          </a:xfrm>
        </p:grpSpPr>
        <p:sp>
          <p:nvSpPr>
            <p:cNvPr id="5" name="Rectángulo redondeado 4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Formular e implementar estrategias que impulsen la gestión pública eficiente y transparente</a:t>
              </a:r>
              <a:endParaRPr lang="es-ES" sz="14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100%</a:t>
              </a:r>
              <a:endParaRPr lang="es-ES" sz="1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3465437" y="3441469"/>
            <a:ext cx="2520000" cy="2061555"/>
            <a:chOff x="3260809" y="2221641"/>
            <a:chExt cx="2599182" cy="1922852"/>
          </a:xfrm>
        </p:grpSpPr>
        <p:sp>
          <p:nvSpPr>
            <p:cNvPr id="8" name="Rectángulo redondeado 7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100%</a:t>
              </a:r>
              <a:endParaRPr lang="es-ES" sz="1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Desarrollar estrategias que promuevan los criterios de calidad de los servicios sociales</a:t>
              </a:r>
              <a:endParaRPr lang="es-CO" sz="14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963898" y="3441469"/>
            <a:ext cx="2304000" cy="2061555"/>
            <a:chOff x="605132" y="1428849"/>
            <a:chExt cx="2599181" cy="1775775"/>
          </a:xfrm>
        </p:grpSpPr>
        <p:sp>
          <p:nvSpPr>
            <p:cNvPr id="11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Determinar el avance de las </a:t>
              </a:r>
              <a:r>
                <a:rPr lang="es-CO" sz="1400" b="1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políticas sociales </a:t>
              </a:r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y comunicarlo a los grupos de interés</a:t>
              </a: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</p:grpSp>
      <p:sp>
        <p:nvSpPr>
          <p:cNvPr id="13" name="Rectángulo 40"/>
          <p:cNvSpPr/>
          <p:nvPr/>
        </p:nvSpPr>
        <p:spPr>
          <a:xfrm>
            <a:off x="2564016" y="2114297"/>
            <a:ext cx="4883638" cy="80636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Integración eficiente y transparente para todo</a:t>
            </a:r>
            <a:endParaRPr lang="es-E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6966391" y="1895843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214" y="2124027"/>
            <a:ext cx="712134" cy="712134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664953" y="2039187"/>
            <a:ext cx="20120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 smtClean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  <a:endParaRPr lang="es-ES" sz="54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20" name="Rectángulo 19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</p:spTree>
    <p:extLst>
      <p:ext uri="{BB962C8B-B14F-4D97-AF65-F5344CB8AC3E}">
        <p14:creationId xmlns:p14="http://schemas.microsoft.com/office/powerpoint/2010/main" val="371560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/>
          <p:nvPr/>
        </p:nvSpPr>
        <p:spPr>
          <a:xfrm>
            <a:off x="2044930" y="1658227"/>
            <a:ext cx="6245896" cy="101047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6" name="Rectángulo 5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3356964" y="4461436"/>
            <a:ext cx="2520000" cy="1440000"/>
            <a:chOff x="6068163" y="3846229"/>
            <a:chExt cx="2561198" cy="2164479"/>
          </a:xfrm>
        </p:grpSpPr>
        <p:sp>
          <p:nvSpPr>
            <p:cNvPr id="9" name="Rectángulo redondeado 8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Fortalecer la implementación del Sistema Integrado de Gestión</a:t>
              </a:r>
              <a:endParaRPr lang="es-ES" sz="14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631885" y="4461436"/>
            <a:ext cx="2520000" cy="1440001"/>
            <a:chOff x="3260809" y="2221640"/>
            <a:chExt cx="2599182" cy="1922853"/>
          </a:xfrm>
        </p:grpSpPr>
        <p:sp>
          <p:nvSpPr>
            <p:cNvPr id="12" name="Rectángulo redondeado 11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49%</a:t>
              </a:r>
              <a:endParaRPr lang="es-ES" sz="1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3" name="Elipse 22"/>
            <p:cNvSpPr/>
            <p:nvPr/>
          </p:nvSpPr>
          <p:spPr>
            <a:xfrm>
              <a:off x="3260809" y="2221640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Desarrollar y promover la producción de conocimiento pertinente</a:t>
              </a:r>
              <a:endParaRPr lang="es-CO" sz="14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31885" y="2870992"/>
            <a:ext cx="2520000" cy="1440000"/>
            <a:chOff x="605132" y="1428849"/>
            <a:chExt cx="2599181" cy="1775775"/>
          </a:xfrm>
        </p:grpSpPr>
        <p:sp>
          <p:nvSpPr>
            <p:cNvPr id="15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Fortalecer las tecnologías de la información y las comunicaciones</a:t>
              </a:r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</p:grpSp>
      <p:sp>
        <p:nvSpPr>
          <p:cNvPr id="17" name="Rectángulo 40"/>
          <p:cNvSpPr/>
          <p:nvPr/>
        </p:nvSpPr>
        <p:spPr>
          <a:xfrm>
            <a:off x="2044931" y="1654696"/>
            <a:ext cx="5655673" cy="984754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Integración digital y de conocimiento para la inclusión social</a:t>
            </a:r>
            <a:endParaRPr lang="es-E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3356966" y="2870992"/>
            <a:ext cx="2520000" cy="1440000"/>
            <a:chOff x="3260809" y="2221641"/>
            <a:chExt cx="2599182" cy="1922852"/>
          </a:xfrm>
        </p:grpSpPr>
        <p:sp>
          <p:nvSpPr>
            <p:cNvPr id="19" name="Rectángulo redondeado 18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  <p:sp>
          <p:nvSpPr>
            <p:cNvPr id="20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Desarrollar evaluaciones de los servicios sociales que presta la SDIS</a:t>
              </a:r>
              <a:endParaRPr lang="es-CO" sz="14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083673" y="2870992"/>
            <a:ext cx="2520000" cy="1440000"/>
            <a:chOff x="6068163" y="3846229"/>
            <a:chExt cx="2561198" cy="2164479"/>
          </a:xfrm>
        </p:grpSpPr>
        <p:sp>
          <p:nvSpPr>
            <p:cNvPr id="22" name="Rectángulo redondeado 21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Fortalecer las tecnologías y las comunicaciones para la optimización de procesos</a:t>
              </a:r>
              <a:endParaRPr lang="es-ES" sz="14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3" name="Rectángulo redondeado 22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83%</a:t>
              </a:r>
              <a:endParaRPr lang="es-ES" sz="1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6103072" y="4461436"/>
            <a:ext cx="2520000" cy="1440000"/>
            <a:chOff x="3260809" y="2221641"/>
            <a:chExt cx="2599182" cy="1922852"/>
          </a:xfrm>
        </p:grpSpPr>
        <p:sp>
          <p:nvSpPr>
            <p:cNvPr id="25" name="Rectángulo redondeado 24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  <p:sp>
          <p:nvSpPr>
            <p:cNvPr id="26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Articular las acciones de comunicaciones internas y externas de la entidad</a:t>
              </a:r>
              <a:endParaRPr lang="es-CO" sz="14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8" name="Rectángulo 27"/>
          <p:cNvSpPr/>
          <p:nvPr/>
        </p:nvSpPr>
        <p:spPr>
          <a:xfrm>
            <a:off x="507194" y="1706180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 smtClean="0">
                <a:solidFill>
                  <a:srgbClr val="003E65"/>
                </a:solidFill>
                <a:latin typeface="Arial Rounded MT Bold" panose="020F0704030504030204" pitchFamily="34" charset="0"/>
              </a:rPr>
              <a:t>88%</a:t>
            </a:r>
            <a:endParaRPr lang="es-ES" sz="54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7628414" y="1560597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47" y="1855088"/>
            <a:ext cx="589914" cy="5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12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2534912" y="1747517"/>
            <a:ext cx="4852477" cy="922063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6" name="Rectángulo 5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4792582" y="4580490"/>
            <a:ext cx="3562097" cy="1342232"/>
            <a:chOff x="6068163" y="3846229"/>
            <a:chExt cx="2561198" cy="2164479"/>
          </a:xfrm>
        </p:grpSpPr>
        <p:sp>
          <p:nvSpPr>
            <p:cNvPr id="8" name="Rectángulo redondeado 7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Implementar  procesos de desarrollo de capacidades para las personas</a:t>
              </a:r>
              <a:endParaRPr lang="es-ES" sz="1400" dirty="0">
                <a:solidFill>
                  <a:srgbClr val="003E65"/>
                </a:solidFill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Cumplimiento: </a:t>
              </a:r>
              <a:r>
                <a:rPr lang="es-ES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100%</a:t>
              </a:r>
              <a:endParaRPr lang="es-ES" sz="1400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831273" y="4580490"/>
            <a:ext cx="3542764" cy="1342232"/>
            <a:chOff x="3260809" y="2221641"/>
            <a:chExt cx="2599182" cy="1922852"/>
          </a:xfrm>
        </p:grpSpPr>
        <p:sp>
          <p:nvSpPr>
            <p:cNvPr id="11" name="Rectángulo redondeado 10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Cumplimiento: </a:t>
              </a:r>
              <a:r>
                <a:rPr lang="es-ES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100%</a:t>
              </a:r>
              <a:endParaRPr lang="es-ES" sz="1400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 Identificar y atender personas para enfrentar situaciones sociales imprevistas o generadas por efectos del cambio climático </a:t>
              </a:r>
              <a:endParaRPr lang="es-CO" sz="1400" b="1" dirty="0">
                <a:solidFill>
                  <a:srgbClr val="003E65"/>
                </a:solidFill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831273" y="2979708"/>
            <a:ext cx="3542764" cy="1440000"/>
            <a:chOff x="605132" y="1428849"/>
            <a:chExt cx="2599181" cy="1775775"/>
          </a:xfrm>
          <a:solidFill>
            <a:srgbClr val="FF0000"/>
          </a:solidFill>
        </p:grpSpPr>
        <p:sp>
          <p:nvSpPr>
            <p:cNvPr id="14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 Fortalecer la capacidad técnica en las alcaldías locales para la formulación de proyectos de inversión social</a:t>
              </a: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ángulo 40"/>
          <p:cNvSpPr/>
          <p:nvPr/>
        </p:nvSpPr>
        <p:spPr>
          <a:xfrm>
            <a:off x="2568845" y="1812635"/>
            <a:ext cx="4616956" cy="80636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Viviendo el territorio</a:t>
            </a:r>
            <a:endParaRPr lang="es-ES" sz="2400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792583" y="2979708"/>
            <a:ext cx="3562098" cy="1440000"/>
            <a:chOff x="3260809" y="2221641"/>
            <a:chExt cx="2599182" cy="1922852"/>
          </a:xfrm>
        </p:grpSpPr>
        <p:sp>
          <p:nvSpPr>
            <p:cNvPr id="18" name="Rectángulo redondeado 17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Cumplimiento: </a:t>
              </a:r>
              <a:r>
                <a:rPr lang="es-ES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79%</a:t>
              </a:r>
              <a:endParaRPr lang="es-ES" sz="1400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  Fortalecer la gestión en los espacios de coordinación y articulación  intersectorial</a:t>
              </a:r>
              <a:endParaRPr lang="es-CO" sz="1400" b="1" dirty="0">
                <a:solidFill>
                  <a:srgbClr val="003E65"/>
                </a:solidFill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Elipse 19"/>
          <p:cNvSpPr/>
          <p:nvPr/>
        </p:nvSpPr>
        <p:spPr>
          <a:xfrm>
            <a:off x="6834729" y="1660924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>
              <a:solidFill>
                <a:srgbClr val="003E65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60" y="1856941"/>
            <a:ext cx="798967" cy="798967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968727" y="1754064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 smtClean="0">
                <a:solidFill>
                  <a:srgbClr val="003E65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83%</a:t>
            </a:r>
            <a:endParaRPr lang="es-ES" sz="5400" dirty="0">
              <a:solidFill>
                <a:srgbClr val="003E65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838261" y="4072579"/>
            <a:ext cx="3555072" cy="347129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Cumplimiento: </a:t>
            </a:r>
            <a:r>
              <a:rPr lang="es-ES" sz="1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10%</a:t>
            </a:r>
            <a:endParaRPr lang="es-ES" sz="1400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73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530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6658" y="4853840"/>
            <a:ext cx="3881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0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Gestión</a:t>
            </a:r>
          </a:p>
        </p:txBody>
      </p:sp>
    </p:spTree>
    <p:extLst>
      <p:ext uri="{BB962C8B-B14F-4D97-AF65-F5344CB8AC3E}">
        <p14:creationId xmlns:p14="http://schemas.microsoft.com/office/powerpoint/2010/main" val="2214960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953489" y="1935761"/>
            <a:ext cx="5588817" cy="4015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/>
          <p:cNvSpPr/>
          <p:nvPr/>
        </p:nvSpPr>
        <p:spPr>
          <a:xfrm>
            <a:off x="2743198" y="2020310"/>
            <a:ext cx="4089863" cy="13360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678814" y="1235624"/>
            <a:ext cx="8179724" cy="598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El seguimiento a la gestión de la Secretaría está compuesto por los </a:t>
            </a:r>
            <a:r>
              <a:rPr lang="es-CO" sz="1600" dirty="0">
                <a:solidFill>
                  <a:srgbClr val="009FE3"/>
                </a:solidFill>
                <a:latin typeface="Arial Rounded MT Bold" panose="020F0704030504030204" pitchFamily="34" charset="0"/>
              </a:rPr>
              <a:t>13 procesos</a:t>
            </a: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, garantizando la asociación jerárquica en la gestión.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36963" y="34850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Gestión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7" name="Flecha derecha 6"/>
          <p:cNvSpPr/>
          <p:nvPr/>
        </p:nvSpPr>
        <p:spPr>
          <a:xfrm>
            <a:off x="764591" y="2053243"/>
            <a:ext cx="1130530" cy="3607723"/>
          </a:xfrm>
          <a:prstGeom prst="rightArrow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764591" y="2998988"/>
            <a:ext cx="947650" cy="1722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Derechos, capacidades, intereses y necesidades de los ciudadanos y ciudadanas en sus organizaciones sociales y en sus territorios</a:t>
            </a:r>
          </a:p>
        </p:txBody>
      </p:sp>
      <p:sp>
        <p:nvSpPr>
          <p:cNvPr id="12" name="Flecha derecha 11"/>
          <p:cNvSpPr/>
          <p:nvPr/>
        </p:nvSpPr>
        <p:spPr>
          <a:xfrm>
            <a:off x="7639398" y="2142334"/>
            <a:ext cx="1130530" cy="3607723"/>
          </a:xfrm>
          <a:prstGeom prst="rightArrow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7639397" y="3420606"/>
            <a:ext cx="111860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Ciudadanía con derechos reconocidos, garantizados, protegidos o restablecidos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323940" y="2695162"/>
            <a:ext cx="232756" cy="2458729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 rot="16200000">
            <a:off x="603946" y="3792102"/>
            <a:ext cx="3090846" cy="30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400" dirty="0">
                <a:solidFill>
                  <a:srgbClr val="003E65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 de seguimiento y control</a:t>
            </a:r>
          </a:p>
        </p:txBody>
      </p:sp>
      <p:sp>
        <p:nvSpPr>
          <p:cNvPr id="17" name="Rectángulo 16"/>
          <p:cNvSpPr/>
          <p:nvPr/>
        </p:nvSpPr>
        <p:spPr>
          <a:xfrm rot="16200000">
            <a:off x="1632655" y="3772241"/>
            <a:ext cx="1587614" cy="30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4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 continúa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743197" y="2104831"/>
            <a:ext cx="4089863" cy="326546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/>
          <p:cNvSpPr/>
          <p:nvPr/>
        </p:nvSpPr>
        <p:spPr>
          <a:xfrm>
            <a:off x="2834639" y="2474333"/>
            <a:ext cx="3929370" cy="220829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20"/>
          <p:cNvSpPr/>
          <p:nvPr/>
        </p:nvSpPr>
        <p:spPr>
          <a:xfrm>
            <a:off x="2834639" y="2760200"/>
            <a:ext cx="3929370" cy="220829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/>
          <p:cNvSpPr/>
          <p:nvPr/>
        </p:nvSpPr>
        <p:spPr>
          <a:xfrm>
            <a:off x="2834639" y="3062696"/>
            <a:ext cx="3929370" cy="220829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 25"/>
          <p:cNvSpPr/>
          <p:nvPr/>
        </p:nvSpPr>
        <p:spPr>
          <a:xfrm rot="16200000">
            <a:off x="5834359" y="3761622"/>
            <a:ext cx="3090846" cy="30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400" dirty="0">
                <a:solidFill>
                  <a:srgbClr val="003E65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 de seguimiento y control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2740429" y="4924819"/>
            <a:ext cx="4089863" cy="985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 32"/>
          <p:cNvSpPr/>
          <p:nvPr/>
        </p:nvSpPr>
        <p:spPr>
          <a:xfrm>
            <a:off x="2740428" y="4986574"/>
            <a:ext cx="4089863" cy="3265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Rectángulo 33"/>
          <p:cNvSpPr/>
          <p:nvPr/>
        </p:nvSpPr>
        <p:spPr>
          <a:xfrm>
            <a:off x="2740428" y="2113620"/>
            <a:ext cx="4089863" cy="274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2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PROCESOS DE DIRECCIONAMIENTO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2834638" y="2452819"/>
            <a:ext cx="3929371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1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Direccionamiento Político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2837408" y="2738222"/>
            <a:ext cx="3929371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1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Direccionamiento de los Servicios Sociales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2823554" y="3048563"/>
            <a:ext cx="3929371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1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Direccionamiento Estratégico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2740320" y="3467076"/>
            <a:ext cx="4089863" cy="1341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Rectángulo 38"/>
          <p:cNvSpPr/>
          <p:nvPr/>
        </p:nvSpPr>
        <p:spPr>
          <a:xfrm>
            <a:off x="2740319" y="3535892"/>
            <a:ext cx="4089863" cy="326546"/>
          </a:xfrm>
          <a:prstGeom prst="rect">
            <a:avLst/>
          </a:prstGeom>
          <a:solidFill>
            <a:srgbClr val="247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Rectángulo 39"/>
          <p:cNvSpPr/>
          <p:nvPr/>
        </p:nvSpPr>
        <p:spPr>
          <a:xfrm>
            <a:off x="2831761" y="3905394"/>
            <a:ext cx="3929370" cy="220829"/>
          </a:xfrm>
          <a:prstGeom prst="rect">
            <a:avLst/>
          </a:prstGeom>
          <a:solidFill>
            <a:srgbClr val="247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Rectángulo 40"/>
          <p:cNvSpPr/>
          <p:nvPr/>
        </p:nvSpPr>
        <p:spPr>
          <a:xfrm>
            <a:off x="2831761" y="4191261"/>
            <a:ext cx="3929370" cy="220829"/>
          </a:xfrm>
          <a:prstGeom prst="rect">
            <a:avLst/>
          </a:prstGeom>
          <a:solidFill>
            <a:srgbClr val="247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ángulo 41"/>
          <p:cNvSpPr/>
          <p:nvPr/>
        </p:nvSpPr>
        <p:spPr>
          <a:xfrm>
            <a:off x="2831761" y="4493757"/>
            <a:ext cx="3929370" cy="220829"/>
          </a:xfrm>
          <a:prstGeom prst="rect">
            <a:avLst/>
          </a:prstGeom>
          <a:solidFill>
            <a:srgbClr val="247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Rectángulo 42"/>
          <p:cNvSpPr/>
          <p:nvPr/>
        </p:nvSpPr>
        <p:spPr>
          <a:xfrm>
            <a:off x="2737550" y="3569620"/>
            <a:ext cx="4089863" cy="274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2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PROCESOS MISIONALES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2831760" y="3883880"/>
            <a:ext cx="3929371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1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Construcción e Implementación de Políticas Sociales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2834530" y="4169283"/>
            <a:ext cx="3929371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1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y Seguimiento de Políticas Sociales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2820676" y="4479624"/>
            <a:ext cx="3929371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1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de los Servicios Sociales 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2740321" y="5002177"/>
            <a:ext cx="4089863" cy="274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2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PROCESOS ADMINISTRATIVOS 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7038960" y="2706246"/>
            <a:ext cx="232756" cy="2458729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ángulo 48"/>
          <p:cNvSpPr/>
          <p:nvPr/>
        </p:nvSpPr>
        <p:spPr>
          <a:xfrm rot="16200000">
            <a:off x="5920133" y="3772240"/>
            <a:ext cx="2432076" cy="30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4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Gestión del Conocimiento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2831760" y="5362995"/>
            <a:ext cx="772957" cy="436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Rectángulo 50"/>
          <p:cNvSpPr/>
          <p:nvPr/>
        </p:nvSpPr>
        <p:spPr>
          <a:xfrm>
            <a:off x="3625020" y="5362995"/>
            <a:ext cx="772957" cy="436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Rectángulo 51"/>
          <p:cNvSpPr/>
          <p:nvPr/>
        </p:nvSpPr>
        <p:spPr>
          <a:xfrm>
            <a:off x="4409967" y="5362995"/>
            <a:ext cx="772957" cy="436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Rectángulo 52"/>
          <p:cNvSpPr/>
          <p:nvPr/>
        </p:nvSpPr>
        <p:spPr>
          <a:xfrm>
            <a:off x="5203225" y="5362995"/>
            <a:ext cx="772957" cy="436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Rectángulo 53"/>
          <p:cNvSpPr/>
          <p:nvPr/>
        </p:nvSpPr>
        <p:spPr>
          <a:xfrm>
            <a:off x="5988173" y="5362995"/>
            <a:ext cx="772957" cy="436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Rectángulo 55"/>
          <p:cNvSpPr/>
          <p:nvPr/>
        </p:nvSpPr>
        <p:spPr>
          <a:xfrm>
            <a:off x="2801276" y="5420186"/>
            <a:ext cx="8563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Mantenimiento y soporte TIC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3610294" y="5480177"/>
            <a:ext cx="85632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Adquisiciones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4383638" y="5373169"/>
            <a:ext cx="8563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Gestión de Talento Humano 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5161847" y="5378032"/>
            <a:ext cx="8563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Gestión de Bienes y Servicios </a:t>
            </a:r>
          </a:p>
        </p:txBody>
      </p:sp>
      <p:sp>
        <p:nvSpPr>
          <p:cNvPr id="60" name="Rectángulo 59"/>
          <p:cNvSpPr/>
          <p:nvPr/>
        </p:nvSpPr>
        <p:spPr>
          <a:xfrm>
            <a:off x="5976182" y="5427029"/>
            <a:ext cx="8563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Gestión Jurídica </a:t>
            </a:r>
          </a:p>
        </p:txBody>
      </p:sp>
      <p:sp>
        <p:nvSpPr>
          <p:cNvPr id="61" name="Flecha abajo 60"/>
          <p:cNvSpPr/>
          <p:nvPr/>
        </p:nvSpPr>
        <p:spPr>
          <a:xfrm>
            <a:off x="5603977" y="3328135"/>
            <a:ext cx="164208" cy="184769"/>
          </a:xfrm>
          <a:prstGeom prst="down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Flecha abajo 61"/>
          <p:cNvSpPr/>
          <p:nvPr/>
        </p:nvSpPr>
        <p:spPr>
          <a:xfrm>
            <a:off x="3862569" y="4774235"/>
            <a:ext cx="164208" cy="184769"/>
          </a:xfrm>
          <a:prstGeom prst="down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Flecha abajo 62"/>
          <p:cNvSpPr/>
          <p:nvPr/>
        </p:nvSpPr>
        <p:spPr>
          <a:xfrm rot="10800000">
            <a:off x="3862570" y="3315310"/>
            <a:ext cx="164208" cy="184769"/>
          </a:xfrm>
          <a:prstGeom prst="down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Flecha abajo 63"/>
          <p:cNvSpPr/>
          <p:nvPr/>
        </p:nvSpPr>
        <p:spPr>
          <a:xfrm rot="10800000">
            <a:off x="5603978" y="4751270"/>
            <a:ext cx="164208" cy="184769"/>
          </a:xfrm>
          <a:prstGeom prst="down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Flecha abajo 64"/>
          <p:cNvSpPr/>
          <p:nvPr/>
        </p:nvSpPr>
        <p:spPr>
          <a:xfrm rot="16200000">
            <a:off x="6855273" y="3850901"/>
            <a:ext cx="164208" cy="184769"/>
          </a:xfrm>
          <a:prstGeom prst="down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Flecha abajo 65"/>
          <p:cNvSpPr/>
          <p:nvPr/>
        </p:nvSpPr>
        <p:spPr>
          <a:xfrm rot="16200000">
            <a:off x="2602785" y="3850901"/>
            <a:ext cx="164208" cy="184769"/>
          </a:xfrm>
          <a:prstGeom prst="down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Flecha doblada hacia arriba 66"/>
          <p:cNvSpPr/>
          <p:nvPr/>
        </p:nvSpPr>
        <p:spPr>
          <a:xfrm>
            <a:off x="6847425" y="5203260"/>
            <a:ext cx="390799" cy="397419"/>
          </a:xfrm>
          <a:prstGeom prst="bentUp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Flecha doblada hacia arriba 67"/>
          <p:cNvSpPr/>
          <p:nvPr/>
        </p:nvSpPr>
        <p:spPr>
          <a:xfrm rot="5400000">
            <a:off x="2342972" y="5228314"/>
            <a:ext cx="390799" cy="397419"/>
          </a:xfrm>
          <a:prstGeom prst="bentUp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Flecha doblada hacia arriba 68"/>
          <p:cNvSpPr/>
          <p:nvPr/>
        </p:nvSpPr>
        <p:spPr>
          <a:xfrm rot="16200000">
            <a:off x="6871485" y="2253186"/>
            <a:ext cx="390799" cy="397419"/>
          </a:xfrm>
          <a:prstGeom prst="bentUp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Flecha doblada hacia arriba 69"/>
          <p:cNvSpPr/>
          <p:nvPr/>
        </p:nvSpPr>
        <p:spPr>
          <a:xfrm rot="10800000">
            <a:off x="2305126" y="2228019"/>
            <a:ext cx="390799" cy="397419"/>
          </a:xfrm>
          <a:prstGeom prst="bentUp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307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14063" y="1992707"/>
            <a:ext cx="7948138" cy="39675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698270" y="1235624"/>
            <a:ext cx="817972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600" dirty="0" smtClean="0">
                <a:solidFill>
                  <a:srgbClr val="003E65"/>
                </a:solidFill>
                <a:latin typeface="Arial Rounded MT Bold" panose="020F0704030504030204" pitchFamily="34" charset="0"/>
              </a:rPr>
              <a:t>Los indicadores de gestión presentan diferentes periodicidades de reporte así: mensual, trimestral, semestral y anual. Se presenta el seguimiento en todos ellos:</a:t>
            </a:r>
            <a:endParaRPr lang="es-CO" sz="16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36963" y="34850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Gestión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464100"/>
              </p:ext>
            </p:extLst>
          </p:nvPr>
        </p:nvGraphicFramePr>
        <p:xfrm>
          <a:off x="814063" y="1992708"/>
          <a:ext cx="7948138" cy="3940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49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01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30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1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Proceso</a:t>
                      </a:r>
                      <a:endParaRPr lang="es-MX" sz="12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Indicadores</a:t>
                      </a:r>
                      <a:endParaRPr lang="es-MX" sz="12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Indicadores con programación en este avance</a:t>
                      </a:r>
                      <a:endParaRPr lang="es-MX" sz="12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6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Direccionamiento Político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30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Direccionamiento Estratégico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2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Direccionamiento de los Servicios Sociales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0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Análisis y Seguimiento de Políticas Sociales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2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Prestación de los Servicios Sociales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2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Mantenimiento y Soporte de TICs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2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Adquisiciones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2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Gestión del Talento Humano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66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Gestión de Bienes y Servicios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2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Gestión del Conocimiento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2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Mejora Continua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2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Proceso de Gestión Jurídica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2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Construcción e implementación de Políticas Sociales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94D6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5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5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36963" y="34850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Ejecución componente gestión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36638" y="1033579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pic>
        <p:nvPicPr>
          <p:cNvPr id="8" name="19 Imagen" descr="V_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80" y="1113701"/>
            <a:ext cx="972000" cy="1019093"/>
          </a:xfrm>
          <a:prstGeom prst="rect">
            <a:avLst/>
          </a:prstGeom>
        </p:spPr>
      </p:pic>
      <p:sp>
        <p:nvSpPr>
          <p:cNvPr id="9" name="CuadroTexto 7"/>
          <p:cNvSpPr txBox="1">
            <a:spLocks noChangeArrowheads="1"/>
          </p:cNvSpPr>
          <p:nvPr/>
        </p:nvSpPr>
        <p:spPr bwMode="auto">
          <a:xfrm>
            <a:off x="1194078" y="1855795"/>
            <a:ext cx="14698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99%</a:t>
            </a:r>
            <a:endParaRPr lang="es-ES" sz="30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32172"/>
              </p:ext>
            </p:extLst>
          </p:nvPr>
        </p:nvGraphicFramePr>
        <p:xfrm>
          <a:off x="2793366" y="1917453"/>
          <a:ext cx="4863273" cy="24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32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922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Gestión de bienes y servicios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8" name="CuadroTexto 7"/>
          <p:cNvSpPr txBox="1">
            <a:spLocks noChangeArrowheads="1"/>
          </p:cNvSpPr>
          <p:nvPr/>
        </p:nvSpPr>
        <p:spPr bwMode="auto">
          <a:xfrm>
            <a:off x="1122964" y="3058253"/>
            <a:ext cx="16120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85-95%</a:t>
            </a:r>
            <a:endParaRPr lang="es-ES" sz="30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463420"/>
              </p:ext>
            </p:extLst>
          </p:nvPr>
        </p:nvGraphicFramePr>
        <p:xfrm>
          <a:off x="2804250" y="2826189"/>
          <a:ext cx="4863273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32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922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Direccionamiento Estratégico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Mantenimiento </a:t>
                      </a:r>
                      <a:r>
                        <a:rPr lang="es-CO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y Soporte de </a:t>
                      </a:r>
                      <a:r>
                        <a:rPr lang="es-CO" sz="1600" u="none" strike="noStrike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TICs</a:t>
                      </a:r>
                      <a:endParaRPr lang="es-CO" sz="160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Direccionamiento Político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Prestación de los Servicios Sociales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1" name="CuadroTexto 7"/>
          <p:cNvSpPr txBox="1">
            <a:spLocks noChangeArrowheads="1"/>
          </p:cNvSpPr>
          <p:nvPr/>
        </p:nvSpPr>
        <p:spPr bwMode="auto">
          <a:xfrm>
            <a:off x="1122964" y="4377702"/>
            <a:ext cx="16120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65-85%</a:t>
            </a:r>
            <a:endParaRPr lang="es-ES" sz="30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431129"/>
              </p:ext>
            </p:extLst>
          </p:nvPr>
        </p:nvGraphicFramePr>
        <p:xfrm>
          <a:off x="2815133" y="4230448"/>
          <a:ext cx="4863273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32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9228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Adquisiciones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Direccionamiento de los Servicios Sociales</a:t>
                      </a:r>
                      <a:endParaRPr lang="es-MX" sz="1600" b="0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Gestión del Talento Humano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6" name="Tab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521850"/>
              </p:ext>
            </p:extLst>
          </p:nvPr>
        </p:nvGraphicFramePr>
        <p:xfrm>
          <a:off x="2793366" y="5256248"/>
          <a:ext cx="5545091" cy="807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33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Mejora Continua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endParaRPr lang="es-CO" sz="160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771"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endParaRPr lang="es-CO" sz="1600" u="none" strike="noStrike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8" name="Rectángulo 37"/>
          <p:cNvSpPr/>
          <p:nvPr/>
        </p:nvSpPr>
        <p:spPr>
          <a:xfrm>
            <a:off x="7584733" y="1765471"/>
            <a:ext cx="907017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48"/>
          <p:cNvSpPr/>
          <p:nvPr/>
        </p:nvSpPr>
        <p:spPr>
          <a:xfrm>
            <a:off x="7584733" y="2939182"/>
            <a:ext cx="907017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 49"/>
          <p:cNvSpPr/>
          <p:nvPr/>
        </p:nvSpPr>
        <p:spPr>
          <a:xfrm>
            <a:off x="7584733" y="3537969"/>
            <a:ext cx="907017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ángulo 50"/>
          <p:cNvSpPr/>
          <p:nvPr/>
        </p:nvSpPr>
        <p:spPr>
          <a:xfrm>
            <a:off x="7577060" y="4233694"/>
            <a:ext cx="907017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Rectángulo 51"/>
          <p:cNvSpPr/>
          <p:nvPr/>
        </p:nvSpPr>
        <p:spPr>
          <a:xfrm>
            <a:off x="7577060" y="4714048"/>
            <a:ext cx="907017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Rectángulo 56"/>
          <p:cNvSpPr/>
          <p:nvPr/>
        </p:nvSpPr>
        <p:spPr>
          <a:xfrm>
            <a:off x="7584733" y="3245863"/>
            <a:ext cx="907017" cy="252000"/>
          </a:xfrm>
          <a:prstGeom prst="rect">
            <a:avLst/>
          </a:prstGeom>
          <a:solidFill>
            <a:srgbClr val="21A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Rectángulo 57"/>
          <p:cNvSpPr/>
          <p:nvPr/>
        </p:nvSpPr>
        <p:spPr>
          <a:xfrm>
            <a:off x="7574741" y="4477109"/>
            <a:ext cx="907017" cy="252000"/>
          </a:xfrm>
          <a:prstGeom prst="rect">
            <a:avLst/>
          </a:prstGeom>
          <a:solidFill>
            <a:srgbClr val="21A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7594725" y="1709297"/>
            <a:ext cx="89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</a:rPr>
              <a:t>99%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7572953" y="2894615"/>
            <a:ext cx="89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</a:rPr>
              <a:t>93%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7584733" y="3211935"/>
            <a:ext cx="89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</a:rPr>
              <a:t>89%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7584732" y="3493945"/>
            <a:ext cx="89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</a:rPr>
              <a:t>89%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7584732" y="4189759"/>
            <a:ext cx="89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</a:rPr>
              <a:t>78%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7584732" y="4452580"/>
            <a:ext cx="89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</a:rPr>
              <a:t>69%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7594725" y="4681132"/>
            <a:ext cx="89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</a:rPr>
              <a:t>65%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7581268" y="2660509"/>
            <a:ext cx="907017" cy="252000"/>
          </a:xfrm>
          <a:prstGeom prst="rect">
            <a:avLst/>
          </a:prstGeom>
          <a:solidFill>
            <a:srgbClr val="21A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CuadroTexto 41"/>
          <p:cNvSpPr txBox="1"/>
          <p:nvPr/>
        </p:nvSpPr>
        <p:spPr>
          <a:xfrm>
            <a:off x="7581268" y="2626581"/>
            <a:ext cx="89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</a:rPr>
              <a:t>94%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7581667" y="5221790"/>
            <a:ext cx="907017" cy="252000"/>
          </a:xfrm>
          <a:prstGeom prst="rect">
            <a:avLst/>
          </a:prstGeom>
          <a:solidFill>
            <a:srgbClr val="21A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>
            <a:off x="7591658" y="5197261"/>
            <a:ext cx="89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</a:rPr>
              <a:t>56%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37" name="CuadroTexto 7"/>
          <p:cNvSpPr txBox="1">
            <a:spLocks noChangeArrowheads="1"/>
          </p:cNvSpPr>
          <p:nvPr/>
        </p:nvSpPr>
        <p:spPr bwMode="auto">
          <a:xfrm>
            <a:off x="1226477" y="5131315"/>
            <a:ext cx="16120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56%</a:t>
            </a:r>
            <a:endParaRPr lang="es-ES" sz="30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82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4048299"/>
            <a:ext cx="7772400" cy="1055716"/>
          </a:xfrm>
        </p:spPr>
        <p:txBody>
          <a:bodyPr>
            <a:noAutofit/>
          </a:bodyPr>
          <a:lstStyle/>
          <a:p>
            <a:r>
              <a:rPr lang="es-CO" sz="6000" dirty="0">
                <a:solidFill>
                  <a:srgbClr val="8BDBFF"/>
                </a:solidFill>
              </a:rPr>
              <a:t>Gracias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1306624"/>
            <a:ext cx="4663440" cy="237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36963" y="34850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Metodología de Seguimiento Plan de Acción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6" name="Rectángulo 5"/>
          <p:cNvSpPr/>
          <p:nvPr/>
        </p:nvSpPr>
        <p:spPr>
          <a:xfrm>
            <a:off x="636963" y="1181413"/>
            <a:ext cx="819115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0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La Secretaria Distrital de Integración Social estableció el seguimiento al Plan de Acción Institucional desde dos enfoques: inversión y gestión.</a:t>
            </a:r>
          </a:p>
        </p:txBody>
      </p:sp>
      <p:sp>
        <p:nvSpPr>
          <p:cNvPr id="7" name="Elipse 6"/>
          <p:cNvSpPr/>
          <p:nvPr/>
        </p:nvSpPr>
        <p:spPr>
          <a:xfrm>
            <a:off x="6018044" y="2483411"/>
            <a:ext cx="1519792" cy="1536320"/>
          </a:xfrm>
          <a:prstGeom prst="ellipse">
            <a:avLst/>
          </a:prstGeom>
          <a:solidFill>
            <a:srgbClr val="003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kern="1200"/>
          </a:p>
        </p:txBody>
      </p:sp>
      <p:pic>
        <p:nvPicPr>
          <p:cNvPr id="8" name="Imagen 7" descr="businessman-success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67" y="2680928"/>
            <a:ext cx="1077515" cy="107751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089510" y="4092159"/>
            <a:ext cx="1558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0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Gestión</a:t>
            </a:r>
          </a:p>
        </p:txBody>
      </p:sp>
      <p:sp>
        <p:nvSpPr>
          <p:cNvPr id="10" name="Elipse 9"/>
          <p:cNvSpPr/>
          <p:nvPr/>
        </p:nvSpPr>
        <p:spPr>
          <a:xfrm>
            <a:off x="1286433" y="2493818"/>
            <a:ext cx="1521001" cy="1547228"/>
          </a:xfrm>
          <a:prstGeom prst="ellipse">
            <a:avLst/>
          </a:prstGeom>
          <a:solidFill>
            <a:srgbClr val="003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kern="1200"/>
          </a:p>
        </p:txBody>
      </p:sp>
      <p:pic>
        <p:nvPicPr>
          <p:cNvPr id="11" name="Imagen 10" descr="investment-mode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18" y="2685383"/>
            <a:ext cx="1197069" cy="119706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062271" y="4092159"/>
            <a:ext cx="1872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0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Inversión</a:t>
            </a:r>
          </a:p>
        </p:txBody>
      </p:sp>
      <p:sp>
        <p:nvSpPr>
          <p:cNvPr id="13" name="Flecha izquierda, derecha y arriba 1"/>
          <p:cNvSpPr/>
          <p:nvPr/>
        </p:nvSpPr>
        <p:spPr>
          <a:xfrm rot="10800000">
            <a:off x="3368170" y="2897893"/>
            <a:ext cx="2123045" cy="1005461"/>
          </a:xfrm>
          <a:custGeom>
            <a:avLst/>
            <a:gdLst>
              <a:gd name="connsiteX0" fmla="*/ 0 w 2616159"/>
              <a:gd name="connsiteY0" fmla="*/ 990314 h 1320418"/>
              <a:gd name="connsiteX1" fmla="*/ 330105 w 2616159"/>
              <a:gd name="connsiteY1" fmla="*/ 660209 h 1320418"/>
              <a:gd name="connsiteX2" fmla="*/ 330105 w 2616159"/>
              <a:gd name="connsiteY2" fmla="*/ 867779 h 1320418"/>
              <a:gd name="connsiteX3" fmla="*/ 1185545 w 2616159"/>
              <a:gd name="connsiteY3" fmla="*/ 867779 h 1320418"/>
              <a:gd name="connsiteX4" fmla="*/ 1185545 w 2616159"/>
              <a:gd name="connsiteY4" fmla="*/ 330105 h 1320418"/>
              <a:gd name="connsiteX5" fmla="*/ 977975 w 2616159"/>
              <a:gd name="connsiteY5" fmla="*/ 330105 h 1320418"/>
              <a:gd name="connsiteX6" fmla="*/ 1308080 w 2616159"/>
              <a:gd name="connsiteY6" fmla="*/ 0 h 1320418"/>
              <a:gd name="connsiteX7" fmla="*/ 1638184 w 2616159"/>
              <a:gd name="connsiteY7" fmla="*/ 330105 h 1320418"/>
              <a:gd name="connsiteX8" fmla="*/ 1430614 w 2616159"/>
              <a:gd name="connsiteY8" fmla="*/ 330105 h 1320418"/>
              <a:gd name="connsiteX9" fmla="*/ 1430614 w 2616159"/>
              <a:gd name="connsiteY9" fmla="*/ 867779 h 1320418"/>
              <a:gd name="connsiteX10" fmla="*/ 2286055 w 2616159"/>
              <a:gd name="connsiteY10" fmla="*/ 867779 h 1320418"/>
              <a:gd name="connsiteX11" fmla="*/ 2286055 w 2616159"/>
              <a:gd name="connsiteY11" fmla="*/ 660209 h 1320418"/>
              <a:gd name="connsiteX12" fmla="*/ 2616159 w 2616159"/>
              <a:gd name="connsiteY12" fmla="*/ 990314 h 1320418"/>
              <a:gd name="connsiteX13" fmla="*/ 2286055 w 2616159"/>
              <a:gd name="connsiteY13" fmla="*/ 1320418 h 1320418"/>
              <a:gd name="connsiteX14" fmla="*/ 2286055 w 2616159"/>
              <a:gd name="connsiteY14" fmla="*/ 1112848 h 1320418"/>
              <a:gd name="connsiteX15" fmla="*/ 330105 w 2616159"/>
              <a:gd name="connsiteY15" fmla="*/ 1112848 h 1320418"/>
              <a:gd name="connsiteX16" fmla="*/ 330105 w 2616159"/>
              <a:gd name="connsiteY16" fmla="*/ 1320418 h 1320418"/>
              <a:gd name="connsiteX17" fmla="*/ 0 w 2616159"/>
              <a:gd name="connsiteY17" fmla="*/ 990314 h 1320418"/>
              <a:gd name="connsiteX0" fmla="*/ 0 w 2616159"/>
              <a:gd name="connsiteY0" fmla="*/ 990314 h 1320418"/>
              <a:gd name="connsiteX1" fmla="*/ 330105 w 2616159"/>
              <a:gd name="connsiteY1" fmla="*/ 660209 h 1320418"/>
              <a:gd name="connsiteX2" fmla="*/ 330105 w 2616159"/>
              <a:gd name="connsiteY2" fmla="*/ 867779 h 1320418"/>
              <a:gd name="connsiteX3" fmla="*/ 1185545 w 2616159"/>
              <a:gd name="connsiteY3" fmla="*/ 867779 h 1320418"/>
              <a:gd name="connsiteX4" fmla="*/ 1185545 w 2616159"/>
              <a:gd name="connsiteY4" fmla="*/ 330105 h 1320418"/>
              <a:gd name="connsiteX5" fmla="*/ 977975 w 2616159"/>
              <a:gd name="connsiteY5" fmla="*/ 330105 h 1320418"/>
              <a:gd name="connsiteX6" fmla="*/ 1308080 w 2616159"/>
              <a:gd name="connsiteY6" fmla="*/ 0 h 1320418"/>
              <a:gd name="connsiteX7" fmla="*/ 1638184 w 2616159"/>
              <a:gd name="connsiteY7" fmla="*/ 330105 h 1320418"/>
              <a:gd name="connsiteX8" fmla="*/ 1430614 w 2616159"/>
              <a:gd name="connsiteY8" fmla="*/ 330105 h 1320418"/>
              <a:gd name="connsiteX9" fmla="*/ 1430614 w 2616159"/>
              <a:gd name="connsiteY9" fmla="*/ 867779 h 1320418"/>
              <a:gd name="connsiteX10" fmla="*/ 2286055 w 2616159"/>
              <a:gd name="connsiteY10" fmla="*/ 867779 h 1320418"/>
              <a:gd name="connsiteX11" fmla="*/ 2286055 w 2616159"/>
              <a:gd name="connsiteY11" fmla="*/ 660209 h 1320418"/>
              <a:gd name="connsiteX12" fmla="*/ 2616159 w 2616159"/>
              <a:gd name="connsiteY12" fmla="*/ 990314 h 1320418"/>
              <a:gd name="connsiteX13" fmla="*/ 2286055 w 2616159"/>
              <a:gd name="connsiteY13" fmla="*/ 1094787 h 1320418"/>
              <a:gd name="connsiteX14" fmla="*/ 2286055 w 2616159"/>
              <a:gd name="connsiteY14" fmla="*/ 1112848 h 1320418"/>
              <a:gd name="connsiteX15" fmla="*/ 330105 w 2616159"/>
              <a:gd name="connsiteY15" fmla="*/ 1112848 h 1320418"/>
              <a:gd name="connsiteX16" fmla="*/ 330105 w 2616159"/>
              <a:gd name="connsiteY16" fmla="*/ 1320418 h 1320418"/>
              <a:gd name="connsiteX17" fmla="*/ 0 w 2616159"/>
              <a:gd name="connsiteY17" fmla="*/ 990314 h 1320418"/>
              <a:gd name="connsiteX0" fmla="*/ 0 w 2616159"/>
              <a:gd name="connsiteY0" fmla="*/ 990314 h 1320418"/>
              <a:gd name="connsiteX1" fmla="*/ 330105 w 2616159"/>
              <a:gd name="connsiteY1" fmla="*/ 660209 h 1320418"/>
              <a:gd name="connsiteX2" fmla="*/ 330105 w 2616159"/>
              <a:gd name="connsiteY2" fmla="*/ 867779 h 1320418"/>
              <a:gd name="connsiteX3" fmla="*/ 1185545 w 2616159"/>
              <a:gd name="connsiteY3" fmla="*/ 867779 h 1320418"/>
              <a:gd name="connsiteX4" fmla="*/ 1185545 w 2616159"/>
              <a:gd name="connsiteY4" fmla="*/ 330105 h 1320418"/>
              <a:gd name="connsiteX5" fmla="*/ 977975 w 2616159"/>
              <a:gd name="connsiteY5" fmla="*/ 330105 h 1320418"/>
              <a:gd name="connsiteX6" fmla="*/ 1308080 w 2616159"/>
              <a:gd name="connsiteY6" fmla="*/ 0 h 1320418"/>
              <a:gd name="connsiteX7" fmla="*/ 1638184 w 2616159"/>
              <a:gd name="connsiteY7" fmla="*/ 330105 h 1320418"/>
              <a:gd name="connsiteX8" fmla="*/ 1430614 w 2616159"/>
              <a:gd name="connsiteY8" fmla="*/ 330105 h 1320418"/>
              <a:gd name="connsiteX9" fmla="*/ 1430614 w 2616159"/>
              <a:gd name="connsiteY9" fmla="*/ 867779 h 1320418"/>
              <a:gd name="connsiteX10" fmla="*/ 2286055 w 2616159"/>
              <a:gd name="connsiteY10" fmla="*/ 867779 h 1320418"/>
              <a:gd name="connsiteX11" fmla="*/ 2262304 w 2616159"/>
              <a:gd name="connsiteY11" fmla="*/ 873965 h 1320418"/>
              <a:gd name="connsiteX12" fmla="*/ 2616159 w 2616159"/>
              <a:gd name="connsiteY12" fmla="*/ 990314 h 1320418"/>
              <a:gd name="connsiteX13" fmla="*/ 2286055 w 2616159"/>
              <a:gd name="connsiteY13" fmla="*/ 1094787 h 1320418"/>
              <a:gd name="connsiteX14" fmla="*/ 2286055 w 2616159"/>
              <a:gd name="connsiteY14" fmla="*/ 1112848 h 1320418"/>
              <a:gd name="connsiteX15" fmla="*/ 330105 w 2616159"/>
              <a:gd name="connsiteY15" fmla="*/ 1112848 h 1320418"/>
              <a:gd name="connsiteX16" fmla="*/ 330105 w 2616159"/>
              <a:gd name="connsiteY16" fmla="*/ 1320418 h 1320418"/>
              <a:gd name="connsiteX17" fmla="*/ 0 w 2616159"/>
              <a:gd name="connsiteY17" fmla="*/ 990314 h 1320418"/>
              <a:gd name="connsiteX0" fmla="*/ 0 w 2286055"/>
              <a:gd name="connsiteY0" fmla="*/ 990314 h 1320418"/>
              <a:gd name="connsiteX1" fmla="*/ 330105 w 2286055"/>
              <a:gd name="connsiteY1" fmla="*/ 660209 h 1320418"/>
              <a:gd name="connsiteX2" fmla="*/ 330105 w 2286055"/>
              <a:gd name="connsiteY2" fmla="*/ 867779 h 1320418"/>
              <a:gd name="connsiteX3" fmla="*/ 1185545 w 2286055"/>
              <a:gd name="connsiteY3" fmla="*/ 867779 h 1320418"/>
              <a:gd name="connsiteX4" fmla="*/ 1185545 w 2286055"/>
              <a:gd name="connsiteY4" fmla="*/ 330105 h 1320418"/>
              <a:gd name="connsiteX5" fmla="*/ 977975 w 2286055"/>
              <a:gd name="connsiteY5" fmla="*/ 330105 h 1320418"/>
              <a:gd name="connsiteX6" fmla="*/ 1308080 w 2286055"/>
              <a:gd name="connsiteY6" fmla="*/ 0 h 1320418"/>
              <a:gd name="connsiteX7" fmla="*/ 1638184 w 2286055"/>
              <a:gd name="connsiteY7" fmla="*/ 330105 h 1320418"/>
              <a:gd name="connsiteX8" fmla="*/ 1430614 w 2286055"/>
              <a:gd name="connsiteY8" fmla="*/ 330105 h 1320418"/>
              <a:gd name="connsiteX9" fmla="*/ 1430614 w 2286055"/>
              <a:gd name="connsiteY9" fmla="*/ 867779 h 1320418"/>
              <a:gd name="connsiteX10" fmla="*/ 2286055 w 2286055"/>
              <a:gd name="connsiteY10" fmla="*/ 867779 h 1320418"/>
              <a:gd name="connsiteX11" fmla="*/ 2262304 w 2286055"/>
              <a:gd name="connsiteY11" fmla="*/ 873965 h 1320418"/>
              <a:gd name="connsiteX12" fmla="*/ 2283650 w 2286055"/>
              <a:gd name="connsiteY12" fmla="*/ 871561 h 1320418"/>
              <a:gd name="connsiteX13" fmla="*/ 2286055 w 2286055"/>
              <a:gd name="connsiteY13" fmla="*/ 1094787 h 1320418"/>
              <a:gd name="connsiteX14" fmla="*/ 2286055 w 2286055"/>
              <a:gd name="connsiteY14" fmla="*/ 1112848 h 1320418"/>
              <a:gd name="connsiteX15" fmla="*/ 330105 w 2286055"/>
              <a:gd name="connsiteY15" fmla="*/ 1112848 h 1320418"/>
              <a:gd name="connsiteX16" fmla="*/ 330105 w 2286055"/>
              <a:gd name="connsiteY16" fmla="*/ 1320418 h 1320418"/>
              <a:gd name="connsiteX17" fmla="*/ 0 w 2286055"/>
              <a:gd name="connsiteY17" fmla="*/ 990314 h 1320418"/>
              <a:gd name="connsiteX0" fmla="*/ 0 w 2288312"/>
              <a:gd name="connsiteY0" fmla="*/ 990314 h 1320418"/>
              <a:gd name="connsiteX1" fmla="*/ 330105 w 2288312"/>
              <a:gd name="connsiteY1" fmla="*/ 660209 h 1320418"/>
              <a:gd name="connsiteX2" fmla="*/ 330105 w 2288312"/>
              <a:gd name="connsiteY2" fmla="*/ 867779 h 1320418"/>
              <a:gd name="connsiteX3" fmla="*/ 1185545 w 2288312"/>
              <a:gd name="connsiteY3" fmla="*/ 867779 h 1320418"/>
              <a:gd name="connsiteX4" fmla="*/ 1185545 w 2288312"/>
              <a:gd name="connsiteY4" fmla="*/ 330105 h 1320418"/>
              <a:gd name="connsiteX5" fmla="*/ 977975 w 2288312"/>
              <a:gd name="connsiteY5" fmla="*/ 330105 h 1320418"/>
              <a:gd name="connsiteX6" fmla="*/ 1308080 w 2288312"/>
              <a:gd name="connsiteY6" fmla="*/ 0 h 1320418"/>
              <a:gd name="connsiteX7" fmla="*/ 1638184 w 2288312"/>
              <a:gd name="connsiteY7" fmla="*/ 330105 h 1320418"/>
              <a:gd name="connsiteX8" fmla="*/ 1430614 w 2288312"/>
              <a:gd name="connsiteY8" fmla="*/ 330105 h 1320418"/>
              <a:gd name="connsiteX9" fmla="*/ 1430614 w 2288312"/>
              <a:gd name="connsiteY9" fmla="*/ 867779 h 1320418"/>
              <a:gd name="connsiteX10" fmla="*/ 2286055 w 2288312"/>
              <a:gd name="connsiteY10" fmla="*/ 867779 h 1320418"/>
              <a:gd name="connsiteX11" fmla="*/ 2262304 w 2288312"/>
              <a:gd name="connsiteY11" fmla="*/ 873965 h 1320418"/>
              <a:gd name="connsiteX12" fmla="*/ 2288199 w 2288312"/>
              <a:gd name="connsiteY12" fmla="*/ 876110 h 1320418"/>
              <a:gd name="connsiteX13" fmla="*/ 2286055 w 2288312"/>
              <a:gd name="connsiteY13" fmla="*/ 1094787 h 1320418"/>
              <a:gd name="connsiteX14" fmla="*/ 2286055 w 2288312"/>
              <a:gd name="connsiteY14" fmla="*/ 1112848 h 1320418"/>
              <a:gd name="connsiteX15" fmla="*/ 330105 w 2288312"/>
              <a:gd name="connsiteY15" fmla="*/ 1112848 h 1320418"/>
              <a:gd name="connsiteX16" fmla="*/ 330105 w 2288312"/>
              <a:gd name="connsiteY16" fmla="*/ 1320418 h 1320418"/>
              <a:gd name="connsiteX17" fmla="*/ 0 w 2288312"/>
              <a:gd name="connsiteY17" fmla="*/ 990314 h 1320418"/>
              <a:gd name="connsiteX0" fmla="*/ 0 w 2288312"/>
              <a:gd name="connsiteY0" fmla="*/ 990314 h 1320418"/>
              <a:gd name="connsiteX1" fmla="*/ 343753 w 2288312"/>
              <a:gd name="connsiteY1" fmla="*/ 855827 h 1320418"/>
              <a:gd name="connsiteX2" fmla="*/ 330105 w 2288312"/>
              <a:gd name="connsiteY2" fmla="*/ 867779 h 1320418"/>
              <a:gd name="connsiteX3" fmla="*/ 1185545 w 2288312"/>
              <a:gd name="connsiteY3" fmla="*/ 867779 h 1320418"/>
              <a:gd name="connsiteX4" fmla="*/ 1185545 w 2288312"/>
              <a:gd name="connsiteY4" fmla="*/ 330105 h 1320418"/>
              <a:gd name="connsiteX5" fmla="*/ 977975 w 2288312"/>
              <a:gd name="connsiteY5" fmla="*/ 330105 h 1320418"/>
              <a:gd name="connsiteX6" fmla="*/ 1308080 w 2288312"/>
              <a:gd name="connsiteY6" fmla="*/ 0 h 1320418"/>
              <a:gd name="connsiteX7" fmla="*/ 1638184 w 2288312"/>
              <a:gd name="connsiteY7" fmla="*/ 330105 h 1320418"/>
              <a:gd name="connsiteX8" fmla="*/ 1430614 w 2288312"/>
              <a:gd name="connsiteY8" fmla="*/ 330105 h 1320418"/>
              <a:gd name="connsiteX9" fmla="*/ 1430614 w 2288312"/>
              <a:gd name="connsiteY9" fmla="*/ 867779 h 1320418"/>
              <a:gd name="connsiteX10" fmla="*/ 2286055 w 2288312"/>
              <a:gd name="connsiteY10" fmla="*/ 867779 h 1320418"/>
              <a:gd name="connsiteX11" fmla="*/ 2262304 w 2288312"/>
              <a:gd name="connsiteY11" fmla="*/ 873965 h 1320418"/>
              <a:gd name="connsiteX12" fmla="*/ 2288199 w 2288312"/>
              <a:gd name="connsiteY12" fmla="*/ 876110 h 1320418"/>
              <a:gd name="connsiteX13" fmla="*/ 2286055 w 2288312"/>
              <a:gd name="connsiteY13" fmla="*/ 1094787 h 1320418"/>
              <a:gd name="connsiteX14" fmla="*/ 2286055 w 2288312"/>
              <a:gd name="connsiteY14" fmla="*/ 1112848 h 1320418"/>
              <a:gd name="connsiteX15" fmla="*/ 330105 w 2288312"/>
              <a:gd name="connsiteY15" fmla="*/ 1112848 h 1320418"/>
              <a:gd name="connsiteX16" fmla="*/ 330105 w 2288312"/>
              <a:gd name="connsiteY16" fmla="*/ 1320418 h 1320418"/>
              <a:gd name="connsiteX17" fmla="*/ 0 w 2288312"/>
              <a:gd name="connsiteY17" fmla="*/ 990314 h 1320418"/>
              <a:gd name="connsiteX0" fmla="*/ 0 w 2288312"/>
              <a:gd name="connsiteY0" fmla="*/ 990314 h 1320418"/>
              <a:gd name="connsiteX1" fmla="*/ 302810 w 2288312"/>
              <a:gd name="connsiteY1" fmla="*/ 874024 h 1320418"/>
              <a:gd name="connsiteX2" fmla="*/ 330105 w 2288312"/>
              <a:gd name="connsiteY2" fmla="*/ 867779 h 1320418"/>
              <a:gd name="connsiteX3" fmla="*/ 1185545 w 2288312"/>
              <a:gd name="connsiteY3" fmla="*/ 867779 h 1320418"/>
              <a:gd name="connsiteX4" fmla="*/ 1185545 w 2288312"/>
              <a:gd name="connsiteY4" fmla="*/ 330105 h 1320418"/>
              <a:gd name="connsiteX5" fmla="*/ 977975 w 2288312"/>
              <a:gd name="connsiteY5" fmla="*/ 330105 h 1320418"/>
              <a:gd name="connsiteX6" fmla="*/ 1308080 w 2288312"/>
              <a:gd name="connsiteY6" fmla="*/ 0 h 1320418"/>
              <a:gd name="connsiteX7" fmla="*/ 1638184 w 2288312"/>
              <a:gd name="connsiteY7" fmla="*/ 330105 h 1320418"/>
              <a:gd name="connsiteX8" fmla="*/ 1430614 w 2288312"/>
              <a:gd name="connsiteY8" fmla="*/ 330105 h 1320418"/>
              <a:gd name="connsiteX9" fmla="*/ 1430614 w 2288312"/>
              <a:gd name="connsiteY9" fmla="*/ 867779 h 1320418"/>
              <a:gd name="connsiteX10" fmla="*/ 2286055 w 2288312"/>
              <a:gd name="connsiteY10" fmla="*/ 867779 h 1320418"/>
              <a:gd name="connsiteX11" fmla="*/ 2262304 w 2288312"/>
              <a:gd name="connsiteY11" fmla="*/ 873965 h 1320418"/>
              <a:gd name="connsiteX12" fmla="*/ 2288199 w 2288312"/>
              <a:gd name="connsiteY12" fmla="*/ 876110 h 1320418"/>
              <a:gd name="connsiteX13" fmla="*/ 2286055 w 2288312"/>
              <a:gd name="connsiteY13" fmla="*/ 1094787 h 1320418"/>
              <a:gd name="connsiteX14" fmla="*/ 2286055 w 2288312"/>
              <a:gd name="connsiteY14" fmla="*/ 1112848 h 1320418"/>
              <a:gd name="connsiteX15" fmla="*/ 330105 w 2288312"/>
              <a:gd name="connsiteY15" fmla="*/ 1112848 h 1320418"/>
              <a:gd name="connsiteX16" fmla="*/ 330105 w 2288312"/>
              <a:gd name="connsiteY16" fmla="*/ 1320418 h 1320418"/>
              <a:gd name="connsiteX17" fmla="*/ 0 w 2288312"/>
              <a:gd name="connsiteY17" fmla="*/ 990314 h 1320418"/>
              <a:gd name="connsiteX0" fmla="*/ 0 w 2288312"/>
              <a:gd name="connsiteY0" fmla="*/ 990314 h 1112848"/>
              <a:gd name="connsiteX1" fmla="*/ 302810 w 2288312"/>
              <a:gd name="connsiteY1" fmla="*/ 874024 h 1112848"/>
              <a:gd name="connsiteX2" fmla="*/ 330105 w 2288312"/>
              <a:gd name="connsiteY2" fmla="*/ 867779 h 1112848"/>
              <a:gd name="connsiteX3" fmla="*/ 1185545 w 2288312"/>
              <a:gd name="connsiteY3" fmla="*/ 867779 h 1112848"/>
              <a:gd name="connsiteX4" fmla="*/ 1185545 w 2288312"/>
              <a:gd name="connsiteY4" fmla="*/ 330105 h 1112848"/>
              <a:gd name="connsiteX5" fmla="*/ 977975 w 2288312"/>
              <a:gd name="connsiteY5" fmla="*/ 330105 h 1112848"/>
              <a:gd name="connsiteX6" fmla="*/ 1308080 w 2288312"/>
              <a:gd name="connsiteY6" fmla="*/ 0 h 1112848"/>
              <a:gd name="connsiteX7" fmla="*/ 1638184 w 2288312"/>
              <a:gd name="connsiteY7" fmla="*/ 330105 h 1112848"/>
              <a:gd name="connsiteX8" fmla="*/ 1430614 w 2288312"/>
              <a:gd name="connsiteY8" fmla="*/ 330105 h 1112848"/>
              <a:gd name="connsiteX9" fmla="*/ 1430614 w 2288312"/>
              <a:gd name="connsiteY9" fmla="*/ 867779 h 1112848"/>
              <a:gd name="connsiteX10" fmla="*/ 2286055 w 2288312"/>
              <a:gd name="connsiteY10" fmla="*/ 867779 h 1112848"/>
              <a:gd name="connsiteX11" fmla="*/ 2262304 w 2288312"/>
              <a:gd name="connsiteY11" fmla="*/ 873965 h 1112848"/>
              <a:gd name="connsiteX12" fmla="*/ 2288199 w 2288312"/>
              <a:gd name="connsiteY12" fmla="*/ 876110 h 1112848"/>
              <a:gd name="connsiteX13" fmla="*/ 2286055 w 2288312"/>
              <a:gd name="connsiteY13" fmla="*/ 1094787 h 1112848"/>
              <a:gd name="connsiteX14" fmla="*/ 2286055 w 2288312"/>
              <a:gd name="connsiteY14" fmla="*/ 1112848 h 1112848"/>
              <a:gd name="connsiteX15" fmla="*/ 330105 w 2288312"/>
              <a:gd name="connsiteY15" fmla="*/ 1112848 h 1112848"/>
              <a:gd name="connsiteX16" fmla="*/ 321006 w 2288312"/>
              <a:gd name="connsiteY16" fmla="*/ 1102054 h 1112848"/>
              <a:gd name="connsiteX17" fmla="*/ 0 w 2288312"/>
              <a:gd name="connsiteY17" fmla="*/ 990314 h 1112848"/>
              <a:gd name="connsiteX0" fmla="*/ 0 w 2288312"/>
              <a:gd name="connsiteY0" fmla="*/ 990314 h 1112848"/>
              <a:gd name="connsiteX1" fmla="*/ 302810 w 2288312"/>
              <a:gd name="connsiteY1" fmla="*/ 874024 h 1112848"/>
              <a:gd name="connsiteX2" fmla="*/ 330105 w 2288312"/>
              <a:gd name="connsiteY2" fmla="*/ 867779 h 1112848"/>
              <a:gd name="connsiteX3" fmla="*/ 1185545 w 2288312"/>
              <a:gd name="connsiteY3" fmla="*/ 867779 h 1112848"/>
              <a:gd name="connsiteX4" fmla="*/ 1185545 w 2288312"/>
              <a:gd name="connsiteY4" fmla="*/ 330105 h 1112848"/>
              <a:gd name="connsiteX5" fmla="*/ 977975 w 2288312"/>
              <a:gd name="connsiteY5" fmla="*/ 330105 h 1112848"/>
              <a:gd name="connsiteX6" fmla="*/ 1308080 w 2288312"/>
              <a:gd name="connsiteY6" fmla="*/ 0 h 1112848"/>
              <a:gd name="connsiteX7" fmla="*/ 1638184 w 2288312"/>
              <a:gd name="connsiteY7" fmla="*/ 330105 h 1112848"/>
              <a:gd name="connsiteX8" fmla="*/ 1430614 w 2288312"/>
              <a:gd name="connsiteY8" fmla="*/ 330105 h 1112848"/>
              <a:gd name="connsiteX9" fmla="*/ 1430614 w 2288312"/>
              <a:gd name="connsiteY9" fmla="*/ 867779 h 1112848"/>
              <a:gd name="connsiteX10" fmla="*/ 2286055 w 2288312"/>
              <a:gd name="connsiteY10" fmla="*/ 867779 h 1112848"/>
              <a:gd name="connsiteX11" fmla="*/ 2262304 w 2288312"/>
              <a:gd name="connsiteY11" fmla="*/ 873965 h 1112848"/>
              <a:gd name="connsiteX12" fmla="*/ 2288199 w 2288312"/>
              <a:gd name="connsiteY12" fmla="*/ 876110 h 1112848"/>
              <a:gd name="connsiteX13" fmla="*/ 2286055 w 2288312"/>
              <a:gd name="connsiteY13" fmla="*/ 1094787 h 1112848"/>
              <a:gd name="connsiteX14" fmla="*/ 2286055 w 2288312"/>
              <a:gd name="connsiteY14" fmla="*/ 1112848 h 1112848"/>
              <a:gd name="connsiteX15" fmla="*/ 330105 w 2288312"/>
              <a:gd name="connsiteY15" fmla="*/ 1112848 h 1112848"/>
              <a:gd name="connsiteX16" fmla="*/ 334653 w 2288312"/>
              <a:gd name="connsiteY16" fmla="*/ 1088406 h 1112848"/>
              <a:gd name="connsiteX17" fmla="*/ 0 w 2288312"/>
              <a:gd name="connsiteY17" fmla="*/ 990314 h 1112848"/>
              <a:gd name="connsiteX0" fmla="*/ 15638 w 1985502"/>
              <a:gd name="connsiteY0" fmla="*/ 1008511 h 1112848"/>
              <a:gd name="connsiteX1" fmla="*/ 0 w 1985502"/>
              <a:gd name="connsiteY1" fmla="*/ 874024 h 1112848"/>
              <a:gd name="connsiteX2" fmla="*/ 27295 w 1985502"/>
              <a:gd name="connsiteY2" fmla="*/ 867779 h 1112848"/>
              <a:gd name="connsiteX3" fmla="*/ 882735 w 1985502"/>
              <a:gd name="connsiteY3" fmla="*/ 867779 h 1112848"/>
              <a:gd name="connsiteX4" fmla="*/ 882735 w 1985502"/>
              <a:gd name="connsiteY4" fmla="*/ 330105 h 1112848"/>
              <a:gd name="connsiteX5" fmla="*/ 675165 w 1985502"/>
              <a:gd name="connsiteY5" fmla="*/ 330105 h 1112848"/>
              <a:gd name="connsiteX6" fmla="*/ 1005270 w 1985502"/>
              <a:gd name="connsiteY6" fmla="*/ 0 h 1112848"/>
              <a:gd name="connsiteX7" fmla="*/ 1335374 w 1985502"/>
              <a:gd name="connsiteY7" fmla="*/ 330105 h 1112848"/>
              <a:gd name="connsiteX8" fmla="*/ 1127804 w 1985502"/>
              <a:gd name="connsiteY8" fmla="*/ 330105 h 1112848"/>
              <a:gd name="connsiteX9" fmla="*/ 1127804 w 1985502"/>
              <a:gd name="connsiteY9" fmla="*/ 867779 h 1112848"/>
              <a:gd name="connsiteX10" fmla="*/ 1983245 w 1985502"/>
              <a:gd name="connsiteY10" fmla="*/ 867779 h 1112848"/>
              <a:gd name="connsiteX11" fmla="*/ 1959494 w 1985502"/>
              <a:gd name="connsiteY11" fmla="*/ 873965 h 1112848"/>
              <a:gd name="connsiteX12" fmla="*/ 1985389 w 1985502"/>
              <a:gd name="connsiteY12" fmla="*/ 876110 h 1112848"/>
              <a:gd name="connsiteX13" fmla="*/ 1983245 w 1985502"/>
              <a:gd name="connsiteY13" fmla="*/ 1094787 h 1112848"/>
              <a:gd name="connsiteX14" fmla="*/ 1983245 w 1985502"/>
              <a:gd name="connsiteY14" fmla="*/ 1112848 h 1112848"/>
              <a:gd name="connsiteX15" fmla="*/ 27295 w 1985502"/>
              <a:gd name="connsiteY15" fmla="*/ 1112848 h 1112848"/>
              <a:gd name="connsiteX16" fmla="*/ 31843 w 1985502"/>
              <a:gd name="connsiteY16" fmla="*/ 1088406 h 1112848"/>
              <a:gd name="connsiteX17" fmla="*/ 15638 w 1985502"/>
              <a:gd name="connsiteY17" fmla="*/ 1008511 h 1112848"/>
              <a:gd name="connsiteX0" fmla="*/ 0 w 1969864"/>
              <a:gd name="connsiteY0" fmla="*/ 1008511 h 1112848"/>
              <a:gd name="connsiteX1" fmla="*/ 7108 w 1969864"/>
              <a:gd name="connsiteY1" fmla="*/ 851277 h 1112848"/>
              <a:gd name="connsiteX2" fmla="*/ 11657 w 1969864"/>
              <a:gd name="connsiteY2" fmla="*/ 867779 h 1112848"/>
              <a:gd name="connsiteX3" fmla="*/ 867097 w 1969864"/>
              <a:gd name="connsiteY3" fmla="*/ 867779 h 1112848"/>
              <a:gd name="connsiteX4" fmla="*/ 867097 w 1969864"/>
              <a:gd name="connsiteY4" fmla="*/ 330105 h 1112848"/>
              <a:gd name="connsiteX5" fmla="*/ 659527 w 1969864"/>
              <a:gd name="connsiteY5" fmla="*/ 330105 h 1112848"/>
              <a:gd name="connsiteX6" fmla="*/ 989632 w 1969864"/>
              <a:gd name="connsiteY6" fmla="*/ 0 h 1112848"/>
              <a:gd name="connsiteX7" fmla="*/ 1319736 w 1969864"/>
              <a:gd name="connsiteY7" fmla="*/ 330105 h 1112848"/>
              <a:gd name="connsiteX8" fmla="*/ 1112166 w 1969864"/>
              <a:gd name="connsiteY8" fmla="*/ 330105 h 1112848"/>
              <a:gd name="connsiteX9" fmla="*/ 1112166 w 1969864"/>
              <a:gd name="connsiteY9" fmla="*/ 867779 h 1112848"/>
              <a:gd name="connsiteX10" fmla="*/ 1967607 w 1969864"/>
              <a:gd name="connsiteY10" fmla="*/ 867779 h 1112848"/>
              <a:gd name="connsiteX11" fmla="*/ 1943856 w 1969864"/>
              <a:gd name="connsiteY11" fmla="*/ 873965 h 1112848"/>
              <a:gd name="connsiteX12" fmla="*/ 1969751 w 1969864"/>
              <a:gd name="connsiteY12" fmla="*/ 876110 h 1112848"/>
              <a:gd name="connsiteX13" fmla="*/ 1967607 w 1969864"/>
              <a:gd name="connsiteY13" fmla="*/ 1094787 h 1112848"/>
              <a:gd name="connsiteX14" fmla="*/ 1967607 w 1969864"/>
              <a:gd name="connsiteY14" fmla="*/ 1112848 h 1112848"/>
              <a:gd name="connsiteX15" fmla="*/ 11657 w 1969864"/>
              <a:gd name="connsiteY15" fmla="*/ 1112848 h 1112848"/>
              <a:gd name="connsiteX16" fmla="*/ 16205 w 1969864"/>
              <a:gd name="connsiteY16" fmla="*/ 1088406 h 1112848"/>
              <a:gd name="connsiteX17" fmla="*/ 0 w 1969864"/>
              <a:gd name="connsiteY17" fmla="*/ 1008511 h 1112848"/>
              <a:gd name="connsiteX0" fmla="*/ 15638 w 1962756"/>
              <a:gd name="connsiteY0" fmla="*/ 1008511 h 1112848"/>
              <a:gd name="connsiteX1" fmla="*/ 0 w 1962756"/>
              <a:gd name="connsiteY1" fmla="*/ 851277 h 1112848"/>
              <a:gd name="connsiteX2" fmla="*/ 4549 w 1962756"/>
              <a:gd name="connsiteY2" fmla="*/ 867779 h 1112848"/>
              <a:gd name="connsiteX3" fmla="*/ 859989 w 1962756"/>
              <a:gd name="connsiteY3" fmla="*/ 867779 h 1112848"/>
              <a:gd name="connsiteX4" fmla="*/ 859989 w 1962756"/>
              <a:gd name="connsiteY4" fmla="*/ 330105 h 1112848"/>
              <a:gd name="connsiteX5" fmla="*/ 652419 w 1962756"/>
              <a:gd name="connsiteY5" fmla="*/ 330105 h 1112848"/>
              <a:gd name="connsiteX6" fmla="*/ 982524 w 1962756"/>
              <a:gd name="connsiteY6" fmla="*/ 0 h 1112848"/>
              <a:gd name="connsiteX7" fmla="*/ 1312628 w 1962756"/>
              <a:gd name="connsiteY7" fmla="*/ 330105 h 1112848"/>
              <a:gd name="connsiteX8" fmla="*/ 1105058 w 1962756"/>
              <a:gd name="connsiteY8" fmla="*/ 330105 h 1112848"/>
              <a:gd name="connsiteX9" fmla="*/ 1105058 w 1962756"/>
              <a:gd name="connsiteY9" fmla="*/ 867779 h 1112848"/>
              <a:gd name="connsiteX10" fmla="*/ 1960499 w 1962756"/>
              <a:gd name="connsiteY10" fmla="*/ 867779 h 1112848"/>
              <a:gd name="connsiteX11" fmla="*/ 1936748 w 1962756"/>
              <a:gd name="connsiteY11" fmla="*/ 873965 h 1112848"/>
              <a:gd name="connsiteX12" fmla="*/ 1962643 w 1962756"/>
              <a:gd name="connsiteY12" fmla="*/ 876110 h 1112848"/>
              <a:gd name="connsiteX13" fmla="*/ 1960499 w 1962756"/>
              <a:gd name="connsiteY13" fmla="*/ 1094787 h 1112848"/>
              <a:gd name="connsiteX14" fmla="*/ 1960499 w 1962756"/>
              <a:gd name="connsiteY14" fmla="*/ 1112848 h 1112848"/>
              <a:gd name="connsiteX15" fmla="*/ 4549 w 1962756"/>
              <a:gd name="connsiteY15" fmla="*/ 1112848 h 1112848"/>
              <a:gd name="connsiteX16" fmla="*/ 9097 w 1962756"/>
              <a:gd name="connsiteY16" fmla="*/ 1088406 h 1112848"/>
              <a:gd name="connsiteX17" fmla="*/ 15638 w 1962756"/>
              <a:gd name="connsiteY17" fmla="*/ 1008511 h 1112848"/>
              <a:gd name="connsiteX0" fmla="*/ 11089 w 1958207"/>
              <a:gd name="connsiteY0" fmla="*/ 1008511 h 1112848"/>
              <a:gd name="connsiteX1" fmla="*/ 9099 w 1958207"/>
              <a:gd name="connsiteY1" fmla="*/ 896770 h 1112848"/>
              <a:gd name="connsiteX2" fmla="*/ 0 w 1958207"/>
              <a:gd name="connsiteY2" fmla="*/ 867779 h 1112848"/>
              <a:gd name="connsiteX3" fmla="*/ 855440 w 1958207"/>
              <a:gd name="connsiteY3" fmla="*/ 867779 h 1112848"/>
              <a:gd name="connsiteX4" fmla="*/ 855440 w 1958207"/>
              <a:gd name="connsiteY4" fmla="*/ 330105 h 1112848"/>
              <a:gd name="connsiteX5" fmla="*/ 647870 w 1958207"/>
              <a:gd name="connsiteY5" fmla="*/ 330105 h 1112848"/>
              <a:gd name="connsiteX6" fmla="*/ 977975 w 1958207"/>
              <a:gd name="connsiteY6" fmla="*/ 0 h 1112848"/>
              <a:gd name="connsiteX7" fmla="*/ 1308079 w 1958207"/>
              <a:gd name="connsiteY7" fmla="*/ 330105 h 1112848"/>
              <a:gd name="connsiteX8" fmla="*/ 1100509 w 1958207"/>
              <a:gd name="connsiteY8" fmla="*/ 330105 h 1112848"/>
              <a:gd name="connsiteX9" fmla="*/ 1100509 w 1958207"/>
              <a:gd name="connsiteY9" fmla="*/ 867779 h 1112848"/>
              <a:gd name="connsiteX10" fmla="*/ 1955950 w 1958207"/>
              <a:gd name="connsiteY10" fmla="*/ 867779 h 1112848"/>
              <a:gd name="connsiteX11" fmla="*/ 1932199 w 1958207"/>
              <a:gd name="connsiteY11" fmla="*/ 873965 h 1112848"/>
              <a:gd name="connsiteX12" fmla="*/ 1958094 w 1958207"/>
              <a:gd name="connsiteY12" fmla="*/ 876110 h 1112848"/>
              <a:gd name="connsiteX13" fmla="*/ 1955950 w 1958207"/>
              <a:gd name="connsiteY13" fmla="*/ 1094787 h 1112848"/>
              <a:gd name="connsiteX14" fmla="*/ 1955950 w 1958207"/>
              <a:gd name="connsiteY14" fmla="*/ 1112848 h 1112848"/>
              <a:gd name="connsiteX15" fmla="*/ 0 w 1958207"/>
              <a:gd name="connsiteY15" fmla="*/ 1112848 h 1112848"/>
              <a:gd name="connsiteX16" fmla="*/ 4548 w 1958207"/>
              <a:gd name="connsiteY16" fmla="*/ 1088406 h 1112848"/>
              <a:gd name="connsiteX17" fmla="*/ 11089 w 1958207"/>
              <a:gd name="connsiteY17" fmla="*/ 1008511 h 11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58207" h="1112848">
                <a:moveTo>
                  <a:pt x="11089" y="1008511"/>
                </a:moveTo>
                <a:cubicBezTo>
                  <a:pt x="10426" y="971264"/>
                  <a:pt x="9762" y="934017"/>
                  <a:pt x="9099" y="896770"/>
                </a:cubicBezTo>
                <a:lnTo>
                  <a:pt x="0" y="867779"/>
                </a:lnTo>
                <a:lnTo>
                  <a:pt x="855440" y="867779"/>
                </a:lnTo>
                <a:lnTo>
                  <a:pt x="855440" y="330105"/>
                </a:lnTo>
                <a:lnTo>
                  <a:pt x="647870" y="330105"/>
                </a:lnTo>
                <a:lnTo>
                  <a:pt x="977975" y="0"/>
                </a:lnTo>
                <a:lnTo>
                  <a:pt x="1308079" y="330105"/>
                </a:lnTo>
                <a:lnTo>
                  <a:pt x="1100509" y="330105"/>
                </a:lnTo>
                <a:lnTo>
                  <a:pt x="1100509" y="867779"/>
                </a:lnTo>
                <a:lnTo>
                  <a:pt x="1955950" y="867779"/>
                </a:lnTo>
                <a:lnTo>
                  <a:pt x="1932199" y="873965"/>
                </a:lnTo>
                <a:lnTo>
                  <a:pt x="1958094" y="876110"/>
                </a:lnTo>
                <a:cubicBezTo>
                  <a:pt x="1958896" y="950519"/>
                  <a:pt x="1955148" y="1020378"/>
                  <a:pt x="1955950" y="1094787"/>
                </a:cubicBezTo>
                <a:lnTo>
                  <a:pt x="1955950" y="1112848"/>
                </a:lnTo>
                <a:lnTo>
                  <a:pt x="0" y="1112848"/>
                </a:lnTo>
                <a:lnTo>
                  <a:pt x="4548" y="1088406"/>
                </a:lnTo>
                <a:lnTo>
                  <a:pt x="11089" y="1008511"/>
                </a:lnTo>
                <a:close/>
              </a:path>
            </a:pathLst>
          </a:cu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78AA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669193" y="4048396"/>
            <a:ext cx="1521001" cy="1547228"/>
          </a:xfrm>
          <a:prstGeom prst="ellipse">
            <a:avLst/>
          </a:prstGeom>
          <a:solidFill>
            <a:srgbClr val="003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kern="120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88" y="4323904"/>
            <a:ext cx="930323" cy="930323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2682087" y="5600248"/>
            <a:ext cx="3630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s-MX" sz="20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Seguimiento Plan de acción</a:t>
            </a:r>
          </a:p>
        </p:txBody>
      </p:sp>
    </p:spTree>
    <p:extLst>
      <p:ext uri="{BB962C8B-B14F-4D97-AF65-F5344CB8AC3E}">
        <p14:creationId xmlns:p14="http://schemas.microsoft.com/office/powerpoint/2010/main" val="25078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795" y="34850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00" b="1" dirty="0" smtClean="0">
                <a:solidFill>
                  <a:srgbClr val="003E65"/>
                </a:solidFill>
                <a:ea typeface="ＭＳ Ｐゴシック" charset="-128"/>
              </a:rPr>
              <a:t>Cómo vamos en el primer trimestre 2018? </a:t>
            </a:r>
            <a:endParaRPr lang="es-CO" sz="2800" b="1" dirty="0">
              <a:solidFill>
                <a:srgbClr val="003E65"/>
              </a:solidFill>
              <a:ea typeface="ＭＳ Ｐゴシック" charset="-128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pic>
        <p:nvPicPr>
          <p:cNvPr id="11" name="19 Imagen" descr="V_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92541" y="204136"/>
            <a:ext cx="1622989" cy="1622989"/>
          </a:xfrm>
          <a:prstGeom prst="rect">
            <a:avLst/>
          </a:prstGeom>
        </p:spPr>
      </p:pic>
      <p:pic>
        <p:nvPicPr>
          <p:cNvPr id="43" name="Imagen 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2"/>
          <a:stretch/>
        </p:blipFill>
        <p:spPr bwMode="auto">
          <a:xfrm>
            <a:off x="749028" y="2964366"/>
            <a:ext cx="3881102" cy="25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n 43" descr="IMG_8223.JPG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6"/>
          <a:stretch/>
        </p:blipFill>
        <p:spPr>
          <a:xfrm>
            <a:off x="4866803" y="2964366"/>
            <a:ext cx="3839244" cy="2558875"/>
          </a:xfrm>
          <a:prstGeom prst="rect">
            <a:avLst/>
          </a:prstGeom>
        </p:spPr>
      </p:pic>
      <p:sp>
        <p:nvSpPr>
          <p:cNvPr id="45" name="CuadroTexto 7"/>
          <p:cNvSpPr txBox="1">
            <a:spLocks noChangeArrowheads="1"/>
          </p:cNvSpPr>
          <p:nvPr/>
        </p:nvSpPr>
        <p:spPr bwMode="auto">
          <a:xfrm>
            <a:off x="749028" y="1731123"/>
            <a:ext cx="38811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7200" dirty="0" smtClean="0">
                <a:solidFill>
                  <a:srgbClr val="003E65"/>
                </a:solidFill>
                <a:latin typeface="Arial Rounded MT Bold" panose="020F0704030504030204" pitchFamily="34" charset="0"/>
              </a:rPr>
              <a:t>92.1%</a:t>
            </a:r>
            <a:endParaRPr lang="es-ES" sz="72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6" name="CuadroTexto 13"/>
          <p:cNvSpPr txBox="1">
            <a:spLocks noChangeArrowheads="1"/>
          </p:cNvSpPr>
          <p:nvPr/>
        </p:nvSpPr>
        <p:spPr bwMode="auto">
          <a:xfrm>
            <a:off x="4866804" y="1758879"/>
            <a:ext cx="38392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7200" dirty="0" smtClean="0">
                <a:solidFill>
                  <a:srgbClr val="009FE3"/>
                </a:solidFill>
                <a:latin typeface="Arial Rounded MT Bold" panose="020F0704030504030204" pitchFamily="34" charset="0"/>
              </a:rPr>
              <a:t>73.5%</a:t>
            </a:r>
            <a:endParaRPr lang="es-ES" sz="7200" dirty="0">
              <a:solidFill>
                <a:srgbClr val="009FE3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2116568" y="3313987"/>
            <a:ext cx="1148620" cy="1144704"/>
          </a:xfrm>
          <a:prstGeom prst="ellipse">
            <a:avLst/>
          </a:prstGeom>
          <a:solidFill>
            <a:srgbClr val="003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kern="1200">
              <a:solidFill>
                <a:srgbClr val="003E65"/>
              </a:solidFill>
            </a:endParaRPr>
          </a:p>
        </p:txBody>
      </p:sp>
      <p:pic>
        <p:nvPicPr>
          <p:cNvPr id="48" name="Imagen 47" descr="investment-mode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60" y="3430365"/>
            <a:ext cx="928244" cy="928244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749027" y="4423630"/>
            <a:ext cx="3881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0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Inversión</a:t>
            </a:r>
          </a:p>
        </p:txBody>
      </p:sp>
      <p:sp>
        <p:nvSpPr>
          <p:cNvPr id="50" name="Elipse 49"/>
          <p:cNvSpPr/>
          <p:nvPr/>
        </p:nvSpPr>
        <p:spPr>
          <a:xfrm>
            <a:off x="6201788" y="3313089"/>
            <a:ext cx="1155854" cy="1134969"/>
          </a:xfrm>
          <a:prstGeom prst="ellipse">
            <a:avLst/>
          </a:prstGeom>
          <a:solidFill>
            <a:srgbClr val="009F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kern="1200">
              <a:solidFill>
                <a:srgbClr val="003E65"/>
              </a:solidFill>
            </a:endParaRPr>
          </a:p>
        </p:txBody>
      </p:sp>
      <p:pic>
        <p:nvPicPr>
          <p:cNvPr id="51" name="Imagen 50" descr="businessman-success.pn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95" y="3445172"/>
            <a:ext cx="796721" cy="796721"/>
          </a:xfrm>
          <a:prstGeom prst="rect">
            <a:avLst/>
          </a:prstGeom>
        </p:spPr>
      </p:pic>
      <p:sp>
        <p:nvSpPr>
          <p:cNvPr id="52" name="Rectángulo 51"/>
          <p:cNvSpPr/>
          <p:nvPr/>
        </p:nvSpPr>
        <p:spPr>
          <a:xfrm>
            <a:off x="4866801" y="4417326"/>
            <a:ext cx="3839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0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Gestión</a:t>
            </a:r>
          </a:p>
        </p:txBody>
      </p:sp>
    </p:spTree>
    <p:extLst>
      <p:ext uri="{BB962C8B-B14F-4D97-AF65-F5344CB8AC3E}">
        <p14:creationId xmlns:p14="http://schemas.microsoft.com/office/powerpoint/2010/main" val="26239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5"/>
          <a:stretch/>
        </p:blipFill>
        <p:spPr>
          <a:xfrm>
            <a:off x="0" y="0"/>
            <a:ext cx="9144000" cy="603985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6042990"/>
            <a:ext cx="9144000" cy="8150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51" y="6042990"/>
            <a:ext cx="1412296" cy="81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146658" y="4853840"/>
            <a:ext cx="3881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0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Inversión</a:t>
            </a:r>
          </a:p>
        </p:txBody>
      </p:sp>
    </p:spTree>
    <p:extLst>
      <p:ext uri="{BB962C8B-B14F-4D97-AF65-F5344CB8AC3E}">
        <p14:creationId xmlns:p14="http://schemas.microsoft.com/office/powerpoint/2010/main" val="391728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36963" y="34850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81470325"/>
              </p:ext>
            </p:extLst>
          </p:nvPr>
        </p:nvGraphicFramePr>
        <p:xfrm>
          <a:off x="636963" y="1621971"/>
          <a:ext cx="8145863" cy="433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698270" y="1368630"/>
            <a:ext cx="8179724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El seguimiento a la inversión hace referencia al cumplimiento de los </a:t>
            </a:r>
            <a:r>
              <a:rPr lang="es-CO" sz="16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objetivos específicos </a:t>
            </a:r>
            <a:r>
              <a:rPr lang="es-CO" sz="1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establecidos en cada uno de los 14 proyectos de inversión que tiene la Secretaría: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51956" y="5333999"/>
            <a:ext cx="8609858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Nota aclaratoria: El cálculo de los objetivos específicos usa como fuente de datos la hoja 6 SPI de actividades y tareas. Las metas incluidas SEGPLAN con fuente SIRBE se describen en la hoja resumen ejecutivo.</a:t>
            </a:r>
          </a:p>
        </p:txBody>
      </p:sp>
    </p:spTree>
    <p:extLst>
      <p:ext uri="{BB962C8B-B14F-4D97-AF65-F5344CB8AC3E}">
        <p14:creationId xmlns:p14="http://schemas.microsoft.com/office/powerpoint/2010/main" val="214510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33851" y="1883807"/>
            <a:ext cx="8277640" cy="40764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36963" y="34850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6" name="Rectángulo 5"/>
          <p:cNvSpPr/>
          <p:nvPr/>
        </p:nvSpPr>
        <p:spPr>
          <a:xfrm>
            <a:off x="698270" y="1235624"/>
            <a:ext cx="8179724" cy="598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Seguimiento a tareas, actividades, metas y objetivos específicos para consolidar el Plan de Acción Institucional desde la inversión: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081663"/>
              </p:ext>
            </p:extLst>
          </p:nvPr>
        </p:nvGraphicFramePr>
        <p:xfrm>
          <a:off x="533851" y="1928547"/>
          <a:ext cx="8277640" cy="3998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6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23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64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75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46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0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Proyecto de</a:t>
                      </a:r>
                      <a:r>
                        <a:rPr lang="es-MX" sz="1100" b="0" baseline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 inversión</a:t>
                      </a:r>
                      <a:endParaRPr lang="es-MX" sz="11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Objetivos específicos</a:t>
                      </a:r>
                      <a:endParaRPr lang="es-MX" sz="11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Metas</a:t>
                      </a:r>
                      <a:endParaRPr lang="es-MX" sz="11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Actividades</a:t>
                      </a:r>
                      <a:endParaRPr lang="es-MX" sz="11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Tareas</a:t>
                      </a:r>
                      <a:endParaRPr lang="es-MX" sz="11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5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1093 - Prevención y atención integral de la paternidad y la maternidad temprana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1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1096 - Desarrollo integral desde la gestación hasta la adolescencia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8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1086 - Una ciudad para las familias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1113 - Por una ciudad incluyente y sin barreras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6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1108 - Prevención y atención integral del fenómeno de habitabilidad en calle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8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1099 - Envejecimiento digno, activo y feliz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8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1101 - Distrito diverso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8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1098 - Bogotá te nutre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8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1116 - Distrito Joven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8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1103 - Espacios de integración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8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1118 - Gestión Institucional y fortalecimiento del talento humano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8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1091 - Integración eficiente y transparente para todos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72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1168 - Integración digital y de conocimiento para la inclusión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8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1092 - Viviendo el territorio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94D6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33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36963" y="34850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Ejecución componente 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10884" y="1032710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9" name="CuadroTexto 7"/>
          <p:cNvSpPr txBox="1">
            <a:spLocks noChangeArrowheads="1"/>
          </p:cNvSpPr>
          <p:nvPr/>
        </p:nvSpPr>
        <p:spPr bwMode="auto">
          <a:xfrm>
            <a:off x="2903643" y="1364339"/>
            <a:ext cx="14698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>
                <a:solidFill>
                  <a:srgbClr val="005F9A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409459"/>
              </p:ext>
            </p:extLst>
          </p:nvPr>
        </p:nvGraphicFramePr>
        <p:xfrm>
          <a:off x="4550067" y="1184595"/>
          <a:ext cx="4497449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74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4271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Distrito </a:t>
                      </a:r>
                      <a:r>
                        <a:rPr lang="es-MX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diverso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Una ciudad para las familias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Integración eficiente y transparente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724586"/>
              </p:ext>
            </p:extLst>
          </p:nvPr>
        </p:nvGraphicFramePr>
        <p:xfrm>
          <a:off x="216999" y="1835794"/>
          <a:ext cx="4524133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4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2333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endParaRPr lang="es-CO" sz="1600" u="none" strike="noStrike" kern="1200" dirty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640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 smtClean="0">
                          <a:effectLst/>
                          <a:latin typeface="Arial Rounded MT Bold" panose="020F0704030504030204" pitchFamily="34" charset="0"/>
                        </a:rPr>
                        <a:t>Bogotá te nutre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Envejecimiento digno, activo y feliz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Por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 una ciudad incluyente y sin barreras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Paternidad y la maternidad temprana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CO" sz="1600" u="none" strike="noStrike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CuadroTexto 7"/>
          <p:cNvSpPr txBox="1">
            <a:spLocks noChangeArrowheads="1"/>
          </p:cNvSpPr>
          <p:nvPr/>
        </p:nvSpPr>
        <p:spPr bwMode="auto">
          <a:xfrm>
            <a:off x="4741133" y="2365826"/>
            <a:ext cx="14698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>
                <a:solidFill>
                  <a:srgbClr val="005F9A"/>
                </a:solidFill>
                <a:latin typeface="Arial Rounded MT Bold" panose="020F0704030504030204" pitchFamily="34" charset="0"/>
              </a:rPr>
              <a:t>99%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481008" y="2127683"/>
            <a:ext cx="157637" cy="100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16" name="CuadroTexto 7"/>
          <p:cNvSpPr txBox="1">
            <a:spLocks noChangeArrowheads="1"/>
          </p:cNvSpPr>
          <p:nvPr/>
        </p:nvSpPr>
        <p:spPr bwMode="auto">
          <a:xfrm>
            <a:off x="2737910" y="3265484"/>
            <a:ext cx="16923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 smtClean="0">
                <a:solidFill>
                  <a:srgbClr val="005F9A"/>
                </a:solidFill>
                <a:latin typeface="Arial Rounded MT Bold" panose="020F0704030504030204" pitchFamily="34" charset="0"/>
              </a:rPr>
              <a:t>90-98%</a:t>
            </a:r>
            <a:endParaRPr lang="es-ES" sz="3000" dirty="0">
              <a:solidFill>
                <a:srgbClr val="005F9A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498709" y="3249387"/>
            <a:ext cx="138605" cy="61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227039"/>
              </p:ext>
            </p:extLst>
          </p:nvPr>
        </p:nvGraphicFramePr>
        <p:xfrm>
          <a:off x="4739571" y="3176343"/>
          <a:ext cx="4309507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95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314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Desarrollo integral desde la gestación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u="none" strike="noStrike" dirty="0" smtClean="0">
                          <a:effectLst/>
                          <a:latin typeface="Arial Rounded MT Bold" panose="020F0704030504030204" pitchFamily="34" charset="0"/>
                        </a:rPr>
                        <a:t>Gestión </a:t>
                      </a:r>
                      <a:r>
                        <a:rPr lang="es-MX" sz="1600" u="none" strike="noStrike" dirty="0">
                          <a:effectLst/>
                          <a:latin typeface="Arial Rounded MT Bold" panose="020F0704030504030204" pitchFamily="34" charset="0"/>
                        </a:rPr>
                        <a:t>Institucional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149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>
                          <a:effectLst/>
                          <a:latin typeface="Arial Rounded MT Bold" panose="020F0704030504030204" pitchFamily="34" charset="0"/>
                        </a:rPr>
                        <a:t>Espacios de integración social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0" name="CuadroTexto 7"/>
          <p:cNvSpPr txBox="1">
            <a:spLocks noChangeArrowheads="1"/>
          </p:cNvSpPr>
          <p:nvPr/>
        </p:nvSpPr>
        <p:spPr bwMode="auto">
          <a:xfrm>
            <a:off x="2842247" y="5288659"/>
            <a:ext cx="16452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 smtClean="0">
                <a:solidFill>
                  <a:srgbClr val="005F9A"/>
                </a:solidFill>
                <a:latin typeface="Arial Rounded MT Bold" panose="020F0704030504030204" pitchFamily="34" charset="0"/>
              </a:rPr>
              <a:t>65%</a:t>
            </a:r>
            <a:endParaRPr lang="es-ES" sz="3000" dirty="0">
              <a:solidFill>
                <a:srgbClr val="005F9A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436288"/>
              </p:ext>
            </p:extLst>
          </p:nvPr>
        </p:nvGraphicFramePr>
        <p:xfrm>
          <a:off x="260486" y="3996174"/>
          <a:ext cx="4227017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2333">
                <a:tc>
                  <a:txBody>
                    <a:bodyPr/>
                    <a:lstStyle/>
                    <a:p>
                      <a:pPr marL="285750" indent="-2857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endParaRPr lang="es-CO" sz="1600" u="none" strike="noStrike" kern="1200" dirty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640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Integración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digital </a:t>
                      </a:r>
                      <a:endParaRPr lang="es-C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Distrito joven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Viviendo el territorio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4" name="CuadroTexto 7"/>
          <p:cNvSpPr txBox="1">
            <a:spLocks noChangeArrowheads="1"/>
          </p:cNvSpPr>
          <p:nvPr/>
        </p:nvSpPr>
        <p:spPr bwMode="auto">
          <a:xfrm>
            <a:off x="4741133" y="4214749"/>
            <a:ext cx="15614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 smtClean="0">
                <a:solidFill>
                  <a:srgbClr val="005F9A"/>
                </a:solidFill>
                <a:latin typeface="Arial Rounded MT Bold" panose="020F0704030504030204" pitchFamily="34" charset="0"/>
              </a:rPr>
              <a:t>84-90%</a:t>
            </a:r>
            <a:endParaRPr lang="es-ES" sz="3000" dirty="0">
              <a:solidFill>
                <a:srgbClr val="005F9A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491891" y="4054452"/>
            <a:ext cx="157637" cy="864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27" name="Rectángulo 26"/>
          <p:cNvSpPr/>
          <p:nvPr/>
        </p:nvSpPr>
        <p:spPr>
          <a:xfrm>
            <a:off x="4487503" y="5191852"/>
            <a:ext cx="144000" cy="68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080420"/>
              </p:ext>
            </p:extLst>
          </p:nvPr>
        </p:nvGraphicFramePr>
        <p:xfrm>
          <a:off x="4758385" y="5168092"/>
          <a:ext cx="4080815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08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2333">
                <a:tc>
                  <a:txBody>
                    <a:bodyPr/>
                    <a:lstStyle/>
                    <a:p>
                      <a:pPr marL="285750" indent="-2857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endParaRPr lang="es-CO" sz="1600" u="none" strike="noStrike" kern="1200" dirty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640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Habitabilidad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en calle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8" name="19 Imagen" descr="V_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123" y="1041346"/>
            <a:ext cx="972000" cy="10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84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2070824" y="1966470"/>
            <a:ext cx="6444526" cy="922063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36963" y="34850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grpSp>
        <p:nvGrpSpPr>
          <p:cNvPr id="7" name="Grupo 6"/>
          <p:cNvGrpSpPr/>
          <p:nvPr/>
        </p:nvGrpSpPr>
        <p:grpSpPr>
          <a:xfrm>
            <a:off x="6373210" y="3428218"/>
            <a:ext cx="2520000" cy="1830650"/>
            <a:chOff x="6068163" y="3846229"/>
            <a:chExt cx="2561198" cy="2164479"/>
          </a:xfrm>
        </p:grpSpPr>
        <p:sp>
          <p:nvSpPr>
            <p:cNvPr id="8" name="Rectángulo redondeado 7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Coordinar y armonizar las acciones comunicativas del Programa </a:t>
              </a:r>
              <a:r>
                <a:rPr lang="es-CO" sz="1400" dirty="0" err="1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transectorial</a:t>
              </a:r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de prevención.</a:t>
              </a:r>
              <a:endParaRPr lang="es-ES" sz="14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Cumplido y finalizado</a:t>
              </a:r>
              <a:endParaRPr lang="es-ES" sz="16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377316" y="3428218"/>
            <a:ext cx="2662005" cy="1830650"/>
            <a:chOff x="3260809" y="2221641"/>
            <a:chExt cx="2599182" cy="1922852"/>
          </a:xfrm>
        </p:grpSpPr>
        <p:sp>
          <p:nvSpPr>
            <p:cNvPr id="11" name="Rectángulo redondeado 10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100%</a:t>
              </a:r>
              <a:endParaRPr lang="es-ES" sz="16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2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Coordinar y armonizar las estrategias de los sectores que participan en el Programa </a:t>
              </a:r>
              <a:r>
                <a:rPr lang="es-CO" sz="1400" dirty="0" err="1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transectorial</a:t>
              </a:r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de prevención.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63840" y="3432594"/>
            <a:ext cx="2520000" cy="1826274"/>
            <a:chOff x="605132" y="1428849"/>
            <a:chExt cx="2599181" cy="1775775"/>
          </a:xfrm>
        </p:grpSpPr>
        <p:sp>
          <p:nvSpPr>
            <p:cNvPr id="14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Formar servidores públicos de la SDIS en derechos sexuales y derechos reproductivos</a:t>
              </a:r>
              <a:r>
                <a:rPr lang="es-CO" sz="14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.</a:t>
              </a: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96.8%</a:t>
              </a:r>
              <a:endParaRPr lang="es-ES" sz="16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6" name="Rectángulo 40"/>
          <p:cNvSpPr/>
          <p:nvPr/>
        </p:nvSpPr>
        <p:spPr>
          <a:xfrm>
            <a:off x="2070824" y="1966471"/>
            <a:ext cx="5699207" cy="904604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latin typeface="Arial Rounded MT Bold" panose="020F0704030504030204" pitchFamily="34" charset="0"/>
              </a:rPr>
              <a:t>Prevención y atención integral de la paternidad y la maternidad temprana</a:t>
            </a:r>
            <a:endParaRPr lang="es-ES" sz="2400" dirty="0">
              <a:latin typeface="Arial Rounded MT Bold" panose="020F0704030504030204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718055" y="1797601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975" y="2016527"/>
            <a:ext cx="724840" cy="724840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470706" y="1998239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 smtClean="0">
                <a:solidFill>
                  <a:srgbClr val="003E65"/>
                </a:solidFill>
                <a:latin typeface="Arial Rounded MT Bold" panose="020F0704030504030204" pitchFamily="34" charset="0"/>
              </a:rPr>
              <a:t>99%</a:t>
            </a:r>
            <a:endParaRPr lang="es-ES" sz="54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</p:spTree>
    <p:extLst>
      <p:ext uri="{BB962C8B-B14F-4D97-AF65-F5344CB8AC3E}">
        <p14:creationId xmlns:p14="http://schemas.microsoft.com/office/powerpoint/2010/main" val="42095763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11240</TotalTime>
  <Words>2091</Words>
  <Application>Microsoft Office PowerPoint</Application>
  <PresentationFormat>Presentación en pantalla (4:3)</PresentationFormat>
  <Paragraphs>434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Arial Rounded MT Bold</vt:lpstr>
      <vt:lpstr>Calibri</vt:lpstr>
      <vt:lpstr>Times New Roman</vt:lpstr>
      <vt:lpstr>Tema de Office</vt:lpstr>
      <vt:lpstr>Seguimiento al Plan de Acción Institucional  corte marzo 2018</vt:lpstr>
      <vt:lpstr>Plan de Acción Institucional</vt:lpstr>
      <vt:lpstr>Metodología de Seguimiento Plan de Acción</vt:lpstr>
      <vt:lpstr>Cómo vamos en el primer trimestre 2018? </vt:lpstr>
      <vt:lpstr>Presentación de PowerPoint</vt:lpstr>
      <vt:lpstr>Inversión</vt:lpstr>
      <vt:lpstr>Inversión</vt:lpstr>
      <vt:lpstr>Ejecución componente inversión</vt:lpstr>
      <vt:lpstr>Avance Plan de Acción desde la inversión</vt:lpstr>
      <vt:lpstr>Avance Plan de Acción desde la inversión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Gestión</vt:lpstr>
      <vt:lpstr>Gestión</vt:lpstr>
      <vt:lpstr>Ejecución componente gestión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ESTUDIOS DE SECTOR Y ANÁLISIS DE MERCADO</dc:title>
  <dc:creator>Fabian</dc:creator>
  <cp:lastModifiedBy>Paula Carolina Altamar Robayo</cp:lastModifiedBy>
  <cp:revision>310</cp:revision>
  <cp:lastPrinted>2017-11-24T14:50:42Z</cp:lastPrinted>
  <dcterms:created xsi:type="dcterms:W3CDTF">2017-11-18T22:04:43Z</dcterms:created>
  <dcterms:modified xsi:type="dcterms:W3CDTF">2018-04-27T16:52:21Z</dcterms:modified>
</cp:coreProperties>
</file>