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4"/>
  </p:notesMasterIdLst>
  <p:handoutMasterIdLst>
    <p:handoutMasterId r:id="rId35"/>
  </p:handoutMasterIdLst>
  <p:sldIdLst>
    <p:sldId id="256" r:id="rId5"/>
    <p:sldId id="299" r:id="rId6"/>
    <p:sldId id="406" r:id="rId7"/>
    <p:sldId id="371" r:id="rId8"/>
    <p:sldId id="373" r:id="rId9"/>
    <p:sldId id="374" r:id="rId10"/>
    <p:sldId id="375" r:id="rId11"/>
    <p:sldId id="386" r:id="rId12"/>
    <p:sldId id="376" r:id="rId13"/>
    <p:sldId id="389" r:id="rId14"/>
    <p:sldId id="388" r:id="rId15"/>
    <p:sldId id="393" r:id="rId16"/>
    <p:sldId id="390" r:id="rId17"/>
    <p:sldId id="391" r:id="rId18"/>
    <p:sldId id="387" r:id="rId19"/>
    <p:sldId id="383" r:id="rId20"/>
    <p:sldId id="392" r:id="rId21"/>
    <p:sldId id="403" r:id="rId22"/>
    <p:sldId id="407" r:id="rId23"/>
    <p:sldId id="414" r:id="rId24"/>
    <p:sldId id="397" r:id="rId25"/>
    <p:sldId id="404" r:id="rId26"/>
    <p:sldId id="398" r:id="rId27"/>
    <p:sldId id="400" r:id="rId28"/>
    <p:sldId id="401" r:id="rId29"/>
    <p:sldId id="413" r:id="rId30"/>
    <p:sldId id="412" r:id="rId31"/>
    <p:sldId id="410" r:id="rId32"/>
    <p:sldId id="39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E63A450-7468-42D4-9672-A67987C5ABD8}">
          <p14:sldIdLst>
            <p14:sldId id="256"/>
            <p14:sldId id="299"/>
            <p14:sldId id="406"/>
            <p14:sldId id="371"/>
            <p14:sldId id="373"/>
            <p14:sldId id="374"/>
            <p14:sldId id="375"/>
            <p14:sldId id="386"/>
            <p14:sldId id="376"/>
            <p14:sldId id="389"/>
          </p14:sldIdLst>
        </p14:section>
        <p14:section name="Sección sin título" id="{6190CA05-E518-4FEE-9435-8954B0A76552}">
          <p14:sldIdLst>
            <p14:sldId id="388"/>
            <p14:sldId id="393"/>
            <p14:sldId id="390"/>
            <p14:sldId id="391"/>
            <p14:sldId id="387"/>
            <p14:sldId id="383"/>
            <p14:sldId id="392"/>
            <p14:sldId id="403"/>
            <p14:sldId id="407"/>
            <p14:sldId id="414"/>
            <p14:sldId id="397"/>
            <p14:sldId id="404"/>
            <p14:sldId id="398"/>
            <p14:sldId id="400"/>
            <p14:sldId id="401"/>
            <p14:sldId id="413"/>
            <p14:sldId id="412"/>
            <p14:sldId id="410"/>
            <p14:sldId id="39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440D"/>
    <a:srgbClr val="BF5711"/>
    <a:srgbClr val="CC9B00"/>
    <a:srgbClr val="CC5D12"/>
    <a:srgbClr val="B17ED8"/>
    <a:srgbClr val="FCEBE0"/>
    <a:srgbClr val="003E65"/>
    <a:srgbClr val="094D63"/>
    <a:srgbClr val="4C216D"/>
    <a:srgbClr val="E1C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26E877-A611-4B11-AE34-48A25FBA1D15}" v="29" dt="2020-01-31T20:41:07.235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6374" autoAdjust="0"/>
  </p:normalViewPr>
  <p:slideViewPr>
    <p:cSldViewPr snapToGrid="0">
      <p:cViewPr varScale="1">
        <p:scale>
          <a:sx n="86" d="100"/>
          <a:sy n="86" d="100"/>
        </p:scale>
        <p:origin x="14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a Andrea Garcia Guerrero" userId="eb533828-b868-4309-9179-60f6a23ea196" providerId="ADAL" clId="{A926E877-A611-4B11-AE34-48A25FBA1D15}"/>
    <pc:docChg chg="undo custSel addSld delSld modSld modSection">
      <pc:chgData name="Marcela Andrea Garcia Guerrero" userId="eb533828-b868-4309-9179-60f6a23ea196" providerId="ADAL" clId="{A926E877-A611-4B11-AE34-48A25FBA1D15}" dt="2020-01-31T20:41:08.942" v="216" actId="2696"/>
      <pc:docMkLst>
        <pc:docMk/>
      </pc:docMkLst>
      <pc:sldChg chg="del">
        <pc:chgData name="Marcela Andrea Garcia Guerrero" userId="eb533828-b868-4309-9179-60f6a23ea196" providerId="ADAL" clId="{A926E877-A611-4B11-AE34-48A25FBA1D15}" dt="2020-01-31T20:41:08.942" v="216" actId="2696"/>
        <pc:sldMkLst>
          <pc:docMk/>
          <pc:sldMk cId="3744382408" sldId="372"/>
        </pc:sldMkLst>
      </pc:sldChg>
      <pc:sldChg chg="modSp">
        <pc:chgData name="Marcela Andrea Garcia Guerrero" userId="eb533828-b868-4309-9179-60f6a23ea196" providerId="ADAL" clId="{A926E877-A611-4B11-AE34-48A25FBA1D15}" dt="2020-01-31T20:29:51.128" v="214" actId="1076"/>
        <pc:sldMkLst>
          <pc:docMk/>
          <pc:sldMk cId="4056686619" sldId="398"/>
        </pc:sldMkLst>
        <pc:spChg chg="mod">
          <ac:chgData name="Marcela Andrea Garcia Guerrero" userId="eb533828-b868-4309-9179-60f6a23ea196" providerId="ADAL" clId="{A926E877-A611-4B11-AE34-48A25FBA1D15}" dt="2020-01-31T20:29:51.128" v="214" actId="1076"/>
          <ac:spMkLst>
            <pc:docMk/>
            <pc:sldMk cId="4056686619" sldId="398"/>
            <ac:spMk id="33" creationId="{4C989339-6827-46A9-B98E-B601227608F7}"/>
          </ac:spMkLst>
        </pc:spChg>
        <pc:spChg chg="mod">
          <ac:chgData name="Marcela Andrea Garcia Guerrero" userId="eb533828-b868-4309-9179-60f6a23ea196" providerId="ADAL" clId="{A926E877-A611-4B11-AE34-48A25FBA1D15}" dt="2020-01-31T20:29:51.128" v="214" actId="1076"/>
          <ac:spMkLst>
            <pc:docMk/>
            <pc:sldMk cId="4056686619" sldId="398"/>
            <ac:spMk id="34" creationId="{1941D214-A3DA-4225-AA8C-70835079F73D}"/>
          </ac:spMkLst>
        </pc:spChg>
        <pc:grpChg chg="mod">
          <ac:chgData name="Marcela Andrea Garcia Guerrero" userId="eb533828-b868-4309-9179-60f6a23ea196" providerId="ADAL" clId="{A926E877-A611-4B11-AE34-48A25FBA1D15}" dt="2020-01-31T20:29:51.128" v="214" actId="1076"/>
          <ac:grpSpMkLst>
            <pc:docMk/>
            <pc:sldMk cId="4056686619" sldId="398"/>
            <ac:grpSpMk id="35" creationId="{4989D8D0-85AD-4F78-B296-996C5A0F2298}"/>
          </ac:grpSpMkLst>
        </pc:grpChg>
      </pc:sldChg>
      <pc:sldChg chg="addSp delSp modSp">
        <pc:chgData name="Marcela Andrea Garcia Guerrero" userId="eb533828-b868-4309-9179-60f6a23ea196" providerId="ADAL" clId="{A926E877-A611-4B11-AE34-48A25FBA1D15}" dt="2020-01-31T20:25:34.507" v="114" actId="6549"/>
        <pc:sldMkLst>
          <pc:docMk/>
          <pc:sldMk cId="173205784" sldId="400"/>
        </pc:sldMkLst>
        <pc:spChg chg="mod">
          <ac:chgData name="Marcela Andrea Garcia Guerrero" userId="eb533828-b868-4309-9179-60f6a23ea196" providerId="ADAL" clId="{A926E877-A611-4B11-AE34-48A25FBA1D15}" dt="2020-01-31T20:23:08.790" v="53" actId="6549"/>
          <ac:spMkLst>
            <pc:docMk/>
            <pc:sldMk cId="173205784" sldId="400"/>
            <ac:spMk id="11" creationId="{DE0C5A4F-3B3E-421E-961D-899D14F141F8}"/>
          </ac:spMkLst>
        </pc:spChg>
        <pc:spChg chg="add del mod">
          <ac:chgData name="Marcela Andrea Garcia Guerrero" userId="eb533828-b868-4309-9179-60f6a23ea196" providerId="ADAL" clId="{A926E877-A611-4B11-AE34-48A25FBA1D15}" dt="2020-01-31T20:23:41.164" v="61" actId="478"/>
          <ac:spMkLst>
            <pc:docMk/>
            <pc:sldMk cId="173205784" sldId="400"/>
            <ac:spMk id="13" creationId="{915B18DF-035D-4077-BB3B-26578482F34F}"/>
          </ac:spMkLst>
        </pc:spChg>
        <pc:spChg chg="add del mod">
          <ac:chgData name="Marcela Andrea Garcia Guerrero" userId="eb533828-b868-4309-9179-60f6a23ea196" providerId="ADAL" clId="{A926E877-A611-4B11-AE34-48A25FBA1D15}" dt="2020-01-31T20:23:41.164" v="61" actId="478"/>
          <ac:spMkLst>
            <pc:docMk/>
            <pc:sldMk cId="173205784" sldId="400"/>
            <ac:spMk id="14" creationId="{B606636F-7B34-4B8C-8A76-8DA6FA26F815}"/>
          </ac:spMkLst>
        </pc:spChg>
        <pc:spChg chg="add mod">
          <ac:chgData name="Marcela Andrea Garcia Guerrero" userId="eb533828-b868-4309-9179-60f6a23ea196" providerId="ADAL" clId="{A926E877-A611-4B11-AE34-48A25FBA1D15}" dt="2020-01-31T20:24:24.832" v="111" actId="1076"/>
          <ac:spMkLst>
            <pc:docMk/>
            <pc:sldMk cId="173205784" sldId="400"/>
            <ac:spMk id="18" creationId="{168BB991-2C01-424F-BF10-47C4CD17DDC3}"/>
          </ac:spMkLst>
        </pc:spChg>
        <pc:spChg chg="add mod">
          <ac:chgData name="Marcela Andrea Garcia Guerrero" userId="eb533828-b868-4309-9179-60f6a23ea196" providerId="ADAL" clId="{A926E877-A611-4B11-AE34-48A25FBA1D15}" dt="2020-01-31T20:24:28.872" v="112" actId="1076"/>
          <ac:spMkLst>
            <pc:docMk/>
            <pc:sldMk cId="173205784" sldId="400"/>
            <ac:spMk id="19" creationId="{3F02789D-8DF4-418E-BC9B-080E53F4B82E}"/>
          </ac:spMkLst>
        </pc:spChg>
        <pc:spChg chg="mod">
          <ac:chgData name="Marcela Andrea Garcia Guerrero" userId="eb533828-b868-4309-9179-60f6a23ea196" providerId="ADAL" clId="{A926E877-A611-4B11-AE34-48A25FBA1D15}" dt="2020-01-31T20:23:06.924" v="52" actId="20577"/>
          <ac:spMkLst>
            <pc:docMk/>
            <pc:sldMk cId="173205784" sldId="400"/>
            <ac:spMk id="22" creationId="{A9C2E155-0ADD-4FB4-B00B-E370CDC23448}"/>
          </ac:spMkLst>
        </pc:spChg>
        <pc:spChg chg="mod">
          <ac:chgData name="Marcela Andrea Garcia Guerrero" userId="eb533828-b868-4309-9179-60f6a23ea196" providerId="ADAL" clId="{A926E877-A611-4B11-AE34-48A25FBA1D15}" dt="2020-01-31T20:25:34.507" v="114" actId="6549"/>
          <ac:spMkLst>
            <pc:docMk/>
            <pc:sldMk cId="173205784" sldId="400"/>
            <ac:spMk id="23" creationId="{43E04E54-1152-4347-8F57-1D1E258AB09E}"/>
          </ac:spMkLst>
        </pc:spChg>
        <pc:spChg chg="mod">
          <ac:chgData name="Marcela Andrea Garcia Guerrero" userId="eb533828-b868-4309-9179-60f6a23ea196" providerId="ADAL" clId="{A926E877-A611-4B11-AE34-48A25FBA1D15}" dt="2020-01-31T20:23:15.011" v="57" actId="20577"/>
          <ac:spMkLst>
            <pc:docMk/>
            <pc:sldMk cId="173205784" sldId="400"/>
            <ac:spMk id="32" creationId="{45380046-2E8C-4D7E-92A8-594F42949076}"/>
          </ac:spMkLst>
        </pc:spChg>
        <pc:spChg chg="mod">
          <ac:chgData name="Marcela Andrea Garcia Guerrero" userId="eb533828-b868-4309-9179-60f6a23ea196" providerId="ADAL" clId="{A926E877-A611-4B11-AE34-48A25FBA1D15}" dt="2020-01-31T20:23:48.474" v="106" actId="1036"/>
          <ac:spMkLst>
            <pc:docMk/>
            <pc:sldMk cId="173205784" sldId="400"/>
            <ac:spMk id="36" creationId="{79A3F6CB-5D16-4079-9451-7E6A02DA27F0}"/>
          </ac:spMkLst>
        </pc:spChg>
        <pc:spChg chg="mod">
          <ac:chgData name="Marcela Andrea Garcia Guerrero" userId="eb533828-b868-4309-9179-60f6a23ea196" providerId="ADAL" clId="{A926E877-A611-4B11-AE34-48A25FBA1D15}" dt="2020-01-31T20:23:48.474" v="106" actId="1036"/>
          <ac:spMkLst>
            <pc:docMk/>
            <pc:sldMk cId="173205784" sldId="400"/>
            <ac:spMk id="37" creationId="{4673446C-F636-4787-893A-151200A62EF5}"/>
          </ac:spMkLst>
        </pc:spChg>
        <pc:grpChg chg="add del mod">
          <ac:chgData name="Marcela Andrea Garcia Guerrero" userId="eb533828-b868-4309-9179-60f6a23ea196" providerId="ADAL" clId="{A926E877-A611-4B11-AE34-48A25FBA1D15}" dt="2020-01-31T20:23:41.164" v="61" actId="478"/>
          <ac:grpSpMkLst>
            <pc:docMk/>
            <pc:sldMk cId="173205784" sldId="400"/>
            <ac:grpSpMk id="15" creationId="{1B151A63-4319-4316-A631-50C628524438}"/>
          </ac:grpSpMkLst>
        </pc:grpChg>
        <pc:grpChg chg="add mod">
          <ac:chgData name="Marcela Andrea Garcia Guerrero" userId="eb533828-b868-4309-9179-60f6a23ea196" providerId="ADAL" clId="{A926E877-A611-4B11-AE34-48A25FBA1D15}" dt="2020-01-31T20:24:09.976" v="108" actId="1076"/>
          <ac:grpSpMkLst>
            <pc:docMk/>
            <pc:sldMk cId="173205784" sldId="400"/>
            <ac:grpSpMk id="20" creationId="{11C99174-6FC0-439F-A8B0-65509867EEC2}"/>
          </ac:grpSpMkLst>
        </pc:grpChg>
        <pc:grpChg chg="mod">
          <ac:chgData name="Marcela Andrea Garcia Guerrero" userId="eb533828-b868-4309-9179-60f6a23ea196" providerId="ADAL" clId="{A926E877-A611-4B11-AE34-48A25FBA1D15}" dt="2020-01-31T20:23:12.857" v="54" actId="1076"/>
          <ac:grpSpMkLst>
            <pc:docMk/>
            <pc:sldMk cId="173205784" sldId="400"/>
            <ac:grpSpMk id="30" creationId="{8FE19BEA-0249-43DF-8FB5-27F57296AADC}"/>
          </ac:grpSpMkLst>
        </pc:grpChg>
        <pc:grpChg chg="mod">
          <ac:chgData name="Marcela Andrea Garcia Guerrero" userId="eb533828-b868-4309-9179-60f6a23ea196" providerId="ADAL" clId="{A926E877-A611-4B11-AE34-48A25FBA1D15}" dt="2020-01-31T20:23:48.474" v="106" actId="1036"/>
          <ac:grpSpMkLst>
            <pc:docMk/>
            <pc:sldMk cId="173205784" sldId="400"/>
            <ac:grpSpMk id="38" creationId="{C3472BD0-912A-490E-BFF9-37458D49D322}"/>
          </ac:grpSpMkLst>
        </pc:grpChg>
      </pc:sldChg>
      <pc:sldChg chg="modSp">
        <pc:chgData name="Marcela Andrea Garcia Guerrero" userId="eb533828-b868-4309-9179-60f6a23ea196" providerId="ADAL" clId="{A926E877-A611-4B11-AE34-48A25FBA1D15}" dt="2020-01-31T20:28:07.588" v="167" actId="6549"/>
        <pc:sldMkLst>
          <pc:docMk/>
          <pc:sldMk cId="1107316320" sldId="401"/>
        </pc:sldMkLst>
        <pc:spChg chg="mod">
          <ac:chgData name="Marcela Andrea Garcia Guerrero" userId="eb533828-b868-4309-9179-60f6a23ea196" providerId="ADAL" clId="{A926E877-A611-4B11-AE34-48A25FBA1D15}" dt="2020-01-31T20:28:07.588" v="167" actId="6549"/>
          <ac:spMkLst>
            <pc:docMk/>
            <pc:sldMk cId="1107316320" sldId="401"/>
            <ac:spMk id="36" creationId="{D78F17E5-9D2A-48FC-8BFD-C4B6BE5FD66C}"/>
          </ac:spMkLst>
        </pc:spChg>
        <pc:spChg chg="mod">
          <ac:chgData name="Marcela Andrea Garcia Guerrero" userId="eb533828-b868-4309-9179-60f6a23ea196" providerId="ADAL" clId="{A926E877-A611-4B11-AE34-48A25FBA1D15}" dt="2020-01-31T20:25:42.743" v="117" actId="1076"/>
          <ac:spMkLst>
            <pc:docMk/>
            <pc:sldMk cId="1107316320" sldId="401"/>
            <ac:spMk id="38" creationId="{65BF6FAF-F8EC-4456-AB58-B87FC8BCAFEC}"/>
          </ac:spMkLst>
        </pc:spChg>
      </pc:sldChg>
      <pc:sldChg chg="addSp delSp modSp mod">
        <pc:chgData name="Marcela Andrea Garcia Guerrero" userId="eb533828-b868-4309-9179-60f6a23ea196" providerId="ADAL" clId="{A926E877-A611-4B11-AE34-48A25FBA1D15}" dt="2020-01-31T20:20:21.808" v="31" actId="20577"/>
        <pc:sldMkLst>
          <pc:docMk/>
          <pc:sldMk cId="1702091759" sldId="404"/>
        </pc:sldMkLst>
        <pc:spChg chg="mod">
          <ac:chgData name="Marcela Andrea Garcia Guerrero" userId="eb533828-b868-4309-9179-60f6a23ea196" providerId="ADAL" clId="{A926E877-A611-4B11-AE34-48A25FBA1D15}" dt="2020-01-31T20:19:47.025" v="22" actId="20577"/>
          <ac:spMkLst>
            <pc:docMk/>
            <pc:sldMk cId="1702091759" sldId="404"/>
            <ac:spMk id="5" creationId="{0881E73A-D6D7-4F0E-9C6E-9B17AA60A10C}"/>
          </ac:spMkLst>
        </pc:spChg>
        <pc:spChg chg="mod">
          <ac:chgData name="Marcela Andrea Garcia Guerrero" userId="eb533828-b868-4309-9179-60f6a23ea196" providerId="ADAL" clId="{A926E877-A611-4B11-AE34-48A25FBA1D15}" dt="2020-01-31T20:20:21.808" v="31" actId="20577"/>
          <ac:spMkLst>
            <pc:docMk/>
            <pc:sldMk cId="1702091759" sldId="404"/>
            <ac:spMk id="6" creationId="{5BDC6217-7F17-41AD-9498-8F71E68CC325}"/>
          </ac:spMkLst>
        </pc:spChg>
        <pc:spChg chg="mod">
          <ac:chgData name="Marcela Andrea Garcia Guerrero" userId="eb533828-b868-4309-9179-60f6a23ea196" providerId="ADAL" clId="{A926E877-A611-4B11-AE34-48A25FBA1D15}" dt="2020-01-31T20:20:19.167" v="29" actId="20577"/>
          <ac:spMkLst>
            <pc:docMk/>
            <pc:sldMk cId="1702091759" sldId="404"/>
            <ac:spMk id="7" creationId="{ED741D45-6CB0-440A-BE3E-5F89A7F1D58E}"/>
          </ac:spMkLst>
        </pc:spChg>
        <pc:graphicFrameChg chg="add mod">
          <ac:chgData name="Marcela Andrea Garcia Guerrero" userId="eb533828-b868-4309-9179-60f6a23ea196" providerId="ADAL" clId="{A926E877-A611-4B11-AE34-48A25FBA1D15}" dt="2020-01-31T20:20:13.093" v="25" actId="207"/>
          <ac:graphicFrameMkLst>
            <pc:docMk/>
            <pc:sldMk cId="1702091759" sldId="404"/>
            <ac:graphicFrameMk id="8" creationId="{5ED83D60-28B0-4F63-B14A-93E4189DD391}"/>
          </ac:graphicFrameMkLst>
        </pc:graphicFrameChg>
        <pc:graphicFrameChg chg="del">
          <ac:chgData name="Marcela Andrea Garcia Guerrero" userId="eb533828-b868-4309-9179-60f6a23ea196" providerId="ADAL" clId="{A926E877-A611-4B11-AE34-48A25FBA1D15}" dt="2020-01-31T20:18:40.800" v="0" actId="478"/>
          <ac:graphicFrameMkLst>
            <pc:docMk/>
            <pc:sldMk cId="1702091759" sldId="404"/>
            <ac:graphicFrameMk id="11" creationId="{5ED83D60-28B0-4F63-B14A-93E4189DD391}"/>
          </ac:graphicFrameMkLst>
        </pc:graphicFrameChg>
      </pc:sldChg>
      <pc:sldChg chg="addSp modSp">
        <pc:chgData name="Marcela Andrea Garcia Guerrero" userId="eb533828-b868-4309-9179-60f6a23ea196" providerId="ADAL" clId="{A926E877-A611-4B11-AE34-48A25FBA1D15}" dt="2020-01-31T20:29:39.424" v="212" actId="1076"/>
        <pc:sldMkLst>
          <pc:docMk/>
          <pc:sldMk cId="1610370324" sldId="413"/>
        </pc:sldMkLst>
        <pc:spChg chg="add mod">
          <ac:chgData name="Marcela Andrea Garcia Guerrero" userId="eb533828-b868-4309-9179-60f6a23ea196" providerId="ADAL" clId="{A926E877-A611-4B11-AE34-48A25FBA1D15}" dt="2020-01-31T20:29:35.174" v="211" actId="6549"/>
          <ac:spMkLst>
            <pc:docMk/>
            <pc:sldMk cId="1610370324" sldId="413"/>
            <ac:spMk id="14" creationId="{1CE00C24-BD55-48E8-9B4F-B1FA4676321E}"/>
          </ac:spMkLst>
        </pc:spChg>
        <pc:spChg chg="add mod">
          <ac:chgData name="Marcela Andrea Garcia Guerrero" userId="eb533828-b868-4309-9179-60f6a23ea196" providerId="ADAL" clId="{A926E877-A611-4B11-AE34-48A25FBA1D15}" dt="2020-01-31T20:29:29.736" v="210" actId="20577"/>
          <ac:spMkLst>
            <pc:docMk/>
            <pc:sldMk cId="1610370324" sldId="413"/>
            <ac:spMk id="16" creationId="{8D6CB291-0D66-4BE6-9C74-024B930791D6}"/>
          </ac:spMkLst>
        </pc:spChg>
        <pc:grpChg chg="add mod">
          <ac:chgData name="Marcela Andrea Garcia Guerrero" userId="eb533828-b868-4309-9179-60f6a23ea196" providerId="ADAL" clId="{A926E877-A611-4B11-AE34-48A25FBA1D15}" dt="2020-01-31T20:29:39.424" v="212" actId="1076"/>
          <ac:grpSpMkLst>
            <pc:docMk/>
            <pc:sldMk cId="1610370324" sldId="413"/>
            <ac:grpSpMk id="20" creationId="{4B9AE9B9-3076-49F1-8841-56171EF2DBD6}"/>
          </ac:grpSpMkLst>
        </pc:grpChg>
      </pc:sldChg>
      <pc:sldChg chg="add">
        <pc:chgData name="Marcela Andrea Garcia Guerrero" userId="eb533828-b868-4309-9179-60f6a23ea196" providerId="ADAL" clId="{A926E877-A611-4B11-AE34-48A25FBA1D15}" dt="2020-01-31T20:41:07.233" v="215"/>
        <pc:sldMkLst>
          <pc:docMk/>
          <pc:sldMk cId="757338333" sldId="414"/>
        </pc:sldMkLst>
      </pc:sldChg>
      <pc:sldChg chg="add del">
        <pc:chgData name="Marcela Andrea Garcia Guerrero" userId="eb533828-b868-4309-9179-60f6a23ea196" providerId="ADAL" clId="{A926E877-A611-4B11-AE34-48A25FBA1D15}" dt="2020-01-31T20:25:39.506" v="115" actId="2696"/>
        <pc:sldMkLst>
          <pc:docMk/>
          <pc:sldMk cId="1540729018" sldId="41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disgovco-my.sharepoint.com/personal/vviracacha_sdis_gov_co/Documents/DADE/BOGOTA%20MEJOR%20PARA%20TODOS/SDES/PLAN%20ACCION%20INSTITUCIONAL%20-%20PAI%20TRANSPARENCIA/PAI%202019/4.%20Reporte%20ene_dic%202019/C&#225;lculos%20VV%202401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renasv\OneDrive%20-%20sdis.gov.co\Contrato%20310%20de%202019\Obligaci&#243;n%2007.%20Indicadores\13.%20Febrero\Ca&#769;lculos%20VV%2024012020%20SLAV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garciag\AppData\Local\Microsoft\Windows\INetCache\Content.Outlook\F9VEAMUY\Ca&#769;lculos%20VV%202401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'Resumen inversión'!$B$3</c:f>
              <c:strCache>
                <c:ptCount val="1"/>
                <c:pt idx="0">
                  <c:v>CUMPLIMIENTO PROYECTO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F57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997D-49F8-A8F1-80EFF7897D05}"/>
              </c:ext>
            </c:extLst>
          </c:dPt>
          <c:dPt>
            <c:idx val="1"/>
            <c:invertIfNegative val="0"/>
            <c:bubble3D val="0"/>
            <c:spPr>
              <a:solidFill>
                <a:srgbClr val="BF57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97D-49F8-A8F1-80EFF7897D05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97D-49F8-A8F1-80EFF7897D05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97D-49F8-A8F1-80EFF7897D05}"/>
              </c:ext>
            </c:extLst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97D-49F8-A8F1-80EFF7897D05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97D-49F8-A8F1-80EFF7897D05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97D-49F8-A8F1-80EFF7897D05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97D-49F8-A8F1-80EFF7897D05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97D-49F8-A8F1-80EFF7897D05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97D-49F8-A8F1-80EFF7897D05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97D-49F8-A8F1-80EFF7897D05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7D-49F8-A8F1-80EFF7897D05}"/>
              </c:ext>
            </c:extLst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7D-49F8-A8F1-80EFF7897D05}"/>
              </c:ext>
            </c:extLst>
          </c:dPt>
          <c:dPt>
            <c:idx val="1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97D-49F8-A8F1-80EFF7897D0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inversión'!$A$4:$A$17</c:f>
              <c:strCache>
                <c:ptCount val="14"/>
                <c:pt idx="0">
                  <c:v>1116 - Distrito joven</c:v>
                </c:pt>
                <c:pt idx="1">
                  <c:v>1108 - Prevención y atención integral del fenómeno de habitabilidad en calle</c:v>
                </c:pt>
                <c:pt idx="2">
                  <c:v>1103 - Espacios de integración social</c:v>
                </c:pt>
                <c:pt idx="3">
                  <c:v>1098 - Bogotá te nutre</c:v>
                </c:pt>
                <c:pt idx="4">
                  <c:v>1168 - Integración digital y de conocimiento para la inclusión social</c:v>
                </c:pt>
                <c:pt idx="5">
                  <c:v>1092 - Viviendo el territorio</c:v>
                </c:pt>
                <c:pt idx="6">
                  <c:v>1118 - Gestión Institucional y fortalecimiento del talento humano</c:v>
                </c:pt>
                <c:pt idx="7">
                  <c:v>1091 - Integración eficiente y transparente para todos</c:v>
                </c:pt>
                <c:pt idx="8">
                  <c:v>1086 - Una ciudad para las familias</c:v>
                </c:pt>
                <c:pt idx="9">
                  <c:v>1113 - Por una ciudad incluyente y sin barreras</c:v>
                </c:pt>
                <c:pt idx="10">
                  <c:v>1096 - Desarrollo integral desde la gestación hasta la adolescencia</c:v>
                </c:pt>
                <c:pt idx="11">
                  <c:v>1099 - Envejecimiento digno, activo y feliz</c:v>
                </c:pt>
                <c:pt idx="12">
                  <c:v>1101 - Distrito diverso</c:v>
                </c:pt>
                <c:pt idx="13">
                  <c:v>1093 - Prevención y atención integral de la paternidad y la maternidad temprana</c:v>
                </c:pt>
              </c:strCache>
            </c:strRef>
          </c:cat>
          <c:val>
            <c:numRef>
              <c:f>'Resumen inversión'!$B$4:$B$17</c:f>
              <c:numCache>
                <c:formatCode>0.0%</c:formatCode>
                <c:ptCount val="14"/>
                <c:pt idx="0">
                  <c:v>0.82244421228465825</c:v>
                </c:pt>
                <c:pt idx="1">
                  <c:v>0.86537934285714302</c:v>
                </c:pt>
                <c:pt idx="2">
                  <c:v>0.93009388199999998</c:v>
                </c:pt>
                <c:pt idx="3">
                  <c:v>0.97663855963162549</c:v>
                </c:pt>
                <c:pt idx="4">
                  <c:v>0.97900000000000009</c:v>
                </c:pt>
                <c:pt idx="5">
                  <c:v>0.98038980000000009</c:v>
                </c:pt>
                <c:pt idx="6">
                  <c:v>0.98395700000000008</c:v>
                </c:pt>
                <c:pt idx="7">
                  <c:v>0.98650000000000004</c:v>
                </c:pt>
                <c:pt idx="8">
                  <c:v>0.99640000000000017</c:v>
                </c:pt>
                <c:pt idx="9">
                  <c:v>0.99715370000000014</c:v>
                </c:pt>
                <c:pt idx="10">
                  <c:v>0.99879933333333337</c:v>
                </c:pt>
                <c:pt idx="11">
                  <c:v>0.99995999999999996</c:v>
                </c:pt>
                <c:pt idx="12">
                  <c:v>0.99996600000000013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7D-49F8-A8F1-80EFF7897D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38677952"/>
        <c:axId val="1903817168"/>
      </c:barChart>
      <c:catAx>
        <c:axId val="1538677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903817168"/>
        <c:crosses val="autoZero"/>
        <c:auto val="1"/>
        <c:lblAlgn val="ctr"/>
        <c:lblOffset val="100"/>
        <c:noMultiLvlLbl val="0"/>
      </c:catAx>
      <c:valAx>
        <c:axId val="1903817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538677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'Indicadores de gestión '!$E$93</c:f>
              <c:strCache>
                <c:ptCount val="1"/>
                <c:pt idx="0">
                  <c:v>AVANCE POR PROCESO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F26-41D1-A687-4C423DA08A9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F54C-43F4-AC94-10921C6BDA3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54C-43F4-AC94-10921C6BDA32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F54C-43F4-AC94-10921C6BDA32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54C-43F4-AC94-10921C6BDA32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54C-43F4-AC94-10921C6BDA32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54C-43F4-AC94-10921C6BDA32}"/>
              </c:ext>
            </c:extLst>
          </c:dPt>
          <c:dPt>
            <c:idx val="7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54C-43F4-AC94-10921C6BDA32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54C-43F4-AC94-10921C6BDA32}"/>
              </c:ext>
            </c:extLst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54C-43F4-AC94-10921C6BDA32}"/>
              </c:ext>
            </c:extLst>
          </c:dPt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54C-43F4-AC94-10921C6BDA32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F54C-43F4-AC94-10921C6BDA32}"/>
              </c:ext>
            </c:extLst>
          </c:dPt>
          <c:dPt>
            <c:idx val="1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F54C-43F4-AC94-10921C6BDA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'Indicadores de gestión '!$B$94:$B$113</c:f>
              <c:strCache>
                <c:ptCount val="20"/>
                <c:pt idx="0">
                  <c:v>Atención a la ciudadanía</c:v>
                </c:pt>
                <c:pt idx="1">
                  <c:v>Inspección, vigilancia y control</c:v>
                </c:pt>
                <c:pt idx="2">
                  <c:v>Gestión financiera</c:v>
                </c:pt>
                <c:pt idx="3">
                  <c:v>Gestión de talento humano</c:v>
                </c:pt>
                <c:pt idx="4">
                  <c:v>Gestión jurídica</c:v>
                </c:pt>
                <c:pt idx="5">
                  <c:v>Gestión documental</c:v>
                </c:pt>
                <c:pt idx="6">
                  <c:v>Diseño e innovación de servicios sociales</c:v>
                </c:pt>
                <c:pt idx="7">
                  <c:v>Formulación y articulación de políticas sociales</c:v>
                </c:pt>
                <c:pt idx="8">
                  <c:v>Gestión ambiental</c:v>
                </c:pt>
                <c:pt idx="9">
                  <c:v>Tecnologías de la información</c:v>
                </c:pt>
                <c:pt idx="10">
                  <c:v>Planeación estratégica</c:v>
                </c:pt>
                <c:pt idx="11">
                  <c:v>Gestión de soporte y mantenimiento tecnológico</c:v>
                </c:pt>
                <c:pt idx="12">
                  <c:v>Gestión logística</c:v>
                </c:pt>
                <c:pt idx="13">
                  <c:v>Prestación de servicios sociales  para la inclusión social</c:v>
                </c:pt>
                <c:pt idx="14">
                  <c:v>Gestión contractual</c:v>
                </c:pt>
                <c:pt idx="15">
                  <c:v>Auditoría y control</c:v>
                </c:pt>
                <c:pt idx="16">
                  <c:v>Gestión del sistema integrado</c:v>
                </c:pt>
                <c:pt idx="17">
                  <c:v>Comunicación estratégica</c:v>
                </c:pt>
                <c:pt idx="18">
                  <c:v>Gestión del conocimiento</c:v>
                </c:pt>
                <c:pt idx="19">
                  <c:v>Gestión de infraestructura física</c:v>
                </c:pt>
              </c:strCache>
            </c:strRef>
          </c:cat>
          <c:val>
            <c:numRef>
              <c:f>'Indicadores de gestión '!$E$94:$E$113</c:f>
              <c:numCache>
                <c:formatCode>0%</c:formatCode>
                <c:ptCount val="20"/>
                <c:pt idx="0">
                  <c:v>0.8471514496388084</c:v>
                </c:pt>
                <c:pt idx="1">
                  <c:v>0.85999279864593514</c:v>
                </c:pt>
                <c:pt idx="2">
                  <c:v>0.94050221672491963</c:v>
                </c:pt>
                <c:pt idx="3">
                  <c:v>0.95134945160734263</c:v>
                </c:pt>
                <c:pt idx="4">
                  <c:v>0.96603195330576819</c:v>
                </c:pt>
                <c:pt idx="5">
                  <c:v>0.97727272727272729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1.0124000515501466</c:v>
                </c:pt>
                <c:pt idx="11">
                  <c:v>1.0172828136363234</c:v>
                </c:pt>
                <c:pt idx="12">
                  <c:v>1.027152390820457</c:v>
                </c:pt>
                <c:pt idx="13">
                  <c:v>1.0471236125885659</c:v>
                </c:pt>
                <c:pt idx="14">
                  <c:v>1.0701867095496653</c:v>
                </c:pt>
                <c:pt idx="15">
                  <c:v>1.1111111111111112</c:v>
                </c:pt>
                <c:pt idx="16">
                  <c:v>1.1133333333333333</c:v>
                </c:pt>
                <c:pt idx="17">
                  <c:v>1.1189760865398131</c:v>
                </c:pt>
                <c:pt idx="18">
                  <c:v>1.25</c:v>
                </c:pt>
                <c:pt idx="19">
                  <c:v>1.2922824302134648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4C-43F4-AC94-10921C6BD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08234736"/>
        <c:axId val="208242576"/>
      </c:barChart>
      <c:catAx>
        <c:axId val="208234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8242576"/>
        <c:crosses val="autoZero"/>
        <c:auto val="1"/>
        <c:lblAlgn val="ctr"/>
        <c:lblOffset val="100"/>
        <c:noMultiLvlLbl val="0"/>
      </c:catAx>
      <c:valAx>
        <c:axId val="20824257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08234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4578856354993832"/>
          <c:y val="3.4855150278841202E-2"/>
          <c:w val="0.41817555222203168"/>
          <c:h val="0.8828023640624189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Resumen!$N$3</c:f>
              <c:strCache>
                <c:ptCount val="1"/>
                <c:pt idx="0">
                  <c:v>AVANCE POR PLAN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5440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9317-4E35-9CFD-046893EAF59D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317-4E35-9CFD-046893EAF59D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317-4E35-9CFD-046893EAF59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317-4E35-9CFD-046893EAF59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317-4E35-9CFD-046893EAF59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317-4E35-9CFD-046893EAF59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317-4E35-9CFD-046893EAF59D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317-4E35-9CFD-046893EAF59D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317-4E35-9CFD-046893EAF59D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317-4E35-9CFD-046893EAF59D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317-4E35-9CFD-046893EAF59D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17-4E35-9CFD-046893EAF59D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317-4E35-9CFD-046893EAF59D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17-4E35-9CFD-046893EAF59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Resumen!$M$4:$M$17</c:f>
              <c:strCache>
                <c:ptCount val="14"/>
                <c:pt idx="0">
                  <c:v>Tema: Participación Ciudadana</c:v>
                </c:pt>
                <c:pt idx="1">
                  <c:v>Plan Institucional de Archivos de la Entidad PINAR </c:v>
                </c:pt>
                <c:pt idx="2">
                  <c:v>Plan de Tabajo anual de seguridad y salud en el trabajo</c:v>
                </c:pt>
                <c:pt idx="3">
                  <c:v>Plan Institucional de Capacitación  - PIC </c:v>
                </c:pt>
                <c:pt idx="4">
                  <c:v>Plan Anticorrupción y de Atención al Ciudadano</c:v>
                </c:pt>
                <c:pt idx="5">
                  <c:v>Plan Anual de Adquisiciones</c:v>
                </c:pt>
                <c:pt idx="6">
                  <c:v>Plan Anual de Vacantes</c:v>
                </c:pt>
                <c:pt idx="7">
                  <c:v>Plan de previsión de recursos humanos</c:v>
                </c:pt>
                <c:pt idx="8">
                  <c:v>Plan estratégico de Talento Humano</c:v>
                </c:pt>
                <c:pt idx="9">
                  <c:v>Plan de Incentivos Institucionales</c:v>
                </c:pt>
                <c:pt idx="10">
                  <c:v>Plan Estratégico de Tecnologías de la Información y las Comunicaciones - PETI</c:v>
                </c:pt>
                <c:pt idx="11">
                  <c:v>Plan de Tratamiento de Riesgos de Seguridad y Privacidad de la Información</c:v>
                </c:pt>
                <c:pt idx="12">
                  <c:v>Plan de Seguridad y Privacidad de la Información</c:v>
                </c:pt>
                <c:pt idx="13">
                  <c:v>MIPG</c:v>
                </c:pt>
              </c:strCache>
            </c:strRef>
          </c:cat>
          <c:val>
            <c:numRef>
              <c:f>Resumen!$N$4:$N$17</c:f>
              <c:numCache>
                <c:formatCode>0%</c:formatCode>
                <c:ptCount val="14"/>
                <c:pt idx="0">
                  <c:v>0.55000000000000004</c:v>
                </c:pt>
                <c:pt idx="1">
                  <c:v>0.9</c:v>
                </c:pt>
                <c:pt idx="2">
                  <c:v>0.96</c:v>
                </c:pt>
                <c:pt idx="3">
                  <c:v>1</c:v>
                </c:pt>
                <c:pt idx="4">
                  <c:v>0.99999999999999978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17-4E35-9CFD-046893EAF5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42457488"/>
        <c:axId val="1641645072"/>
      </c:barChart>
      <c:catAx>
        <c:axId val="1642457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41645072"/>
        <c:crosses val="autoZero"/>
        <c:auto val="1"/>
        <c:lblAlgn val="ctr"/>
        <c:lblOffset val="100"/>
        <c:noMultiLvlLbl val="0"/>
      </c:catAx>
      <c:valAx>
        <c:axId val="1641645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42457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5678C-CCE5-4560-BDD0-E3CFB9F2D453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O"/>
        </a:p>
      </dgm:t>
    </dgm:pt>
    <dgm:pt modelId="{1C38BBF9-4ECF-4E2E-B325-24728BB7F4F0}">
      <dgm:prSet phldrT="[Texto]" custT="1"/>
      <dgm:spPr/>
      <dgm:t>
        <a:bodyPr/>
        <a:lstStyle/>
        <a:p>
          <a:r>
            <a:rPr lang="es-ES" sz="2000" dirty="0">
              <a:latin typeface="Arial Rounded MT Bold" panose="020F0704030504030204" pitchFamily="34" charset="0"/>
            </a:rPr>
            <a:t>Plan de Acción Institucional</a:t>
          </a:r>
          <a:endParaRPr lang="es-CO" sz="2000" dirty="0">
            <a:latin typeface="Arial Rounded MT Bold" panose="020F0704030504030204" pitchFamily="34" charset="0"/>
          </a:endParaRPr>
        </a:p>
      </dgm:t>
    </dgm:pt>
    <dgm:pt modelId="{D1F2206B-619B-406B-8852-6B5C4B074D7C}" type="parTrans" cxnId="{8DA715FD-F8A0-4F0A-8BBB-40A233DD06BC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BA9AF6D3-358D-4CAB-A48C-FE049B7C8C3A}" type="sibTrans" cxnId="{8DA715FD-F8A0-4F0A-8BBB-40A233DD06BC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FC1F9615-5F07-470C-940F-2BF80E1A97F3}">
      <dgm:prSet phldrT="[Texto]"/>
      <dgm:spPr/>
      <dgm:t>
        <a:bodyPr anchor="t"/>
        <a:lstStyle/>
        <a:p>
          <a:r>
            <a:rPr lang="es-ES" dirty="0">
              <a:latin typeface="Arial Rounded MT Bold" panose="020F0704030504030204" pitchFamily="34" charset="0"/>
            </a:rPr>
            <a:t>Inversión</a:t>
          </a:r>
          <a:endParaRPr lang="es-CO" dirty="0">
            <a:latin typeface="Arial Rounded MT Bold" panose="020F0704030504030204" pitchFamily="34" charset="0"/>
          </a:endParaRPr>
        </a:p>
      </dgm:t>
    </dgm:pt>
    <dgm:pt modelId="{4DBD4500-2AC8-4259-8724-7E3759A257D7}" type="parTrans" cxnId="{CFDC2DAE-6CAD-436B-8D30-D534A01FA36A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8A2E315C-9AAE-4851-9AF5-67417BCBDECB}" type="sibTrans" cxnId="{CFDC2DAE-6CAD-436B-8D30-D534A01FA36A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610AE894-008D-4419-9BA9-994149BF6F07}">
      <dgm:prSet phldrT="[Texto]"/>
      <dgm:spPr/>
      <dgm:t>
        <a:bodyPr anchor="t"/>
        <a:lstStyle/>
        <a:p>
          <a:r>
            <a:rPr lang="es-ES" dirty="0">
              <a:latin typeface="Arial Rounded MT Bold" panose="020F0704030504030204" pitchFamily="34" charset="0"/>
            </a:rPr>
            <a:t>Decreto 612/2018</a:t>
          </a:r>
          <a:endParaRPr lang="es-CO" dirty="0">
            <a:latin typeface="Arial Rounded MT Bold" panose="020F0704030504030204" pitchFamily="34" charset="0"/>
          </a:endParaRPr>
        </a:p>
      </dgm:t>
    </dgm:pt>
    <dgm:pt modelId="{43572337-1163-4F5D-94F8-9DB5A4ADDB55}" type="parTrans" cxnId="{634BB5D9-F4D3-4AFB-8A52-F66A6EE6711A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8562B9E5-393E-41C5-89D3-89088917FAE1}" type="sibTrans" cxnId="{634BB5D9-F4D3-4AFB-8A52-F66A6EE6711A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8719C630-E841-46D4-B479-C9FB5D3B0E2F}">
      <dgm:prSet phldrT="[Texto]"/>
      <dgm:spPr/>
      <dgm:t>
        <a:bodyPr anchor="t"/>
        <a:lstStyle/>
        <a:p>
          <a:r>
            <a:rPr lang="es-ES" dirty="0">
              <a:latin typeface="Arial Rounded MT Bold" panose="020F0704030504030204" pitchFamily="34" charset="0"/>
            </a:rPr>
            <a:t>Gestión de procesos</a:t>
          </a:r>
          <a:endParaRPr lang="es-CO" dirty="0">
            <a:latin typeface="Arial Rounded MT Bold" panose="020F0704030504030204" pitchFamily="34" charset="0"/>
          </a:endParaRPr>
        </a:p>
      </dgm:t>
    </dgm:pt>
    <dgm:pt modelId="{F9BEBD88-B329-4498-A832-1E582F943F5F}" type="parTrans" cxnId="{46DB8A34-988E-471E-94CA-C1A44C1BD68C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0DE8E241-83B6-4482-8AAF-61EF845A6C5A}" type="sibTrans" cxnId="{46DB8A34-988E-471E-94CA-C1A44C1BD68C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17309723-078C-4344-82FF-B64F13118845}" type="pres">
      <dgm:prSet presAssocID="{DB05678C-CCE5-4560-BDD0-E3CFB9F2D45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34F7090-D187-4719-BD43-394C82494570}" type="pres">
      <dgm:prSet presAssocID="{1C38BBF9-4ECF-4E2E-B325-24728BB7F4F0}" presName="centerShape" presStyleLbl="node0" presStyleIdx="0" presStyleCnt="1" custScaleX="134771" custScaleY="130374"/>
      <dgm:spPr/>
    </dgm:pt>
    <dgm:pt modelId="{F0DFD978-D574-4140-940C-800E7DFB5C7A}" type="pres">
      <dgm:prSet presAssocID="{FC1F9615-5F07-470C-940F-2BF80E1A97F3}" presName="node" presStyleLbl="node1" presStyleIdx="0" presStyleCnt="3">
        <dgm:presLayoutVars>
          <dgm:bulletEnabled val="1"/>
        </dgm:presLayoutVars>
      </dgm:prSet>
      <dgm:spPr/>
    </dgm:pt>
    <dgm:pt modelId="{9DB7A26C-0B38-4B6E-8C24-6CF5865AAA77}" type="pres">
      <dgm:prSet presAssocID="{FC1F9615-5F07-470C-940F-2BF80E1A97F3}" presName="dummy" presStyleCnt="0"/>
      <dgm:spPr/>
    </dgm:pt>
    <dgm:pt modelId="{B84A4B77-AFFC-43DF-8B8E-C66632DE5B62}" type="pres">
      <dgm:prSet presAssocID="{8A2E315C-9AAE-4851-9AF5-67417BCBDECB}" presName="sibTrans" presStyleLbl="sibTrans2D1" presStyleIdx="0" presStyleCnt="3"/>
      <dgm:spPr/>
    </dgm:pt>
    <dgm:pt modelId="{5E80FA82-5B29-4286-BBAD-348DB2D49FEA}" type="pres">
      <dgm:prSet presAssocID="{610AE894-008D-4419-9BA9-994149BF6F07}" presName="node" presStyleLbl="node1" presStyleIdx="1" presStyleCnt="3">
        <dgm:presLayoutVars>
          <dgm:bulletEnabled val="1"/>
        </dgm:presLayoutVars>
      </dgm:prSet>
      <dgm:spPr/>
    </dgm:pt>
    <dgm:pt modelId="{DE6D2733-F078-4E88-86D4-A6E4F86C132B}" type="pres">
      <dgm:prSet presAssocID="{610AE894-008D-4419-9BA9-994149BF6F07}" presName="dummy" presStyleCnt="0"/>
      <dgm:spPr/>
    </dgm:pt>
    <dgm:pt modelId="{642F1328-C4CE-4603-878E-591E670802BD}" type="pres">
      <dgm:prSet presAssocID="{8562B9E5-393E-41C5-89D3-89088917FAE1}" presName="sibTrans" presStyleLbl="sibTrans2D1" presStyleIdx="1" presStyleCnt="3"/>
      <dgm:spPr/>
    </dgm:pt>
    <dgm:pt modelId="{2F7D93CF-B90B-4ECB-A2D0-60A5C45959F0}" type="pres">
      <dgm:prSet presAssocID="{8719C630-E841-46D4-B479-C9FB5D3B0E2F}" presName="node" presStyleLbl="node1" presStyleIdx="2" presStyleCnt="3">
        <dgm:presLayoutVars>
          <dgm:bulletEnabled val="1"/>
        </dgm:presLayoutVars>
      </dgm:prSet>
      <dgm:spPr/>
    </dgm:pt>
    <dgm:pt modelId="{C7FD82C9-955F-408F-BC39-EEDC7A1923AF}" type="pres">
      <dgm:prSet presAssocID="{8719C630-E841-46D4-B479-C9FB5D3B0E2F}" presName="dummy" presStyleCnt="0"/>
      <dgm:spPr/>
    </dgm:pt>
    <dgm:pt modelId="{88F713C8-5A26-4D32-BE7E-DC974775EB0A}" type="pres">
      <dgm:prSet presAssocID="{0DE8E241-83B6-4482-8AAF-61EF845A6C5A}" presName="sibTrans" presStyleLbl="sibTrans2D1" presStyleIdx="2" presStyleCnt="3"/>
      <dgm:spPr/>
    </dgm:pt>
  </dgm:ptLst>
  <dgm:cxnLst>
    <dgm:cxn modelId="{2C3B2818-B5F9-4FF3-97B0-05E65D0ECE1F}" type="presOf" srcId="{FC1F9615-5F07-470C-940F-2BF80E1A97F3}" destId="{F0DFD978-D574-4140-940C-800E7DFB5C7A}" srcOrd="0" destOrd="0" presId="urn:microsoft.com/office/officeart/2005/8/layout/radial6"/>
    <dgm:cxn modelId="{46DB8A34-988E-471E-94CA-C1A44C1BD68C}" srcId="{1C38BBF9-4ECF-4E2E-B325-24728BB7F4F0}" destId="{8719C630-E841-46D4-B479-C9FB5D3B0E2F}" srcOrd="2" destOrd="0" parTransId="{F9BEBD88-B329-4498-A832-1E582F943F5F}" sibTransId="{0DE8E241-83B6-4482-8AAF-61EF845A6C5A}"/>
    <dgm:cxn modelId="{A9F44A3A-540A-466E-A48B-22E76D9B0B82}" type="presOf" srcId="{8719C630-E841-46D4-B479-C9FB5D3B0E2F}" destId="{2F7D93CF-B90B-4ECB-A2D0-60A5C45959F0}" srcOrd="0" destOrd="0" presId="urn:microsoft.com/office/officeart/2005/8/layout/radial6"/>
    <dgm:cxn modelId="{59E45549-3621-4289-A613-E05E2F0632D2}" type="presOf" srcId="{1C38BBF9-4ECF-4E2E-B325-24728BB7F4F0}" destId="{534F7090-D187-4719-BD43-394C82494570}" srcOrd="0" destOrd="0" presId="urn:microsoft.com/office/officeart/2005/8/layout/radial6"/>
    <dgm:cxn modelId="{141EF66F-461E-4E38-8C3E-17806672E902}" type="presOf" srcId="{0DE8E241-83B6-4482-8AAF-61EF845A6C5A}" destId="{88F713C8-5A26-4D32-BE7E-DC974775EB0A}" srcOrd="0" destOrd="0" presId="urn:microsoft.com/office/officeart/2005/8/layout/radial6"/>
    <dgm:cxn modelId="{98E5508D-0FB9-4400-9A26-2F3D0E795233}" type="presOf" srcId="{DB05678C-CCE5-4560-BDD0-E3CFB9F2D453}" destId="{17309723-078C-4344-82FF-B64F13118845}" srcOrd="0" destOrd="0" presId="urn:microsoft.com/office/officeart/2005/8/layout/radial6"/>
    <dgm:cxn modelId="{CFDC2DAE-6CAD-436B-8D30-D534A01FA36A}" srcId="{1C38BBF9-4ECF-4E2E-B325-24728BB7F4F0}" destId="{FC1F9615-5F07-470C-940F-2BF80E1A97F3}" srcOrd="0" destOrd="0" parTransId="{4DBD4500-2AC8-4259-8724-7E3759A257D7}" sibTransId="{8A2E315C-9AAE-4851-9AF5-67417BCBDECB}"/>
    <dgm:cxn modelId="{0B9280D6-A293-462B-8C17-4CD5664E7ADA}" type="presOf" srcId="{8A2E315C-9AAE-4851-9AF5-67417BCBDECB}" destId="{B84A4B77-AFFC-43DF-8B8E-C66632DE5B62}" srcOrd="0" destOrd="0" presId="urn:microsoft.com/office/officeart/2005/8/layout/radial6"/>
    <dgm:cxn modelId="{0AC48FD9-4A65-43AB-9178-2CAD31DC9382}" type="presOf" srcId="{610AE894-008D-4419-9BA9-994149BF6F07}" destId="{5E80FA82-5B29-4286-BBAD-348DB2D49FEA}" srcOrd="0" destOrd="0" presId="urn:microsoft.com/office/officeart/2005/8/layout/radial6"/>
    <dgm:cxn modelId="{634BB5D9-F4D3-4AFB-8A52-F66A6EE6711A}" srcId="{1C38BBF9-4ECF-4E2E-B325-24728BB7F4F0}" destId="{610AE894-008D-4419-9BA9-994149BF6F07}" srcOrd="1" destOrd="0" parTransId="{43572337-1163-4F5D-94F8-9DB5A4ADDB55}" sibTransId="{8562B9E5-393E-41C5-89D3-89088917FAE1}"/>
    <dgm:cxn modelId="{8DA715FD-F8A0-4F0A-8BBB-40A233DD06BC}" srcId="{DB05678C-CCE5-4560-BDD0-E3CFB9F2D453}" destId="{1C38BBF9-4ECF-4E2E-B325-24728BB7F4F0}" srcOrd="0" destOrd="0" parTransId="{D1F2206B-619B-406B-8852-6B5C4B074D7C}" sibTransId="{BA9AF6D3-358D-4CAB-A48C-FE049B7C8C3A}"/>
    <dgm:cxn modelId="{3455C7FD-191E-4FAC-91B9-BF63968DE2DA}" type="presOf" srcId="{8562B9E5-393E-41C5-89D3-89088917FAE1}" destId="{642F1328-C4CE-4603-878E-591E670802BD}" srcOrd="0" destOrd="0" presId="urn:microsoft.com/office/officeart/2005/8/layout/radial6"/>
    <dgm:cxn modelId="{F68D65C1-9146-4258-AF39-5FB8D54F6351}" type="presParOf" srcId="{17309723-078C-4344-82FF-B64F13118845}" destId="{534F7090-D187-4719-BD43-394C82494570}" srcOrd="0" destOrd="0" presId="urn:microsoft.com/office/officeart/2005/8/layout/radial6"/>
    <dgm:cxn modelId="{9976D526-60F3-4D0B-8BC7-AEA6BD4535E9}" type="presParOf" srcId="{17309723-078C-4344-82FF-B64F13118845}" destId="{F0DFD978-D574-4140-940C-800E7DFB5C7A}" srcOrd="1" destOrd="0" presId="urn:microsoft.com/office/officeart/2005/8/layout/radial6"/>
    <dgm:cxn modelId="{38DF5B2A-1040-46F3-A72D-C891F6D47873}" type="presParOf" srcId="{17309723-078C-4344-82FF-B64F13118845}" destId="{9DB7A26C-0B38-4B6E-8C24-6CF5865AAA77}" srcOrd="2" destOrd="0" presId="urn:microsoft.com/office/officeart/2005/8/layout/radial6"/>
    <dgm:cxn modelId="{574D346A-9E20-495B-9996-7B8024FB7AF3}" type="presParOf" srcId="{17309723-078C-4344-82FF-B64F13118845}" destId="{B84A4B77-AFFC-43DF-8B8E-C66632DE5B62}" srcOrd="3" destOrd="0" presId="urn:microsoft.com/office/officeart/2005/8/layout/radial6"/>
    <dgm:cxn modelId="{0D47E87E-E3CF-4BC6-AD96-9DA0C1FB18ED}" type="presParOf" srcId="{17309723-078C-4344-82FF-B64F13118845}" destId="{5E80FA82-5B29-4286-BBAD-348DB2D49FEA}" srcOrd="4" destOrd="0" presId="urn:microsoft.com/office/officeart/2005/8/layout/radial6"/>
    <dgm:cxn modelId="{ABFA9D9D-2231-4C8A-A477-2A1AAFF8B0E7}" type="presParOf" srcId="{17309723-078C-4344-82FF-B64F13118845}" destId="{DE6D2733-F078-4E88-86D4-A6E4F86C132B}" srcOrd="5" destOrd="0" presId="urn:microsoft.com/office/officeart/2005/8/layout/radial6"/>
    <dgm:cxn modelId="{04DAC980-F4B1-4BBE-BD51-3856D0AB11EF}" type="presParOf" srcId="{17309723-078C-4344-82FF-B64F13118845}" destId="{642F1328-C4CE-4603-878E-591E670802BD}" srcOrd="6" destOrd="0" presId="urn:microsoft.com/office/officeart/2005/8/layout/radial6"/>
    <dgm:cxn modelId="{BDF54CDB-9D4C-4A65-B6C8-27727F62AB28}" type="presParOf" srcId="{17309723-078C-4344-82FF-B64F13118845}" destId="{2F7D93CF-B90B-4ECB-A2D0-60A5C45959F0}" srcOrd="7" destOrd="0" presId="urn:microsoft.com/office/officeart/2005/8/layout/radial6"/>
    <dgm:cxn modelId="{886E89B5-21B0-4B49-A4A5-5401556DA40B}" type="presParOf" srcId="{17309723-078C-4344-82FF-B64F13118845}" destId="{C7FD82C9-955F-408F-BC39-EEDC7A1923AF}" srcOrd="8" destOrd="0" presId="urn:microsoft.com/office/officeart/2005/8/layout/radial6"/>
    <dgm:cxn modelId="{3F558FDE-BF09-48CA-9B0D-F6CAF8CCA520}" type="presParOf" srcId="{17309723-078C-4344-82FF-B64F13118845}" destId="{88F713C8-5A26-4D32-BE7E-DC974775EB0A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296308-AACA-467B-8726-5ED145FE6B94}" type="doc">
      <dgm:prSet loTypeId="urn:microsoft.com/office/officeart/2005/8/layout/hList9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E4C6698A-19A1-490A-98EA-E29C0FC5C5A8}">
      <dgm:prSet phldrT="[Texto]" custT="1"/>
      <dgm:spPr>
        <a:solidFill>
          <a:schemeClr val="accent2"/>
        </a:solidFill>
      </dgm:spPr>
      <dgm:t>
        <a:bodyPr/>
        <a:lstStyle/>
        <a:p>
          <a:r>
            <a:rPr lang="es-MX" sz="2400" b="1" dirty="0"/>
            <a:t>71 </a:t>
          </a:r>
          <a:r>
            <a:rPr lang="es-MX" sz="2000" dirty="0"/>
            <a:t>actividades control</a:t>
          </a:r>
        </a:p>
      </dgm:t>
    </dgm:pt>
    <dgm:pt modelId="{02563588-72B6-4244-A30A-B63DDBE8A7AC}" type="parTrans" cxnId="{82D3F868-508B-4E54-A47A-62BE4AB7F9C6}">
      <dgm:prSet/>
      <dgm:spPr/>
      <dgm:t>
        <a:bodyPr/>
        <a:lstStyle/>
        <a:p>
          <a:endParaRPr lang="es-MX"/>
        </a:p>
      </dgm:t>
    </dgm:pt>
    <dgm:pt modelId="{0B0D4008-9F7B-44F6-A663-233D09CF0E92}" type="sibTrans" cxnId="{82D3F868-508B-4E54-A47A-62BE4AB7F9C6}">
      <dgm:prSet/>
      <dgm:spPr/>
      <dgm:t>
        <a:bodyPr/>
        <a:lstStyle/>
        <a:p>
          <a:endParaRPr lang="es-MX"/>
        </a:p>
      </dgm:t>
    </dgm:pt>
    <dgm:pt modelId="{3E5F2DFC-C8E7-49C8-BED5-596F3A25E798}">
      <dgm:prSet phldrT="[Texto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s-MX" dirty="0"/>
            <a:t>Cumplimiento de actividades de control según programación</a:t>
          </a:r>
        </a:p>
      </dgm:t>
    </dgm:pt>
    <dgm:pt modelId="{ED807B66-471D-42DF-A50F-53B1EBA84989}" type="parTrans" cxnId="{96B5F387-3514-4366-B0CB-64269A6F9D6E}">
      <dgm:prSet/>
      <dgm:spPr/>
      <dgm:t>
        <a:bodyPr/>
        <a:lstStyle/>
        <a:p>
          <a:endParaRPr lang="es-MX"/>
        </a:p>
      </dgm:t>
    </dgm:pt>
    <dgm:pt modelId="{CFF4EED9-2D24-4BB9-96CA-FA6E8A6147D7}" type="sibTrans" cxnId="{96B5F387-3514-4366-B0CB-64269A6F9D6E}">
      <dgm:prSet/>
      <dgm:spPr/>
      <dgm:t>
        <a:bodyPr/>
        <a:lstStyle/>
        <a:p>
          <a:endParaRPr lang="es-MX"/>
        </a:p>
      </dgm:t>
    </dgm:pt>
    <dgm:pt modelId="{E595B2BE-60DA-4C7C-A379-F1DFCB11F579}">
      <dgm:prSet phldrT="[Texto]"/>
      <dgm:spPr/>
      <dgm:t>
        <a:bodyPr/>
        <a:lstStyle/>
        <a:p>
          <a:r>
            <a:rPr lang="es-MX" dirty="0"/>
            <a:t>Retraso en actividades de control*</a:t>
          </a:r>
        </a:p>
      </dgm:t>
    </dgm:pt>
    <dgm:pt modelId="{5C9CBCE4-EC5F-485D-9D27-2A3FCC3EDE8F}" type="parTrans" cxnId="{581D726A-FAE6-4A41-87B7-B091D8D1AB90}">
      <dgm:prSet/>
      <dgm:spPr/>
      <dgm:t>
        <a:bodyPr/>
        <a:lstStyle/>
        <a:p>
          <a:endParaRPr lang="es-MX"/>
        </a:p>
      </dgm:t>
    </dgm:pt>
    <dgm:pt modelId="{0AEA62A4-CBCF-426C-8B65-8DAD13E2D5B4}" type="sibTrans" cxnId="{581D726A-FAE6-4A41-87B7-B091D8D1AB90}">
      <dgm:prSet/>
      <dgm:spPr/>
      <dgm:t>
        <a:bodyPr/>
        <a:lstStyle/>
        <a:p>
          <a:endParaRPr lang="es-MX"/>
        </a:p>
      </dgm:t>
    </dgm:pt>
    <dgm:pt modelId="{156FEECB-127D-41FA-9937-3DD31980388A}" type="pres">
      <dgm:prSet presAssocID="{C4296308-AACA-467B-8726-5ED145FE6B94}" presName="list" presStyleCnt="0">
        <dgm:presLayoutVars>
          <dgm:dir/>
          <dgm:animLvl val="lvl"/>
        </dgm:presLayoutVars>
      </dgm:prSet>
      <dgm:spPr/>
    </dgm:pt>
    <dgm:pt modelId="{38719DB2-674E-449F-A2C5-E05418A8827C}" type="pres">
      <dgm:prSet presAssocID="{E4C6698A-19A1-490A-98EA-E29C0FC5C5A8}" presName="posSpace" presStyleCnt="0"/>
      <dgm:spPr/>
    </dgm:pt>
    <dgm:pt modelId="{FAE7EA23-46FC-418A-8D5C-4C2CA5252AF4}" type="pres">
      <dgm:prSet presAssocID="{E4C6698A-19A1-490A-98EA-E29C0FC5C5A8}" presName="vertFlow" presStyleCnt="0"/>
      <dgm:spPr/>
    </dgm:pt>
    <dgm:pt modelId="{0127E88B-E7CD-4F73-AE93-B0269A5439D2}" type="pres">
      <dgm:prSet presAssocID="{E4C6698A-19A1-490A-98EA-E29C0FC5C5A8}" presName="topSpace" presStyleCnt="0"/>
      <dgm:spPr/>
    </dgm:pt>
    <dgm:pt modelId="{C9AC25CA-4B76-42F3-8A9D-A0E811576653}" type="pres">
      <dgm:prSet presAssocID="{E4C6698A-19A1-490A-98EA-E29C0FC5C5A8}" presName="firstComp" presStyleCnt="0"/>
      <dgm:spPr/>
    </dgm:pt>
    <dgm:pt modelId="{DF8A5C22-26C4-45BC-81A0-4D5DD275A27B}" type="pres">
      <dgm:prSet presAssocID="{E4C6698A-19A1-490A-98EA-E29C0FC5C5A8}" presName="firstChild" presStyleLbl="bgAccFollowNode1" presStyleIdx="0" presStyleCnt="2"/>
      <dgm:spPr/>
    </dgm:pt>
    <dgm:pt modelId="{343C173E-6F4A-4841-9374-B4A179CF4B38}" type="pres">
      <dgm:prSet presAssocID="{E4C6698A-19A1-490A-98EA-E29C0FC5C5A8}" presName="firstChildTx" presStyleLbl="bgAccFollowNode1" presStyleIdx="0" presStyleCnt="2">
        <dgm:presLayoutVars>
          <dgm:bulletEnabled val="1"/>
        </dgm:presLayoutVars>
      </dgm:prSet>
      <dgm:spPr/>
    </dgm:pt>
    <dgm:pt modelId="{F08432CE-DF1F-4C39-ABAD-BDBE11569BB2}" type="pres">
      <dgm:prSet presAssocID="{E595B2BE-60DA-4C7C-A379-F1DFCB11F579}" presName="comp" presStyleCnt="0"/>
      <dgm:spPr/>
    </dgm:pt>
    <dgm:pt modelId="{D6B89A23-44B3-4566-9701-3AB40D838799}" type="pres">
      <dgm:prSet presAssocID="{E595B2BE-60DA-4C7C-A379-F1DFCB11F579}" presName="child" presStyleLbl="bgAccFollowNode1" presStyleIdx="1" presStyleCnt="2"/>
      <dgm:spPr/>
    </dgm:pt>
    <dgm:pt modelId="{919EA431-1EF5-4190-A97C-CC3D9DE5289F}" type="pres">
      <dgm:prSet presAssocID="{E595B2BE-60DA-4C7C-A379-F1DFCB11F579}" presName="childTx" presStyleLbl="bgAccFollowNode1" presStyleIdx="1" presStyleCnt="2">
        <dgm:presLayoutVars>
          <dgm:bulletEnabled val="1"/>
        </dgm:presLayoutVars>
      </dgm:prSet>
      <dgm:spPr/>
    </dgm:pt>
    <dgm:pt modelId="{8379239C-E0E1-4851-A04D-B364DC5064C7}" type="pres">
      <dgm:prSet presAssocID="{E4C6698A-19A1-490A-98EA-E29C0FC5C5A8}" presName="negSpace" presStyleCnt="0"/>
      <dgm:spPr/>
    </dgm:pt>
    <dgm:pt modelId="{2BB11888-7FB0-48AD-9C55-42657509ECED}" type="pres">
      <dgm:prSet presAssocID="{E4C6698A-19A1-490A-98EA-E29C0FC5C5A8}" presName="circle" presStyleLbl="node1" presStyleIdx="0" presStyleCnt="1"/>
      <dgm:spPr/>
    </dgm:pt>
  </dgm:ptLst>
  <dgm:cxnLst>
    <dgm:cxn modelId="{73B6AA12-623B-4B35-9C14-D3FECE38A60B}" type="presOf" srcId="{E4C6698A-19A1-490A-98EA-E29C0FC5C5A8}" destId="{2BB11888-7FB0-48AD-9C55-42657509ECED}" srcOrd="0" destOrd="0" presId="urn:microsoft.com/office/officeart/2005/8/layout/hList9"/>
    <dgm:cxn modelId="{C01A5A35-F7B9-4314-A91E-6EEFCF435244}" type="presOf" srcId="{E595B2BE-60DA-4C7C-A379-F1DFCB11F579}" destId="{919EA431-1EF5-4190-A97C-CC3D9DE5289F}" srcOrd="1" destOrd="0" presId="urn:microsoft.com/office/officeart/2005/8/layout/hList9"/>
    <dgm:cxn modelId="{82D3F868-508B-4E54-A47A-62BE4AB7F9C6}" srcId="{C4296308-AACA-467B-8726-5ED145FE6B94}" destId="{E4C6698A-19A1-490A-98EA-E29C0FC5C5A8}" srcOrd="0" destOrd="0" parTransId="{02563588-72B6-4244-A30A-B63DDBE8A7AC}" sibTransId="{0B0D4008-9F7B-44F6-A663-233D09CF0E92}"/>
    <dgm:cxn modelId="{581D726A-FAE6-4A41-87B7-B091D8D1AB90}" srcId="{E4C6698A-19A1-490A-98EA-E29C0FC5C5A8}" destId="{E595B2BE-60DA-4C7C-A379-F1DFCB11F579}" srcOrd="1" destOrd="0" parTransId="{5C9CBCE4-EC5F-485D-9D27-2A3FCC3EDE8F}" sibTransId="{0AEA62A4-CBCF-426C-8B65-8DAD13E2D5B4}"/>
    <dgm:cxn modelId="{96B5F387-3514-4366-B0CB-64269A6F9D6E}" srcId="{E4C6698A-19A1-490A-98EA-E29C0FC5C5A8}" destId="{3E5F2DFC-C8E7-49C8-BED5-596F3A25E798}" srcOrd="0" destOrd="0" parTransId="{ED807B66-471D-42DF-A50F-53B1EBA84989}" sibTransId="{CFF4EED9-2D24-4BB9-96CA-FA6E8A6147D7}"/>
    <dgm:cxn modelId="{B796BB88-874A-4DD2-8D47-C0340C39A5DB}" type="presOf" srcId="{E595B2BE-60DA-4C7C-A379-F1DFCB11F579}" destId="{D6B89A23-44B3-4566-9701-3AB40D838799}" srcOrd="0" destOrd="0" presId="urn:microsoft.com/office/officeart/2005/8/layout/hList9"/>
    <dgm:cxn modelId="{5C566E96-CFD8-40BC-BA85-D0EEABCDC5AA}" type="presOf" srcId="{3E5F2DFC-C8E7-49C8-BED5-596F3A25E798}" destId="{343C173E-6F4A-4841-9374-B4A179CF4B38}" srcOrd="1" destOrd="0" presId="urn:microsoft.com/office/officeart/2005/8/layout/hList9"/>
    <dgm:cxn modelId="{E8331EDB-FA8A-4D0E-92AA-D3682F89A289}" type="presOf" srcId="{3E5F2DFC-C8E7-49C8-BED5-596F3A25E798}" destId="{DF8A5C22-26C4-45BC-81A0-4D5DD275A27B}" srcOrd="0" destOrd="0" presId="urn:microsoft.com/office/officeart/2005/8/layout/hList9"/>
    <dgm:cxn modelId="{2BB5B0EB-A633-4EE5-BC5F-8801A55C6FB9}" type="presOf" srcId="{C4296308-AACA-467B-8726-5ED145FE6B94}" destId="{156FEECB-127D-41FA-9937-3DD31980388A}" srcOrd="0" destOrd="0" presId="urn:microsoft.com/office/officeart/2005/8/layout/hList9"/>
    <dgm:cxn modelId="{B8EAE87B-A933-4C7C-A7C4-BD0095341D3E}" type="presParOf" srcId="{156FEECB-127D-41FA-9937-3DD31980388A}" destId="{38719DB2-674E-449F-A2C5-E05418A8827C}" srcOrd="0" destOrd="0" presId="urn:microsoft.com/office/officeart/2005/8/layout/hList9"/>
    <dgm:cxn modelId="{A7F05B04-806C-4B24-800F-CF7C61EF7A71}" type="presParOf" srcId="{156FEECB-127D-41FA-9937-3DD31980388A}" destId="{FAE7EA23-46FC-418A-8D5C-4C2CA5252AF4}" srcOrd="1" destOrd="0" presId="urn:microsoft.com/office/officeart/2005/8/layout/hList9"/>
    <dgm:cxn modelId="{0309F616-BF81-4E59-A236-8BAFAF40ACA4}" type="presParOf" srcId="{FAE7EA23-46FC-418A-8D5C-4C2CA5252AF4}" destId="{0127E88B-E7CD-4F73-AE93-B0269A5439D2}" srcOrd="0" destOrd="0" presId="urn:microsoft.com/office/officeart/2005/8/layout/hList9"/>
    <dgm:cxn modelId="{097776FC-CBDB-4CF7-AAC4-640AB3547262}" type="presParOf" srcId="{FAE7EA23-46FC-418A-8D5C-4C2CA5252AF4}" destId="{C9AC25CA-4B76-42F3-8A9D-A0E811576653}" srcOrd="1" destOrd="0" presId="urn:microsoft.com/office/officeart/2005/8/layout/hList9"/>
    <dgm:cxn modelId="{DB1CEF67-000F-4C48-B072-60EF85600E1C}" type="presParOf" srcId="{C9AC25CA-4B76-42F3-8A9D-A0E811576653}" destId="{DF8A5C22-26C4-45BC-81A0-4D5DD275A27B}" srcOrd="0" destOrd="0" presId="urn:microsoft.com/office/officeart/2005/8/layout/hList9"/>
    <dgm:cxn modelId="{BBD771B8-D539-4094-8700-53F4E845ECE9}" type="presParOf" srcId="{C9AC25CA-4B76-42F3-8A9D-A0E811576653}" destId="{343C173E-6F4A-4841-9374-B4A179CF4B38}" srcOrd="1" destOrd="0" presId="urn:microsoft.com/office/officeart/2005/8/layout/hList9"/>
    <dgm:cxn modelId="{90E8A03A-C2AE-4713-AB3C-E8C376E7D405}" type="presParOf" srcId="{FAE7EA23-46FC-418A-8D5C-4C2CA5252AF4}" destId="{F08432CE-DF1F-4C39-ABAD-BDBE11569BB2}" srcOrd="2" destOrd="0" presId="urn:microsoft.com/office/officeart/2005/8/layout/hList9"/>
    <dgm:cxn modelId="{B486A38C-7063-4A25-9DBB-9B8FE8E850A4}" type="presParOf" srcId="{F08432CE-DF1F-4C39-ABAD-BDBE11569BB2}" destId="{D6B89A23-44B3-4566-9701-3AB40D838799}" srcOrd="0" destOrd="0" presId="urn:microsoft.com/office/officeart/2005/8/layout/hList9"/>
    <dgm:cxn modelId="{6A90E492-14A5-4514-A068-0E11503051D1}" type="presParOf" srcId="{F08432CE-DF1F-4C39-ABAD-BDBE11569BB2}" destId="{919EA431-1EF5-4190-A97C-CC3D9DE5289F}" srcOrd="1" destOrd="0" presId="urn:microsoft.com/office/officeart/2005/8/layout/hList9"/>
    <dgm:cxn modelId="{868C5552-0C62-4032-810F-969BCFF21A48}" type="presParOf" srcId="{156FEECB-127D-41FA-9937-3DD31980388A}" destId="{8379239C-E0E1-4851-A04D-B364DC5064C7}" srcOrd="2" destOrd="0" presId="urn:microsoft.com/office/officeart/2005/8/layout/hList9"/>
    <dgm:cxn modelId="{86701DCD-559E-4AFA-870E-0E1722AD6E79}" type="presParOf" srcId="{156FEECB-127D-41FA-9937-3DD31980388A}" destId="{2BB11888-7FB0-48AD-9C55-42657509ECED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713C8-5A26-4D32-BE7E-DC974775EB0A}">
      <dsp:nvSpPr>
        <dsp:cNvPr id="0" name=""/>
        <dsp:cNvSpPr/>
      </dsp:nvSpPr>
      <dsp:spPr>
        <a:xfrm>
          <a:off x="1398505" y="599221"/>
          <a:ext cx="4000834" cy="4000834"/>
        </a:xfrm>
        <a:prstGeom prst="blockArc">
          <a:avLst>
            <a:gd name="adj1" fmla="val 9000000"/>
            <a:gd name="adj2" fmla="val 162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F1328-C4CE-4603-878E-591E670802BD}">
      <dsp:nvSpPr>
        <dsp:cNvPr id="0" name=""/>
        <dsp:cNvSpPr/>
      </dsp:nvSpPr>
      <dsp:spPr>
        <a:xfrm>
          <a:off x="1398505" y="599221"/>
          <a:ext cx="4000834" cy="4000834"/>
        </a:xfrm>
        <a:prstGeom prst="blockArc">
          <a:avLst>
            <a:gd name="adj1" fmla="val 1800000"/>
            <a:gd name="adj2" fmla="val 90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A4B77-AFFC-43DF-8B8E-C66632DE5B62}">
      <dsp:nvSpPr>
        <dsp:cNvPr id="0" name=""/>
        <dsp:cNvSpPr/>
      </dsp:nvSpPr>
      <dsp:spPr>
        <a:xfrm>
          <a:off x="1398505" y="599221"/>
          <a:ext cx="4000834" cy="4000834"/>
        </a:xfrm>
        <a:prstGeom prst="blockArc">
          <a:avLst>
            <a:gd name="adj1" fmla="val 16200000"/>
            <a:gd name="adj2" fmla="val 18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F7090-D187-4719-BD43-394C82494570}">
      <dsp:nvSpPr>
        <dsp:cNvPr id="0" name=""/>
        <dsp:cNvSpPr/>
      </dsp:nvSpPr>
      <dsp:spPr>
        <a:xfrm>
          <a:off x="2159790" y="1400934"/>
          <a:ext cx="2478263" cy="239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 Rounded MT Bold" panose="020F0704030504030204" pitchFamily="34" charset="0"/>
            </a:rPr>
            <a:t>Plan de Acción Institucional</a:t>
          </a:r>
          <a:endParaRPr lang="es-CO" sz="2000" kern="1200" dirty="0">
            <a:latin typeface="Arial Rounded MT Bold" panose="020F0704030504030204" pitchFamily="34" charset="0"/>
          </a:endParaRPr>
        </a:p>
      </dsp:txBody>
      <dsp:txXfrm>
        <a:off x="2522723" y="1752026"/>
        <a:ext cx="1752397" cy="1695224"/>
      </dsp:txXfrm>
    </dsp:sp>
    <dsp:sp modelId="{F0DFD978-D574-4140-940C-800E7DFB5C7A}">
      <dsp:nvSpPr>
        <dsp:cNvPr id="0" name=""/>
        <dsp:cNvSpPr/>
      </dsp:nvSpPr>
      <dsp:spPr>
        <a:xfrm>
          <a:off x="2755317" y="1956"/>
          <a:ext cx="1287209" cy="12872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Arial Rounded MT Bold" panose="020F0704030504030204" pitchFamily="34" charset="0"/>
            </a:rPr>
            <a:t>Inversión</a:t>
          </a:r>
          <a:endParaRPr lang="es-CO" sz="1500" kern="1200" dirty="0">
            <a:latin typeface="Arial Rounded MT Bold" panose="020F0704030504030204" pitchFamily="34" charset="0"/>
          </a:endParaRPr>
        </a:p>
      </dsp:txBody>
      <dsp:txXfrm>
        <a:off x="2943824" y="190463"/>
        <a:ext cx="910195" cy="910195"/>
      </dsp:txXfrm>
    </dsp:sp>
    <dsp:sp modelId="{5E80FA82-5B29-4286-BBAD-348DB2D49FEA}">
      <dsp:nvSpPr>
        <dsp:cNvPr id="0" name=""/>
        <dsp:cNvSpPr/>
      </dsp:nvSpPr>
      <dsp:spPr>
        <a:xfrm>
          <a:off x="4447598" y="2933073"/>
          <a:ext cx="1287209" cy="12872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Arial Rounded MT Bold" panose="020F0704030504030204" pitchFamily="34" charset="0"/>
            </a:rPr>
            <a:t>Decreto 612/2018</a:t>
          </a:r>
          <a:endParaRPr lang="es-CO" sz="1500" kern="1200" dirty="0">
            <a:latin typeface="Arial Rounded MT Bold" panose="020F0704030504030204" pitchFamily="34" charset="0"/>
          </a:endParaRPr>
        </a:p>
      </dsp:txBody>
      <dsp:txXfrm>
        <a:off x="4636105" y="3121580"/>
        <a:ext cx="910195" cy="910195"/>
      </dsp:txXfrm>
    </dsp:sp>
    <dsp:sp modelId="{2F7D93CF-B90B-4ECB-A2D0-60A5C45959F0}">
      <dsp:nvSpPr>
        <dsp:cNvPr id="0" name=""/>
        <dsp:cNvSpPr/>
      </dsp:nvSpPr>
      <dsp:spPr>
        <a:xfrm>
          <a:off x="1063037" y="2933073"/>
          <a:ext cx="1287209" cy="12872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Arial Rounded MT Bold" panose="020F0704030504030204" pitchFamily="34" charset="0"/>
            </a:rPr>
            <a:t>Gestión de procesos</a:t>
          </a:r>
          <a:endParaRPr lang="es-CO" sz="1500" kern="1200" dirty="0">
            <a:latin typeface="Arial Rounded MT Bold" panose="020F0704030504030204" pitchFamily="34" charset="0"/>
          </a:endParaRPr>
        </a:p>
      </dsp:txBody>
      <dsp:txXfrm>
        <a:off x="1251544" y="3121580"/>
        <a:ext cx="910195" cy="910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A5C22-26C4-45BC-81A0-4D5DD275A27B}">
      <dsp:nvSpPr>
        <dsp:cNvPr id="0" name=""/>
        <dsp:cNvSpPr/>
      </dsp:nvSpPr>
      <dsp:spPr>
        <a:xfrm>
          <a:off x="2456259" y="678604"/>
          <a:ext cx="2536031" cy="1691532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Cumplimiento de actividades de control según programación</a:t>
          </a:r>
        </a:p>
      </dsp:txBody>
      <dsp:txXfrm>
        <a:off x="2862024" y="678604"/>
        <a:ext cx="2130266" cy="1691532"/>
      </dsp:txXfrm>
    </dsp:sp>
    <dsp:sp modelId="{D6B89A23-44B3-4566-9701-3AB40D838799}">
      <dsp:nvSpPr>
        <dsp:cNvPr id="0" name=""/>
        <dsp:cNvSpPr/>
      </dsp:nvSpPr>
      <dsp:spPr>
        <a:xfrm>
          <a:off x="2456259" y="2370137"/>
          <a:ext cx="2536031" cy="1691532"/>
        </a:xfrm>
        <a:prstGeom prst="rect">
          <a:avLst/>
        </a:prstGeom>
        <a:solidFill>
          <a:schemeClr val="accent3">
            <a:tint val="40000"/>
            <a:alpha val="90000"/>
            <a:hueOff val="2029141"/>
            <a:satOff val="100000"/>
            <a:lumOff val="1779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2029141"/>
              <a:satOff val="100000"/>
              <a:lumOff val="17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/>
            <a:t>Retraso en actividades de control*</a:t>
          </a:r>
        </a:p>
      </dsp:txBody>
      <dsp:txXfrm>
        <a:off x="2862024" y="2370137"/>
        <a:ext cx="2130266" cy="1691532"/>
      </dsp:txXfrm>
    </dsp:sp>
    <dsp:sp modelId="{2BB11888-7FB0-48AD-9C55-42657509ECED}">
      <dsp:nvSpPr>
        <dsp:cNvPr id="0" name=""/>
        <dsp:cNvSpPr/>
      </dsp:nvSpPr>
      <dsp:spPr>
        <a:xfrm>
          <a:off x="1103709" y="2329"/>
          <a:ext cx="1690687" cy="169068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1" kern="1200" dirty="0"/>
            <a:t>71 </a:t>
          </a:r>
          <a:r>
            <a:rPr lang="es-MX" sz="2000" kern="1200" dirty="0"/>
            <a:t>actividades control</a:t>
          </a:r>
        </a:p>
      </dsp:txBody>
      <dsp:txXfrm>
        <a:off x="1351304" y="249924"/>
        <a:ext cx="1195497" cy="11954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3AC7939-FC65-467C-B81D-A224E86BD1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1A5950-B7B5-452A-B43F-72790C9A82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E3409-6307-4F74-81EB-B068CEFA7BC0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3268DF-1173-4651-B7CC-C261E214E1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C43A29-55AB-470D-B6C1-21E1D34412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EC7B-74DF-464E-89A1-D4BDC885EBD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9589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A302B-8131-4D9B-8CD8-DC143B96DA5C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44831-ACE6-4DEE-AD31-23B55A5643A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080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44831-ACE6-4DEE-AD31-23B55A5643A7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73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64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93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78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63023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846285"/>
            <a:ext cx="5486400" cy="48389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8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57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71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67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406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224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8768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2116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1188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58744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81739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52975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8380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56201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03145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2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7792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44831-ACE6-4DEE-AD31-23B55A5643A7}" type="slidenum">
              <a:rPr lang="es-CO" smtClean="0"/>
              <a:t>29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9602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8533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5934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47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47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38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14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84550"/>
            <a:ext cx="5486400" cy="46300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6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3602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516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977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7690CF2-DF29-4F57-B4FD-567465E24942}"/>
              </a:ext>
            </a:extLst>
          </p:cNvPr>
          <p:cNvCxnSpPr/>
          <p:nvPr userDrawn="1"/>
        </p:nvCxnSpPr>
        <p:spPr>
          <a:xfrm>
            <a:off x="0" y="741930"/>
            <a:ext cx="9144000" cy="0"/>
          </a:xfrm>
          <a:prstGeom prst="line">
            <a:avLst/>
          </a:prstGeom>
          <a:ln w="38100" cmpd="thickThin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982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545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2250" y="6356350"/>
            <a:ext cx="2057400" cy="365125"/>
          </a:xfrm>
        </p:spPr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B002DC3-62D4-40A2-A4E0-7326F9F2B34C}"/>
              </a:ext>
            </a:extLst>
          </p:cNvPr>
          <p:cNvCxnSpPr/>
          <p:nvPr userDrawn="1"/>
        </p:nvCxnSpPr>
        <p:spPr>
          <a:xfrm>
            <a:off x="0" y="734006"/>
            <a:ext cx="9144000" cy="0"/>
          </a:xfrm>
          <a:prstGeom prst="line">
            <a:avLst/>
          </a:prstGeom>
          <a:ln w="38100" cmpd="thickThin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50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936F316-B5DC-406B-8F4F-F389E1FC3B02}"/>
              </a:ext>
            </a:extLst>
          </p:cNvPr>
          <p:cNvCxnSpPr/>
          <p:nvPr userDrawn="1"/>
        </p:nvCxnSpPr>
        <p:spPr>
          <a:xfrm>
            <a:off x="0" y="751098"/>
            <a:ext cx="9144000" cy="0"/>
          </a:xfrm>
          <a:prstGeom prst="line">
            <a:avLst/>
          </a:prstGeom>
          <a:ln w="38100" cmpd="thickThin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56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9C30CE2-CEED-4484-8D40-0C6FA8A883D1}"/>
              </a:ext>
            </a:extLst>
          </p:cNvPr>
          <p:cNvCxnSpPr/>
          <p:nvPr userDrawn="1"/>
        </p:nvCxnSpPr>
        <p:spPr>
          <a:xfrm>
            <a:off x="0" y="716915"/>
            <a:ext cx="9144000" cy="0"/>
          </a:xfrm>
          <a:prstGeom prst="line">
            <a:avLst/>
          </a:prstGeom>
          <a:ln w="38100" cmpd="thickThin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12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516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712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5590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8CB29-D339-475E-BE3B-55C8F6E8F856}" type="datetimeFigureOut">
              <a:rPr lang="es-CO" smtClean="0"/>
              <a:t>31/01/2020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A0AB306-4AA1-462A-A1A6-CEC1432EB8A8}"/>
              </a:ext>
            </a:extLst>
          </p:cNvPr>
          <p:cNvSpPr/>
          <p:nvPr userDrawn="1"/>
        </p:nvSpPr>
        <p:spPr>
          <a:xfrm>
            <a:off x="0" y="6356351"/>
            <a:ext cx="9144000" cy="501649"/>
          </a:xfrm>
          <a:prstGeom prst="rect">
            <a:avLst/>
          </a:prstGeom>
          <a:solidFill>
            <a:srgbClr val="CC5D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</p:spTree>
    <p:extLst>
      <p:ext uri="{BB962C8B-B14F-4D97-AF65-F5344CB8AC3E}">
        <p14:creationId xmlns:p14="http://schemas.microsoft.com/office/powerpoint/2010/main" val="323216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04773-208E-4214-A786-E713068BB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11" y="73341"/>
            <a:ext cx="9030789" cy="2115402"/>
          </a:xfrm>
        </p:spPr>
        <p:txBody>
          <a:bodyPr anchor="t">
            <a:normAutofit fontScale="90000"/>
          </a:bodyPr>
          <a:lstStyle/>
          <a:p>
            <a:r>
              <a:rPr lang="es-CO" sz="31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  <a:t>AVANCE PLAN DE ACCIÓN INSTITUCIONAL </a:t>
            </a:r>
            <a:br>
              <a:rPr lang="es-CO" sz="31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r>
              <a:rPr lang="es-CO" sz="31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  <a:t>ENE-DIC 2019</a:t>
            </a:r>
            <a:br>
              <a:rPr lang="es-CO" sz="4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</a:br>
            <a:r>
              <a:rPr lang="es-CO" sz="2000" b="1" dirty="0">
                <a:solidFill>
                  <a:srgbClr val="95440D"/>
                </a:solidFill>
                <a:latin typeface="Arial Rounded MT Bold" panose="020F0704030504030204" pitchFamily="34" charset="0"/>
              </a:rPr>
              <a:t>SECRETARÍA DISTRITAL DE INTEGRACIÓN SOCIAL</a:t>
            </a:r>
            <a:endParaRPr lang="es-CO" b="1" dirty="0">
              <a:solidFill>
                <a:srgbClr val="95440D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46330" t="30550" r="26192" b="35867"/>
          <a:stretch/>
        </p:blipFill>
        <p:spPr>
          <a:xfrm>
            <a:off x="1076249" y="928049"/>
            <a:ext cx="7104711" cy="488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9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510910" y="2847957"/>
            <a:ext cx="29307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  <a:endParaRPr lang="es-CO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Envejecimiento digno, activo y feliz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197882" y="3951285"/>
            <a:ext cx="1556836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grpSp>
        <p:nvGrpSpPr>
          <p:cNvPr id="62" name="Group 88">
            <a:extLst>
              <a:ext uri="{FF2B5EF4-FFF2-40B4-BE49-F238E27FC236}">
                <a16:creationId xmlns:a16="http://schemas.microsoft.com/office/drawing/2014/main" id="{F87EB17F-80FB-4D9A-B17B-C347E22AB424}"/>
              </a:ext>
            </a:extLst>
          </p:cNvPr>
          <p:cNvGrpSpPr/>
          <p:nvPr/>
        </p:nvGrpSpPr>
        <p:grpSpPr>
          <a:xfrm>
            <a:off x="3707471" y="4203763"/>
            <a:ext cx="4420159" cy="881890"/>
            <a:chOff x="362261" y="2251764"/>
            <a:chExt cx="2937089" cy="1457773"/>
          </a:xfrm>
        </p:grpSpPr>
        <p:sp>
          <p:nvSpPr>
            <p:cNvPr id="63" name="TextBox 89">
              <a:extLst>
                <a:ext uri="{FF2B5EF4-FFF2-40B4-BE49-F238E27FC236}">
                  <a16:creationId xmlns:a16="http://schemas.microsoft.com/office/drawing/2014/main" id="{28758159-538E-472C-8ABA-D4B0E8E4DD63}"/>
                </a:ext>
              </a:extLst>
            </p:cNvPr>
            <p:cNvSpPr txBox="1"/>
            <p:nvPr/>
          </p:nvSpPr>
          <p:spPr>
            <a:xfrm>
              <a:off x="362261" y="2251764"/>
              <a:ext cx="2921500" cy="55963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4" name="TextBox 90">
              <a:extLst>
                <a:ext uri="{FF2B5EF4-FFF2-40B4-BE49-F238E27FC236}">
                  <a16:creationId xmlns:a16="http://schemas.microsoft.com/office/drawing/2014/main" id="{689CCABC-9C3A-4970-81D2-8CC7F893FB1A}"/>
                </a:ext>
              </a:extLst>
            </p:cNvPr>
            <p:cNvSpPr txBox="1"/>
            <p:nvPr/>
          </p:nvSpPr>
          <p:spPr>
            <a:xfrm>
              <a:off x="370057" y="2865216"/>
              <a:ext cx="2929293" cy="844321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 Promover la implementación de acciones intersectoriales en el marco de la Política Pública.</a:t>
              </a:r>
            </a:p>
          </p:txBody>
        </p:sp>
      </p:grpSp>
      <p:grpSp>
        <p:nvGrpSpPr>
          <p:cNvPr id="65" name="Group 91">
            <a:extLst>
              <a:ext uri="{FF2B5EF4-FFF2-40B4-BE49-F238E27FC236}">
                <a16:creationId xmlns:a16="http://schemas.microsoft.com/office/drawing/2014/main" id="{7C566C11-73F5-4943-A9FF-D26E312D54DA}"/>
              </a:ext>
            </a:extLst>
          </p:cNvPr>
          <p:cNvGrpSpPr/>
          <p:nvPr/>
        </p:nvGrpSpPr>
        <p:grpSpPr>
          <a:xfrm>
            <a:off x="3657791" y="2001297"/>
            <a:ext cx="4481654" cy="1300934"/>
            <a:chOff x="322502" y="1873513"/>
            <a:chExt cx="2955312" cy="2150457"/>
          </a:xfrm>
        </p:grpSpPr>
        <p:sp>
          <p:nvSpPr>
            <p:cNvPr id="66" name="TextBox 98">
              <a:extLst>
                <a:ext uri="{FF2B5EF4-FFF2-40B4-BE49-F238E27FC236}">
                  <a16:creationId xmlns:a16="http://schemas.microsoft.com/office/drawing/2014/main" id="{FF962416-EF46-438B-B094-5F4D577441CA}"/>
                </a:ext>
              </a:extLst>
            </p:cNvPr>
            <p:cNvSpPr txBox="1"/>
            <p:nvPr/>
          </p:nvSpPr>
          <p:spPr>
            <a:xfrm>
              <a:off x="322502" y="1873513"/>
              <a:ext cx="2955312" cy="6105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7" name="TextBox 99">
              <a:extLst>
                <a:ext uri="{FF2B5EF4-FFF2-40B4-BE49-F238E27FC236}">
                  <a16:creationId xmlns:a16="http://schemas.microsoft.com/office/drawing/2014/main" id="{BE233BCA-1DF7-4E9B-BCDE-4BDD532C6849}"/>
                </a:ext>
              </a:extLst>
            </p:cNvPr>
            <p:cNvSpPr txBox="1"/>
            <p:nvPr/>
          </p:nvSpPr>
          <p:spPr>
            <a:xfrm>
              <a:off x="340732" y="2504191"/>
              <a:ext cx="2929292" cy="1519779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  </a:t>
              </a:r>
              <a:r>
                <a:rPr lang="es-ES" sz="1200" dirty="0"/>
                <a:t>Generar e implementar acciones que permitan informar, cualificar a la población en general y apoyar a las personas mayores y las redes familiares, respecto a su autocuidado y labor de cuidado</a:t>
              </a:r>
              <a:endParaRPr lang="es-CO" sz="1200" dirty="0"/>
            </a:p>
          </p:txBody>
        </p:sp>
      </p:grpSp>
      <p:grpSp>
        <p:nvGrpSpPr>
          <p:cNvPr id="68" name="Group 100">
            <a:extLst>
              <a:ext uri="{FF2B5EF4-FFF2-40B4-BE49-F238E27FC236}">
                <a16:creationId xmlns:a16="http://schemas.microsoft.com/office/drawing/2014/main" id="{7DBFBD98-9D1D-49CA-B2AF-FB7B8180164F}"/>
              </a:ext>
            </a:extLst>
          </p:cNvPr>
          <p:cNvGrpSpPr/>
          <p:nvPr/>
        </p:nvGrpSpPr>
        <p:grpSpPr>
          <a:xfrm>
            <a:off x="3707471" y="3323366"/>
            <a:ext cx="4420160" cy="883086"/>
            <a:chOff x="8819450" y="3671108"/>
            <a:chExt cx="2929292" cy="1459757"/>
          </a:xfrm>
        </p:grpSpPr>
        <p:sp>
          <p:nvSpPr>
            <p:cNvPr id="69" name="TextBox 101">
              <a:extLst>
                <a:ext uri="{FF2B5EF4-FFF2-40B4-BE49-F238E27FC236}">
                  <a16:creationId xmlns:a16="http://schemas.microsoft.com/office/drawing/2014/main" id="{7020256D-FAB1-40F0-90B4-CF7EA31F2285}"/>
                </a:ext>
              </a:extLst>
            </p:cNvPr>
            <p:cNvSpPr txBox="1"/>
            <p:nvPr/>
          </p:nvSpPr>
          <p:spPr>
            <a:xfrm>
              <a:off x="8827246" y="3671108"/>
              <a:ext cx="2921496" cy="6105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70" name="TextBox 102">
              <a:extLst>
                <a:ext uri="{FF2B5EF4-FFF2-40B4-BE49-F238E27FC236}">
                  <a16:creationId xmlns:a16="http://schemas.microsoft.com/office/drawing/2014/main" id="{BAB84E93-4AE8-43CD-97B1-225830C4DC44}"/>
                </a:ext>
              </a:extLst>
            </p:cNvPr>
            <p:cNvSpPr txBox="1"/>
            <p:nvPr/>
          </p:nvSpPr>
          <p:spPr>
            <a:xfrm>
              <a:off x="8819450" y="4286540"/>
              <a:ext cx="2929292" cy="84432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Implementar el sistema de seguimiento y monitoreo de la Política Pública.</a:t>
              </a:r>
            </a:p>
          </p:txBody>
        </p:sp>
      </p:grpSp>
      <p:pic>
        <p:nvPicPr>
          <p:cNvPr id="8194" name="Picture 2" descr="Resultado de imagen para seÃ±ales personas con bastÃ³n azul">
            <a:extLst>
              <a:ext uri="{FF2B5EF4-FFF2-40B4-BE49-F238E27FC236}">
                <a16:creationId xmlns:a16="http://schemas.microsoft.com/office/drawing/2014/main" id="{0E37ACA2-78A1-4CE9-ABE8-B554F1E92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954" y="1688331"/>
            <a:ext cx="1016693" cy="10166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5" name="Title 1">
            <a:extLst>
              <a:ext uri="{FF2B5EF4-FFF2-40B4-BE49-F238E27FC236}">
                <a16:creationId xmlns:a16="http://schemas.microsoft.com/office/drawing/2014/main" id="{EBCFD963-2407-4134-8B4C-804072646AB0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2AD51C1-988B-4AF5-933B-7D63AEC04230}"/>
              </a:ext>
            </a:extLst>
          </p:cNvPr>
          <p:cNvGrpSpPr/>
          <p:nvPr/>
        </p:nvGrpSpPr>
        <p:grpSpPr>
          <a:xfrm>
            <a:off x="3669176" y="758838"/>
            <a:ext cx="4473156" cy="1295968"/>
            <a:chOff x="4343517" y="875791"/>
            <a:chExt cx="3759199" cy="1295968"/>
          </a:xfrm>
        </p:grpSpPr>
        <p:sp>
          <p:nvSpPr>
            <p:cNvPr id="73" name="TextBox 105">
              <a:extLst>
                <a:ext uri="{FF2B5EF4-FFF2-40B4-BE49-F238E27FC236}">
                  <a16:creationId xmlns:a16="http://schemas.microsoft.com/office/drawing/2014/main" id="{5C4CCBDB-0CB9-4619-B41A-D81C301DF3E3}"/>
                </a:ext>
              </a:extLst>
            </p:cNvPr>
            <p:cNvSpPr txBox="1"/>
            <p:nvPr/>
          </p:nvSpPr>
          <p:spPr>
            <a:xfrm>
              <a:off x="4343517" y="1252358"/>
              <a:ext cx="3756773" cy="91940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s-ES" sz="12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Fortalecer con una atención integral, cualificada y desde la perspectiva de enfoque diferencial, los servicios sociales de la SDIS que dignifiquen el proyecto de vida de las personas mayores. </a:t>
              </a:r>
              <a:endParaRPr lang="es-CO" sz="1200" dirty="0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6" name="TextBox 98">
              <a:extLst>
                <a:ext uri="{FF2B5EF4-FFF2-40B4-BE49-F238E27FC236}">
                  <a16:creationId xmlns:a16="http://schemas.microsoft.com/office/drawing/2014/main" id="{6347D765-1AC3-4B73-B6BA-7AB088B03A64}"/>
                </a:ext>
              </a:extLst>
            </p:cNvPr>
            <p:cNvSpPr txBox="1"/>
            <p:nvPr/>
          </p:nvSpPr>
          <p:spPr>
            <a:xfrm>
              <a:off x="4345944" y="875791"/>
              <a:ext cx="37567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</p:grpSp>
      <p:sp>
        <p:nvSpPr>
          <p:cNvPr id="47" name="Rectángulo 46">
            <a:extLst>
              <a:ext uri="{FF2B5EF4-FFF2-40B4-BE49-F238E27FC236}">
                <a16:creationId xmlns:a16="http://schemas.microsoft.com/office/drawing/2014/main" id="{B424445E-0F26-46AD-9B06-4C71F9B42ADF}"/>
              </a:ext>
            </a:extLst>
          </p:cNvPr>
          <p:cNvSpPr/>
          <p:nvPr/>
        </p:nvSpPr>
        <p:spPr>
          <a:xfrm>
            <a:off x="8125818" y="1365758"/>
            <a:ext cx="1039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C4F4B5DD-22E4-468B-8230-6D77EF341C8F}"/>
              </a:ext>
            </a:extLst>
          </p:cNvPr>
          <p:cNvSpPr/>
          <p:nvPr/>
        </p:nvSpPr>
        <p:spPr>
          <a:xfrm>
            <a:off x="8181185" y="2551687"/>
            <a:ext cx="11472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8666DEF6-D5BB-4749-B9AC-F9B04D9616F8}"/>
              </a:ext>
            </a:extLst>
          </p:cNvPr>
          <p:cNvSpPr/>
          <p:nvPr/>
        </p:nvSpPr>
        <p:spPr>
          <a:xfrm>
            <a:off x="8142332" y="3646846"/>
            <a:ext cx="1061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9215293-3426-4604-A9E8-DE1D6B9FFED5}"/>
              </a:ext>
            </a:extLst>
          </p:cNvPr>
          <p:cNvSpPr/>
          <p:nvPr/>
        </p:nvSpPr>
        <p:spPr>
          <a:xfrm>
            <a:off x="8104169" y="5081182"/>
            <a:ext cx="1061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grpSp>
        <p:nvGrpSpPr>
          <p:cNvPr id="55" name="Group 100">
            <a:extLst>
              <a:ext uri="{FF2B5EF4-FFF2-40B4-BE49-F238E27FC236}">
                <a16:creationId xmlns:a16="http://schemas.microsoft.com/office/drawing/2014/main" id="{84C63C49-80E7-4437-BF3E-096EC0E1003C}"/>
              </a:ext>
            </a:extLst>
          </p:cNvPr>
          <p:cNvGrpSpPr/>
          <p:nvPr/>
        </p:nvGrpSpPr>
        <p:grpSpPr>
          <a:xfrm>
            <a:off x="3707470" y="5129755"/>
            <a:ext cx="4420160" cy="1225864"/>
            <a:chOff x="8819450" y="3644841"/>
            <a:chExt cx="2929292" cy="2218546"/>
          </a:xfrm>
        </p:grpSpPr>
        <p:sp>
          <p:nvSpPr>
            <p:cNvPr id="56" name="TextBox 101">
              <a:extLst>
                <a:ext uri="{FF2B5EF4-FFF2-40B4-BE49-F238E27FC236}">
                  <a16:creationId xmlns:a16="http://schemas.microsoft.com/office/drawing/2014/main" id="{78AD3CFD-96A3-4179-95EC-59459CCE858E}"/>
                </a:ext>
              </a:extLst>
            </p:cNvPr>
            <p:cNvSpPr txBox="1"/>
            <p:nvPr/>
          </p:nvSpPr>
          <p:spPr>
            <a:xfrm>
              <a:off x="8827246" y="3644841"/>
              <a:ext cx="2921496" cy="6105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57" name="TextBox 102">
              <a:extLst>
                <a:ext uri="{FF2B5EF4-FFF2-40B4-BE49-F238E27FC236}">
                  <a16:creationId xmlns:a16="http://schemas.microsoft.com/office/drawing/2014/main" id="{4488F2AD-C245-4826-939A-F5931EB469D3}"/>
                </a:ext>
              </a:extLst>
            </p:cNvPr>
            <p:cNvSpPr txBox="1"/>
            <p:nvPr/>
          </p:nvSpPr>
          <p:spPr>
            <a:xfrm>
              <a:off x="8819450" y="4199472"/>
              <a:ext cx="2929292" cy="166391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ES" sz="1200" dirty="0"/>
                <a:t>Promover la implementación y seguimiento de las acciones intersectoriales en el marco del plan de acción de la PPSEV, que permita brindar respuestas efectivas e integrales a las personas mayores</a:t>
              </a:r>
              <a:endParaRPr lang="es-CO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4485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512294" y="2897447"/>
            <a:ext cx="2930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  <a:endParaRPr lang="es-CO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Distrito diverso</a:t>
            </a:r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353955" y="3605333"/>
            <a:ext cx="1556836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grpSp>
        <p:nvGrpSpPr>
          <p:cNvPr id="64" name="Group 91">
            <a:extLst>
              <a:ext uri="{FF2B5EF4-FFF2-40B4-BE49-F238E27FC236}">
                <a16:creationId xmlns:a16="http://schemas.microsoft.com/office/drawing/2014/main" id="{9D6C2AEA-B88D-4BEF-9E35-03C02C3C44AF}"/>
              </a:ext>
            </a:extLst>
          </p:cNvPr>
          <p:cNvGrpSpPr/>
          <p:nvPr/>
        </p:nvGrpSpPr>
        <p:grpSpPr>
          <a:xfrm>
            <a:off x="4151249" y="1159705"/>
            <a:ext cx="3702424" cy="877259"/>
            <a:chOff x="-345809" y="1932544"/>
            <a:chExt cx="3695358" cy="1559565"/>
          </a:xfrm>
        </p:grpSpPr>
        <p:sp>
          <p:nvSpPr>
            <p:cNvPr id="65" name="TextBox 98">
              <a:extLst>
                <a:ext uri="{FF2B5EF4-FFF2-40B4-BE49-F238E27FC236}">
                  <a16:creationId xmlns:a16="http://schemas.microsoft.com/office/drawing/2014/main" id="{2800D98E-3056-44D9-99E0-68DA5C953855}"/>
                </a:ext>
              </a:extLst>
            </p:cNvPr>
            <p:cNvSpPr txBox="1"/>
            <p:nvPr/>
          </p:nvSpPr>
          <p:spPr>
            <a:xfrm>
              <a:off x="-339940" y="1932544"/>
              <a:ext cx="3689488" cy="71130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6" name="TextBox 99">
              <a:extLst>
                <a:ext uri="{FF2B5EF4-FFF2-40B4-BE49-F238E27FC236}">
                  <a16:creationId xmlns:a16="http://schemas.microsoft.com/office/drawing/2014/main" id="{AC9EAEFD-69B4-425E-A350-5FE886D63C32}"/>
                </a:ext>
              </a:extLst>
            </p:cNvPr>
            <p:cNvSpPr txBox="1"/>
            <p:nvPr/>
          </p:nvSpPr>
          <p:spPr>
            <a:xfrm>
              <a:off x="-345809" y="2644599"/>
              <a:ext cx="3695358" cy="84751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100" dirty="0"/>
                <a:t>Desarrollar una estrategia intrainstitucional  de formación en </a:t>
              </a:r>
              <a:r>
                <a:rPr lang="es-CO" sz="1100" b="1" dirty="0"/>
                <a:t>atención diferencial.</a:t>
              </a:r>
            </a:p>
          </p:txBody>
        </p:sp>
      </p:grp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C0C7CFBA-C6F5-4F3B-8F2A-C85E34C8C140}"/>
              </a:ext>
            </a:extLst>
          </p:cNvPr>
          <p:cNvGrpSpPr/>
          <p:nvPr/>
        </p:nvGrpSpPr>
        <p:grpSpPr>
          <a:xfrm>
            <a:off x="4151253" y="2176405"/>
            <a:ext cx="3695699" cy="886235"/>
            <a:chOff x="8929172" y="3732616"/>
            <a:chExt cx="3954317" cy="1575521"/>
          </a:xfrm>
        </p:grpSpPr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15CAA741-0043-4D33-A879-A94EB0CBBD32}"/>
                </a:ext>
              </a:extLst>
            </p:cNvPr>
            <p:cNvSpPr txBox="1"/>
            <p:nvPr/>
          </p:nvSpPr>
          <p:spPr>
            <a:xfrm>
              <a:off x="8929172" y="3732616"/>
              <a:ext cx="3946516" cy="71130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69" name="TextBox 102">
              <a:extLst>
                <a:ext uri="{FF2B5EF4-FFF2-40B4-BE49-F238E27FC236}">
                  <a16:creationId xmlns:a16="http://schemas.microsoft.com/office/drawing/2014/main" id="{95FA7891-5C8C-4C68-92B0-C1350B49D828}"/>
                </a:ext>
              </a:extLst>
            </p:cNvPr>
            <p:cNvSpPr txBox="1"/>
            <p:nvPr/>
          </p:nvSpPr>
          <p:spPr>
            <a:xfrm>
              <a:off x="8929772" y="4460628"/>
              <a:ext cx="3953717" cy="84750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100" dirty="0"/>
                <a:t>Prestar el servicio de atención integral a personas LGBTI, sus familias y redes de apoyo</a:t>
              </a:r>
              <a:r>
                <a:rPr lang="es-CO" sz="1100" b="1" dirty="0"/>
                <a:t>.</a:t>
              </a:r>
              <a:endParaRPr lang="es-ES" sz="1100" dirty="0"/>
            </a:p>
          </p:txBody>
        </p:sp>
      </p:grpSp>
      <p:grpSp>
        <p:nvGrpSpPr>
          <p:cNvPr id="52" name="Group 85">
            <a:extLst>
              <a:ext uri="{FF2B5EF4-FFF2-40B4-BE49-F238E27FC236}">
                <a16:creationId xmlns:a16="http://schemas.microsoft.com/office/drawing/2014/main" id="{8FC4024C-6361-4E41-A243-94F78D955B58}"/>
              </a:ext>
            </a:extLst>
          </p:cNvPr>
          <p:cNvGrpSpPr/>
          <p:nvPr/>
        </p:nvGrpSpPr>
        <p:grpSpPr>
          <a:xfrm>
            <a:off x="4151249" y="4636523"/>
            <a:ext cx="3688414" cy="880422"/>
            <a:chOff x="8929770" y="3865276"/>
            <a:chExt cx="4276328" cy="1656115"/>
          </a:xfrm>
        </p:grpSpPr>
        <p:sp>
          <p:nvSpPr>
            <p:cNvPr id="59" name="TextBox 86">
              <a:extLst>
                <a:ext uri="{FF2B5EF4-FFF2-40B4-BE49-F238E27FC236}">
                  <a16:creationId xmlns:a16="http://schemas.microsoft.com/office/drawing/2014/main" id="{07B49AFA-4A69-4520-AC70-38CD24AE2825}"/>
                </a:ext>
              </a:extLst>
            </p:cNvPr>
            <p:cNvSpPr txBox="1"/>
            <p:nvPr/>
          </p:nvSpPr>
          <p:spPr>
            <a:xfrm>
              <a:off x="8929770" y="3865276"/>
              <a:ext cx="4276326" cy="752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60" name="TextBox 87">
              <a:extLst>
                <a:ext uri="{FF2B5EF4-FFF2-40B4-BE49-F238E27FC236}">
                  <a16:creationId xmlns:a16="http://schemas.microsoft.com/office/drawing/2014/main" id="{F295A815-DDA4-4B4D-92ED-A01659A18D3D}"/>
                </a:ext>
              </a:extLst>
            </p:cNvPr>
            <p:cNvSpPr txBox="1"/>
            <p:nvPr/>
          </p:nvSpPr>
          <p:spPr>
            <a:xfrm>
              <a:off x="8929773" y="4624646"/>
              <a:ext cx="4276325" cy="89674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100" dirty="0"/>
                <a:t>Gestionar alianzas públicas y privadas hacía el desarrollo de </a:t>
              </a:r>
              <a:r>
                <a:rPr lang="es-CO" sz="1100" b="1" dirty="0"/>
                <a:t>capacidades y habilidades.</a:t>
              </a:r>
            </a:p>
          </p:txBody>
        </p:sp>
      </p:grpSp>
      <p:grpSp>
        <p:nvGrpSpPr>
          <p:cNvPr id="61" name="Group 88">
            <a:extLst>
              <a:ext uri="{FF2B5EF4-FFF2-40B4-BE49-F238E27FC236}">
                <a16:creationId xmlns:a16="http://schemas.microsoft.com/office/drawing/2014/main" id="{B6086F31-FC5A-44DC-9840-549D759D9299}"/>
              </a:ext>
            </a:extLst>
          </p:cNvPr>
          <p:cNvGrpSpPr/>
          <p:nvPr/>
        </p:nvGrpSpPr>
        <p:grpSpPr>
          <a:xfrm>
            <a:off x="4144529" y="3202081"/>
            <a:ext cx="3709810" cy="1251240"/>
            <a:chOff x="-498531" y="1923511"/>
            <a:chExt cx="3855210" cy="2224427"/>
          </a:xfrm>
        </p:grpSpPr>
        <p:sp>
          <p:nvSpPr>
            <p:cNvPr id="62" name="TextBox 89">
              <a:extLst>
                <a:ext uri="{FF2B5EF4-FFF2-40B4-BE49-F238E27FC236}">
                  <a16:creationId xmlns:a16="http://schemas.microsoft.com/office/drawing/2014/main" id="{133F46E0-2968-468D-966D-D7417E064EDF}"/>
                </a:ext>
              </a:extLst>
            </p:cNvPr>
            <p:cNvSpPr txBox="1"/>
            <p:nvPr/>
          </p:nvSpPr>
          <p:spPr>
            <a:xfrm>
              <a:off x="-491546" y="1923511"/>
              <a:ext cx="3818463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3" name="TextBox 90">
              <a:extLst>
                <a:ext uri="{FF2B5EF4-FFF2-40B4-BE49-F238E27FC236}">
                  <a16:creationId xmlns:a16="http://schemas.microsoft.com/office/drawing/2014/main" id="{BF45A1E2-E801-4329-9372-8156487AFF3F}"/>
                </a:ext>
              </a:extLst>
            </p:cNvPr>
            <p:cNvSpPr txBox="1"/>
            <p:nvPr/>
          </p:nvSpPr>
          <p:spPr>
            <a:xfrm>
              <a:off x="-498531" y="2634521"/>
              <a:ext cx="3855210" cy="1513417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100" dirty="0"/>
                <a:t>Desarrollar una escuela itinerante que permita la transformación de imaginarios, representaciones sociales y  percepciones segregacionistas y discriminatorias.</a:t>
              </a:r>
              <a:endParaRPr lang="es-ES" sz="1100" dirty="0"/>
            </a:p>
          </p:txBody>
        </p:sp>
      </p:grpSp>
      <p:pic>
        <p:nvPicPr>
          <p:cNvPr id="53" name="Picture 2" descr="Resultado de imagen para seÃ±ales homosexualidad azul">
            <a:extLst>
              <a:ext uri="{FF2B5EF4-FFF2-40B4-BE49-F238E27FC236}">
                <a16:creationId xmlns:a16="http://schemas.microsoft.com/office/drawing/2014/main" id="{1C98FECD-C71B-4E8E-A5C2-556882B72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356" y="1855241"/>
            <a:ext cx="1030653" cy="9307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" name="Title 1">
            <a:extLst>
              <a:ext uri="{FF2B5EF4-FFF2-40B4-BE49-F238E27FC236}">
                <a16:creationId xmlns:a16="http://schemas.microsoft.com/office/drawing/2014/main" id="{0C0FCEE4-20FD-460A-BBBF-C6F95D6845C5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42A114F1-F137-4A40-890C-BEC4DEB6EFF4}"/>
              </a:ext>
            </a:extLst>
          </p:cNvPr>
          <p:cNvSpPr/>
          <p:nvPr/>
        </p:nvSpPr>
        <p:spPr>
          <a:xfrm>
            <a:off x="7956508" y="1559815"/>
            <a:ext cx="1030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ACEEC47-31F2-427D-94CD-3AC8FB5CE780}"/>
              </a:ext>
            </a:extLst>
          </p:cNvPr>
          <p:cNvSpPr/>
          <p:nvPr/>
        </p:nvSpPr>
        <p:spPr>
          <a:xfrm>
            <a:off x="7945784" y="2600975"/>
            <a:ext cx="1073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A5EBF144-D588-4124-8D5C-9EE0BB6E33F4}"/>
              </a:ext>
            </a:extLst>
          </p:cNvPr>
          <p:cNvSpPr/>
          <p:nvPr/>
        </p:nvSpPr>
        <p:spPr>
          <a:xfrm>
            <a:off x="7956508" y="3796839"/>
            <a:ext cx="1187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49798F2F-0585-4DAB-AADA-E32A3C8148D2}"/>
              </a:ext>
            </a:extLst>
          </p:cNvPr>
          <p:cNvSpPr/>
          <p:nvPr/>
        </p:nvSpPr>
        <p:spPr>
          <a:xfrm>
            <a:off x="7956508" y="5047748"/>
            <a:ext cx="1073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469733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436737" y="2872672"/>
            <a:ext cx="2930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Bogotá te nutre</a:t>
            </a:r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286506" y="3488633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98%</a:t>
            </a:r>
          </a:p>
        </p:txBody>
      </p:sp>
      <p:grpSp>
        <p:nvGrpSpPr>
          <p:cNvPr id="62" name="Group 88">
            <a:extLst>
              <a:ext uri="{FF2B5EF4-FFF2-40B4-BE49-F238E27FC236}">
                <a16:creationId xmlns:a16="http://schemas.microsoft.com/office/drawing/2014/main" id="{F87EB17F-80FB-4D9A-B17B-C347E22AB424}"/>
              </a:ext>
            </a:extLst>
          </p:cNvPr>
          <p:cNvGrpSpPr/>
          <p:nvPr/>
        </p:nvGrpSpPr>
        <p:grpSpPr>
          <a:xfrm>
            <a:off x="4522774" y="4734926"/>
            <a:ext cx="3057701" cy="1344618"/>
            <a:chOff x="235186" y="1852634"/>
            <a:chExt cx="3034838" cy="2222678"/>
          </a:xfrm>
        </p:grpSpPr>
        <p:sp>
          <p:nvSpPr>
            <p:cNvPr id="63" name="TextBox 89">
              <a:extLst>
                <a:ext uri="{FF2B5EF4-FFF2-40B4-BE49-F238E27FC236}">
                  <a16:creationId xmlns:a16="http://schemas.microsoft.com/office/drawing/2014/main" id="{28758159-538E-472C-8ABA-D4B0E8E4DD63}"/>
                </a:ext>
              </a:extLst>
            </p:cNvPr>
            <p:cNvSpPr txBox="1"/>
            <p:nvPr/>
          </p:nvSpPr>
          <p:spPr>
            <a:xfrm>
              <a:off x="235186" y="1852634"/>
              <a:ext cx="3034838" cy="5596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4" name="TextBox 90">
              <a:extLst>
                <a:ext uri="{FF2B5EF4-FFF2-40B4-BE49-F238E27FC236}">
                  <a16:creationId xmlns:a16="http://schemas.microsoft.com/office/drawing/2014/main" id="{689CCABC-9C3A-4970-81D2-8CC7F893FB1A}"/>
                </a:ext>
              </a:extLst>
            </p:cNvPr>
            <p:cNvSpPr txBox="1"/>
            <p:nvPr/>
          </p:nvSpPr>
          <p:spPr>
            <a:xfrm>
              <a:off x="235186" y="2428878"/>
              <a:ext cx="3034838" cy="1646434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050" dirty="0">
                  <a:solidFill>
                    <a:srgbClr val="003E65"/>
                  </a:solidFill>
                </a:rPr>
                <a:t> </a:t>
              </a:r>
              <a:r>
                <a:rPr lang="es-CO" sz="1050" dirty="0"/>
                <a:t>Fortalecer la capacidad institucional para identificar a niños, niñas, mujeres gestantes y hogares en inseguridad alimentaria, y generar acciones que fomenten la corresponsabilidad</a:t>
              </a:r>
              <a:r>
                <a:rPr lang="en-US" sz="1050" dirty="0"/>
                <a:t>. </a:t>
              </a:r>
            </a:p>
          </p:txBody>
        </p:sp>
      </p:grpSp>
      <p:grpSp>
        <p:nvGrpSpPr>
          <p:cNvPr id="65" name="Group 91">
            <a:extLst>
              <a:ext uri="{FF2B5EF4-FFF2-40B4-BE49-F238E27FC236}">
                <a16:creationId xmlns:a16="http://schemas.microsoft.com/office/drawing/2014/main" id="{7C566C11-73F5-4943-A9FF-D26E312D54DA}"/>
              </a:ext>
            </a:extLst>
          </p:cNvPr>
          <p:cNvGrpSpPr/>
          <p:nvPr/>
        </p:nvGrpSpPr>
        <p:grpSpPr>
          <a:xfrm>
            <a:off x="4522773" y="2180760"/>
            <a:ext cx="3057703" cy="1011149"/>
            <a:chOff x="309500" y="1776175"/>
            <a:chExt cx="2929293" cy="1671434"/>
          </a:xfrm>
        </p:grpSpPr>
        <p:sp>
          <p:nvSpPr>
            <p:cNvPr id="66" name="TextBox 98">
              <a:extLst>
                <a:ext uri="{FF2B5EF4-FFF2-40B4-BE49-F238E27FC236}">
                  <a16:creationId xmlns:a16="http://schemas.microsoft.com/office/drawing/2014/main" id="{FF962416-EF46-438B-B094-5F4D577441CA}"/>
                </a:ext>
              </a:extLst>
            </p:cNvPr>
            <p:cNvSpPr txBox="1"/>
            <p:nvPr/>
          </p:nvSpPr>
          <p:spPr>
            <a:xfrm>
              <a:off x="340731" y="1776175"/>
              <a:ext cx="2821768" cy="6105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7" name="TextBox 99">
              <a:extLst>
                <a:ext uri="{FF2B5EF4-FFF2-40B4-BE49-F238E27FC236}">
                  <a16:creationId xmlns:a16="http://schemas.microsoft.com/office/drawing/2014/main" id="{BE233BCA-1DF7-4E9B-BCDE-4BDD532C6849}"/>
                </a:ext>
              </a:extLst>
            </p:cNvPr>
            <p:cNvSpPr txBox="1"/>
            <p:nvPr/>
          </p:nvSpPr>
          <p:spPr>
            <a:xfrm>
              <a:off x="309500" y="2392210"/>
              <a:ext cx="2929293" cy="1055399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050" dirty="0"/>
                <a:t>Suministrar apoyo alimentario a niños, niñas, mujeres gestantes y hogares identificados en inseguridad alimentaria moderada y severa.</a:t>
              </a:r>
            </a:p>
          </p:txBody>
        </p:sp>
      </p:grpSp>
      <p:grpSp>
        <p:nvGrpSpPr>
          <p:cNvPr id="68" name="Group 100">
            <a:extLst>
              <a:ext uri="{FF2B5EF4-FFF2-40B4-BE49-F238E27FC236}">
                <a16:creationId xmlns:a16="http://schemas.microsoft.com/office/drawing/2014/main" id="{7DBFBD98-9D1D-49CA-B2AF-FB7B8180164F}"/>
              </a:ext>
            </a:extLst>
          </p:cNvPr>
          <p:cNvGrpSpPr/>
          <p:nvPr/>
        </p:nvGrpSpPr>
        <p:grpSpPr>
          <a:xfrm>
            <a:off x="4522773" y="3489748"/>
            <a:ext cx="3057704" cy="830113"/>
            <a:chOff x="8819450" y="3674243"/>
            <a:chExt cx="3007502" cy="1372191"/>
          </a:xfrm>
        </p:grpSpPr>
        <p:sp>
          <p:nvSpPr>
            <p:cNvPr id="69" name="TextBox 101">
              <a:extLst>
                <a:ext uri="{FF2B5EF4-FFF2-40B4-BE49-F238E27FC236}">
                  <a16:creationId xmlns:a16="http://schemas.microsoft.com/office/drawing/2014/main" id="{7020256D-FAB1-40F0-90B4-CF7EA31F2285}"/>
                </a:ext>
              </a:extLst>
            </p:cNvPr>
            <p:cNvSpPr txBox="1"/>
            <p:nvPr/>
          </p:nvSpPr>
          <p:spPr>
            <a:xfrm>
              <a:off x="8855250" y="3674243"/>
              <a:ext cx="2971702" cy="6105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70" name="TextBox 102">
              <a:extLst>
                <a:ext uri="{FF2B5EF4-FFF2-40B4-BE49-F238E27FC236}">
                  <a16:creationId xmlns:a16="http://schemas.microsoft.com/office/drawing/2014/main" id="{BAB84E93-4AE8-43CD-97B1-225830C4DC44}"/>
                </a:ext>
              </a:extLst>
            </p:cNvPr>
            <p:cNvSpPr txBox="1"/>
            <p:nvPr/>
          </p:nvSpPr>
          <p:spPr>
            <a:xfrm>
              <a:off x="8819450" y="4286542"/>
              <a:ext cx="3007500" cy="75989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050" dirty="0"/>
                <a:t>Fortalecer el sistema de vigilancia y seguimiento nutricional de la SDIS.</a:t>
              </a:r>
            </a:p>
          </p:txBody>
        </p:sp>
      </p:grpSp>
      <p:pic>
        <p:nvPicPr>
          <p:cNvPr id="6" name="Imagen 5">
            <a:extLst>
              <a:ext uri="{FF2B5EF4-FFF2-40B4-BE49-F238E27FC236}">
                <a16:creationId xmlns:a16="http://schemas.microsoft.com/office/drawing/2014/main" id="{9C5E913A-315E-463A-B13A-60CDA2FE552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86506" y="1692600"/>
            <a:ext cx="998944" cy="10095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F7C26562-CDC1-447D-BCAB-545EC22B42FE}"/>
              </a:ext>
            </a:extLst>
          </p:cNvPr>
          <p:cNvGrpSpPr/>
          <p:nvPr/>
        </p:nvGrpSpPr>
        <p:grpSpPr>
          <a:xfrm>
            <a:off x="4522774" y="926974"/>
            <a:ext cx="3057703" cy="1019757"/>
            <a:chOff x="4522774" y="926974"/>
            <a:chExt cx="3057703" cy="1019757"/>
          </a:xfrm>
        </p:grpSpPr>
        <p:sp>
          <p:nvSpPr>
            <p:cNvPr id="73" name="TextBox 105">
              <a:extLst>
                <a:ext uri="{FF2B5EF4-FFF2-40B4-BE49-F238E27FC236}">
                  <a16:creationId xmlns:a16="http://schemas.microsoft.com/office/drawing/2014/main" id="{5C4CCBDB-0CB9-4619-B41A-D81C301DF3E3}"/>
                </a:ext>
              </a:extLst>
            </p:cNvPr>
            <p:cNvSpPr txBox="1"/>
            <p:nvPr/>
          </p:nvSpPr>
          <p:spPr>
            <a:xfrm>
              <a:off x="4522774" y="1308258"/>
              <a:ext cx="3057703" cy="638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s-CO" sz="1050" dirty="0">
                  <a:solidFill>
                    <a:srgbClr val="003E65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CO" sz="105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Promover estilos de vida saludable de los niños, niñas, mujeres gestantes y hogares atendidos.</a:t>
              </a:r>
            </a:p>
          </p:txBody>
        </p:sp>
        <p:sp>
          <p:nvSpPr>
            <p:cNvPr id="45" name="TextBox 98">
              <a:extLst>
                <a:ext uri="{FF2B5EF4-FFF2-40B4-BE49-F238E27FC236}">
                  <a16:creationId xmlns:a16="http://schemas.microsoft.com/office/drawing/2014/main" id="{4169A831-E8AF-4A7D-B9F8-057FC1C771FA}"/>
                </a:ext>
              </a:extLst>
            </p:cNvPr>
            <p:cNvSpPr txBox="1"/>
            <p:nvPr/>
          </p:nvSpPr>
          <p:spPr>
            <a:xfrm>
              <a:off x="4549667" y="926974"/>
              <a:ext cx="303080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</p:grp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B5AE80B-9938-45C4-AE51-A03E2335129B}"/>
              </a:ext>
            </a:extLst>
          </p:cNvPr>
          <p:cNvSpPr/>
          <p:nvPr/>
        </p:nvSpPr>
        <p:spPr>
          <a:xfrm>
            <a:off x="7857494" y="1396661"/>
            <a:ext cx="994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47F932E9-E3FB-48A5-883E-039EE6FF5D64}"/>
              </a:ext>
            </a:extLst>
          </p:cNvPr>
          <p:cNvSpPr/>
          <p:nvPr/>
        </p:nvSpPr>
        <p:spPr>
          <a:xfrm>
            <a:off x="7857493" y="2641839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95%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EAF153E9-6AF3-4039-88FB-4AE35A3AAB2D}"/>
              </a:ext>
            </a:extLst>
          </p:cNvPr>
          <p:cNvSpPr/>
          <p:nvPr/>
        </p:nvSpPr>
        <p:spPr>
          <a:xfrm>
            <a:off x="7857492" y="3862755"/>
            <a:ext cx="113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A839FB6-1E59-4CE2-8CCF-FE7A51931BFA}"/>
              </a:ext>
            </a:extLst>
          </p:cNvPr>
          <p:cNvSpPr/>
          <p:nvPr/>
        </p:nvSpPr>
        <p:spPr>
          <a:xfrm>
            <a:off x="7857492" y="5350702"/>
            <a:ext cx="994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94BED776-5CDD-400B-84D4-8BE2A815967B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72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4353578" y="2857152"/>
            <a:ext cx="3239527" cy="1208558"/>
            <a:chOff x="339775" y="2892097"/>
            <a:chExt cx="2929293" cy="143426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47571" y="2892097"/>
              <a:ext cx="2913690" cy="4748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39775" y="3356488"/>
              <a:ext cx="2929293" cy="96987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Promover el talento joven con la generación de oportunidades para el desarrollo de las </a:t>
              </a:r>
              <a:r>
                <a:rPr lang="es-CO" b="1" dirty="0"/>
                <a:t>competencias</a:t>
              </a:r>
              <a:r>
                <a:rPr lang="es-CO" dirty="0"/>
                <a:t>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4360083" y="4380445"/>
            <a:ext cx="3239514" cy="981566"/>
            <a:chOff x="9195114" y="3936687"/>
            <a:chExt cx="2929294" cy="116487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9195114" y="3936687"/>
              <a:ext cx="2923410" cy="4748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 Objetivo 3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9195115" y="4414575"/>
              <a:ext cx="2929293" cy="68698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dirty="0"/>
                <a:t>Aportar en la garantía  del desarrollo de la ciudadanía juvenil.</a:t>
              </a:r>
              <a:endParaRPr lang="es-ES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4353579" y="1205921"/>
            <a:ext cx="3239514" cy="1226993"/>
            <a:chOff x="8819061" y="4025401"/>
            <a:chExt cx="2929293" cy="1456139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826857" y="4025401"/>
              <a:ext cx="2913701" cy="4748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Objetivo 1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819061" y="4511673"/>
              <a:ext cx="2929293" cy="9698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rgbClr val="003E65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>
                  <a:solidFill>
                    <a:schemeClr val="bg1"/>
                  </a:solidFill>
                </a:rPr>
                <a:t>Prevenir los factores de riesgo de utilización y vinculación de la población juvenil en redes.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491392" y="3073464"/>
            <a:ext cx="2930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  <a:endParaRPr lang="es-CO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Distrito joven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333053" y="3707919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82%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F6FB7E1-537C-4A21-BAAD-25D09D76868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89555" y="1970393"/>
            <a:ext cx="934454" cy="926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DACA3A95-3E6A-41B2-988F-DF50297D4489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641796C-9800-4A33-8AD8-3C972698F708}"/>
              </a:ext>
            </a:extLst>
          </p:cNvPr>
          <p:cNvSpPr/>
          <p:nvPr/>
        </p:nvSpPr>
        <p:spPr>
          <a:xfrm>
            <a:off x="7839565" y="1793459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86%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7489C0C2-9DC5-4B6A-A2F2-79E5E0552FBA}"/>
              </a:ext>
            </a:extLst>
          </p:cNvPr>
          <p:cNvSpPr/>
          <p:nvPr/>
        </p:nvSpPr>
        <p:spPr>
          <a:xfrm>
            <a:off x="7839565" y="3425102"/>
            <a:ext cx="11520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5F32A84-1D41-4979-A2FB-30AD1C040662}"/>
              </a:ext>
            </a:extLst>
          </p:cNvPr>
          <p:cNvSpPr/>
          <p:nvPr/>
        </p:nvSpPr>
        <p:spPr>
          <a:xfrm>
            <a:off x="7903104" y="4825872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37%</a:t>
            </a:r>
          </a:p>
        </p:txBody>
      </p:sp>
    </p:spTree>
    <p:extLst>
      <p:ext uri="{BB962C8B-B14F-4D97-AF65-F5344CB8AC3E}">
        <p14:creationId xmlns:p14="http://schemas.microsoft.com/office/powerpoint/2010/main" val="191099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473553" y="3201958"/>
            <a:ext cx="2930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Espacios de integración social 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315214" y="4217723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93%</a:t>
            </a:r>
          </a:p>
        </p:txBody>
      </p:sp>
      <p:grpSp>
        <p:nvGrpSpPr>
          <p:cNvPr id="64" name="Group 91">
            <a:extLst>
              <a:ext uri="{FF2B5EF4-FFF2-40B4-BE49-F238E27FC236}">
                <a16:creationId xmlns:a16="http://schemas.microsoft.com/office/drawing/2014/main" id="{9D6C2AEA-B88D-4BEF-9E35-03C02C3C44AF}"/>
              </a:ext>
            </a:extLst>
          </p:cNvPr>
          <p:cNvGrpSpPr/>
          <p:nvPr/>
        </p:nvGrpSpPr>
        <p:grpSpPr>
          <a:xfrm>
            <a:off x="3826808" y="1867465"/>
            <a:ext cx="4001978" cy="881958"/>
            <a:chOff x="-930538" y="2090665"/>
            <a:chExt cx="4280088" cy="1567918"/>
          </a:xfrm>
        </p:grpSpPr>
        <p:sp>
          <p:nvSpPr>
            <p:cNvPr id="65" name="TextBox 98">
              <a:extLst>
                <a:ext uri="{FF2B5EF4-FFF2-40B4-BE49-F238E27FC236}">
                  <a16:creationId xmlns:a16="http://schemas.microsoft.com/office/drawing/2014/main" id="{2800D98E-3056-44D9-99E0-68DA5C953855}"/>
                </a:ext>
              </a:extLst>
            </p:cNvPr>
            <p:cNvSpPr txBox="1"/>
            <p:nvPr/>
          </p:nvSpPr>
          <p:spPr>
            <a:xfrm>
              <a:off x="-923487" y="2090665"/>
              <a:ext cx="4273036" cy="6565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6" name="TextBox 99">
              <a:extLst>
                <a:ext uri="{FF2B5EF4-FFF2-40B4-BE49-F238E27FC236}">
                  <a16:creationId xmlns:a16="http://schemas.microsoft.com/office/drawing/2014/main" id="{AC9EAEFD-69B4-425E-A350-5FE886D63C32}"/>
                </a:ext>
              </a:extLst>
            </p:cNvPr>
            <p:cNvSpPr txBox="1"/>
            <p:nvPr/>
          </p:nvSpPr>
          <p:spPr>
            <a:xfrm>
              <a:off x="-930538" y="2750536"/>
              <a:ext cx="4280088" cy="908047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Adecuar la infraestructura existente de acuerdo a la normatividad vigente</a:t>
              </a:r>
              <a:r>
                <a:rPr lang="es-CO" sz="1200" b="1" dirty="0"/>
                <a:t>.</a:t>
              </a:r>
              <a:endParaRPr lang="es-CO" sz="1200" dirty="0"/>
            </a:p>
          </p:txBody>
        </p:sp>
      </p:grp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C0C7CFBA-C6F5-4F3B-8F2A-C85E34C8C140}"/>
              </a:ext>
            </a:extLst>
          </p:cNvPr>
          <p:cNvGrpSpPr/>
          <p:nvPr/>
        </p:nvGrpSpPr>
        <p:grpSpPr>
          <a:xfrm>
            <a:off x="3831601" y="3100391"/>
            <a:ext cx="3997185" cy="883289"/>
            <a:chOff x="8929772" y="4058668"/>
            <a:chExt cx="6500765" cy="1570287"/>
          </a:xfrm>
        </p:grpSpPr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15CAA741-0043-4D33-A879-A94EB0CBBD32}"/>
                </a:ext>
              </a:extLst>
            </p:cNvPr>
            <p:cNvSpPr txBox="1"/>
            <p:nvPr/>
          </p:nvSpPr>
          <p:spPr>
            <a:xfrm>
              <a:off x="8969357" y="4058668"/>
              <a:ext cx="6461177" cy="65658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69" name="TextBox 102">
              <a:extLst>
                <a:ext uri="{FF2B5EF4-FFF2-40B4-BE49-F238E27FC236}">
                  <a16:creationId xmlns:a16="http://schemas.microsoft.com/office/drawing/2014/main" id="{95FA7891-5C8C-4C68-92B0-C1350B49D828}"/>
                </a:ext>
              </a:extLst>
            </p:cNvPr>
            <p:cNvSpPr txBox="1"/>
            <p:nvPr/>
          </p:nvSpPr>
          <p:spPr>
            <a:xfrm>
              <a:off x="8929772" y="4720908"/>
              <a:ext cx="6500765" cy="90804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Realizar las intervenciones de mantenimiento a la infraestructura.</a:t>
              </a:r>
            </a:p>
          </p:txBody>
        </p:sp>
      </p:grpSp>
      <p:grpSp>
        <p:nvGrpSpPr>
          <p:cNvPr id="70" name="Group 103">
            <a:extLst>
              <a:ext uri="{FF2B5EF4-FFF2-40B4-BE49-F238E27FC236}">
                <a16:creationId xmlns:a16="http://schemas.microsoft.com/office/drawing/2014/main" id="{46433056-9A52-42D5-B494-F4A19F059953}"/>
              </a:ext>
            </a:extLst>
          </p:cNvPr>
          <p:cNvGrpSpPr/>
          <p:nvPr/>
        </p:nvGrpSpPr>
        <p:grpSpPr>
          <a:xfrm>
            <a:off x="3833401" y="766184"/>
            <a:ext cx="3995384" cy="885520"/>
            <a:chOff x="8929770" y="3782286"/>
            <a:chExt cx="4722168" cy="1574258"/>
          </a:xfrm>
        </p:grpSpPr>
        <p:sp>
          <p:nvSpPr>
            <p:cNvPr id="71" name="TextBox 104">
              <a:extLst>
                <a:ext uri="{FF2B5EF4-FFF2-40B4-BE49-F238E27FC236}">
                  <a16:creationId xmlns:a16="http://schemas.microsoft.com/office/drawing/2014/main" id="{9FE9AB75-A72A-4EFF-B168-4F831D1CCEDD}"/>
                </a:ext>
              </a:extLst>
            </p:cNvPr>
            <p:cNvSpPr txBox="1"/>
            <p:nvPr/>
          </p:nvSpPr>
          <p:spPr>
            <a:xfrm>
              <a:off x="8929770" y="3782286"/>
              <a:ext cx="4722168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  <p:sp>
          <p:nvSpPr>
            <p:cNvPr id="72" name="TextBox 105">
              <a:extLst>
                <a:ext uri="{FF2B5EF4-FFF2-40B4-BE49-F238E27FC236}">
                  <a16:creationId xmlns:a16="http://schemas.microsoft.com/office/drawing/2014/main" id="{7E1491F4-6ABF-40C8-A968-ED6A2F51754C}"/>
                </a:ext>
              </a:extLst>
            </p:cNvPr>
            <p:cNvSpPr txBox="1"/>
            <p:nvPr/>
          </p:nvSpPr>
          <p:spPr>
            <a:xfrm>
              <a:off x="8929770" y="4448495"/>
              <a:ext cx="4722168" cy="90804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Construir espacios que garanticen la prestación de los servicios sociales.</a:t>
              </a:r>
            </a:p>
          </p:txBody>
        </p:sp>
      </p:grpSp>
      <p:grpSp>
        <p:nvGrpSpPr>
          <p:cNvPr id="52" name="Group 85">
            <a:extLst>
              <a:ext uri="{FF2B5EF4-FFF2-40B4-BE49-F238E27FC236}">
                <a16:creationId xmlns:a16="http://schemas.microsoft.com/office/drawing/2014/main" id="{8FC4024C-6361-4E41-A243-94F78D955B58}"/>
              </a:ext>
            </a:extLst>
          </p:cNvPr>
          <p:cNvGrpSpPr/>
          <p:nvPr/>
        </p:nvGrpSpPr>
        <p:grpSpPr>
          <a:xfrm>
            <a:off x="3806278" y="5326013"/>
            <a:ext cx="4001980" cy="1056108"/>
            <a:chOff x="8904628" y="4265211"/>
            <a:chExt cx="4901246" cy="1986581"/>
          </a:xfrm>
        </p:grpSpPr>
        <p:sp>
          <p:nvSpPr>
            <p:cNvPr id="59" name="TextBox 86">
              <a:extLst>
                <a:ext uri="{FF2B5EF4-FFF2-40B4-BE49-F238E27FC236}">
                  <a16:creationId xmlns:a16="http://schemas.microsoft.com/office/drawing/2014/main" id="{07B49AFA-4A69-4520-AC70-38CD24AE2825}"/>
                </a:ext>
              </a:extLst>
            </p:cNvPr>
            <p:cNvSpPr txBox="1"/>
            <p:nvPr/>
          </p:nvSpPr>
          <p:spPr>
            <a:xfrm>
              <a:off x="8929771" y="4265211"/>
              <a:ext cx="4876103" cy="6947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60" name="TextBox 87">
              <a:extLst>
                <a:ext uri="{FF2B5EF4-FFF2-40B4-BE49-F238E27FC236}">
                  <a16:creationId xmlns:a16="http://schemas.microsoft.com/office/drawing/2014/main" id="{F295A815-DDA4-4B4D-92ED-A01659A18D3D}"/>
                </a:ext>
              </a:extLst>
            </p:cNvPr>
            <p:cNvSpPr txBox="1"/>
            <p:nvPr/>
          </p:nvSpPr>
          <p:spPr>
            <a:xfrm>
              <a:off x="8904628" y="4906681"/>
              <a:ext cx="4901246" cy="134511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ES" sz="1200" dirty="0"/>
                <a:t>Realizar las acciones necesarias a los equipamientos sociales que permitan gestionar el saneamiento jurídico, urbanístico y de construcción</a:t>
              </a:r>
            </a:p>
          </p:txBody>
        </p:sp>
      </p:grpSp>
      <p:grpSp>
        <p:nvGrpSpPr>
          <p:cNvPr id="61" name="Group 88">
            <a:extLst>
              <a:ext uri="{FF2B5EF4-FFF2-40B4-BE49-F238E27FC236}">
                <a16:creationId xmlns:a16="http://schemas.microsoft.com/office/drawing/2014/main" id="{B6086F31-FC5A-44DC-9840-549D759D9299}"/>
              </a:ext>
            </a:extLst>
          </p:cNvPr>
          <p:cNvGrpSpPr/>
          <p:nvPr/>
        </p:nvGrpSpPr>
        <p:grpSpPr>
          <a:xfrm>
            <a:off x="3826807" y="4202334"/>
            <a:ext cx="4001979" cy="859197"/>
            <a:chOff x="-1058509" y="2121049"/>
            <a:chExt cx="4415189" cy="1527460"/>
          </a:xfrm>
        </p:grpSpPr>
        <p:sp>
          <p:nvSpPr>
            <p:cNvPr id="62" name="TextBox 89">
              <a:extLst>
                <a:ext uri="{FF2B5EF4-FFF2-40B4-BE49-F238E27FC236}">
                  <a16:creationId xmlns:a16="http://schemas.microsoft.com/office/drawing/2014/main" id="{133F46E0-2968-468D-966D-D7417E064EDF}"/>
                </a:ext>
              </a:extLst>
            </p:cNvPr>
            <p:cNvSpPr txBox="1"/>
            <p:nvPr/>
          </p:nvSpPr>
          <p:spPr>
            <a:xfrm>
              <a:off x="-1058509" y="2121049"/>
              <a:ext cx="4409900" cy="65659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3" name="TextBox 90">
              <a:extLst>
                <a:ext uri="{FF2B5EF4-FFF2-40B4-BE49-F238E27FC236}">
                  <a16:creationId xmlns:a16="http://schemas.microsoft.com/office/drawing/2014/main" id="{BF45A1E2-E801-4329-9372-8156487AFF3F}"/>
                </a:ext>
              </a:extLst>
            </p:cNvPr>
            <p:cNvSpPr txBox="1"/>
            <p:nvPr/>
          </p:nvSpPr>
          <p:spPr>
            <a:xfrm>
              <a:off x="-1058509" y="2740460"/>
              <a:ext cx="4415189" cy="908049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Gestionar la consecución y contratación  de infraestructura adecuada.</a:t>
              </a:r>
            </a:p>
          </p:txBody>
        </p:sp>
      </p:grpSp>
      <p:pic>
        <p:nvPicPr>
          <p:cNvPr id="6146" name="Picture 2" descr="Resultado de imagen para seÃ±ales instituciÃ³n  azul">
            <a:extLst>
              <a:ext uri="{FF2B5EF4-FFF2-40B4-BE49-F238E27FC236}">
                <a16:creationId xmlns:a16="http://schemas.microsoft.com/office/drawing/2014/main" id="{1125A329-C959-4068-92FE-63C1DF5C3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657" y="1870785"/>
            <a:ext cx="1022330" cy="1022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" name="Title 1">
            <a:extLst>
              <a:ext uri="{FF2B5EF4-FFF2-40B4-BE49-F238E27FC236}">
                <a16:creationId xmlns:a16="http://schemas.microsoft.com/office/drawing/2014/main" id="{F8CAD87D-5772-4901-9A76-B76C985F3FAB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9787C146-63A2-4CB3-AFAC-1A6D27B9B51E}"/>
              </a:ext>
            </a:extLst>
          </p:cNvPr>
          <p:cNvSpPr/>
          <p:nvPr/>
        </p:nvSpPr>
        <p:spPr>
          <a:xfrm>
            <a:off x="8044085" y="1165482"/>
            <a:ext cx="1022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92%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7D26036E-04A8-4ADC-A47A-014EDC851694}"/>
              </a:ext>
            </a:extLst>
          </p:cNvPr>
          <p:cNvSpPr/>
          <p:nvPr/>
        </p:nvSpPr>
        <p:spPr>
          <a:xfrm>
            <a:off x="8044084" y="2287758"/>
            <a:ext cx="1022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96%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23E8A0E4-2000-456E-9D9B-9F6CE741C0D7}"/>
              </a:ext>
            </a:extLst>
          </p:cNvPr>
          <p:cNvSpPr/>
          <p:nvPr/>
        </p:nvSpPr>
        <p:spPr>
          <a:xfrm>
            <a:off x="8044083" y="3469723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90%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879106AC-0A26-4F29-AA49-AEFC5DA45997}"/>
              </a:ext>
            </a:extLst>
          </p:cNvPr>
          <p:cNvSpPr/>
          <p:nvPr/>
        </p:nvSpPr>
        <p:spPr>
          <a:xfrm>
            <a:off x="8044083" y="4575309"/>
            <a:ext cx="1044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891024A-614D-4DBA-AA8D-BBCE4A1C5BF5}"/>
              </a:ext>
            </a:extLst>
          </p:cNvPr>
          <p:cNvSpPr/>
          <p:nvPr/>
        </p:nvSpPr>
        <p:spPr>
          <a:xfrm>
            <a:off x="8044083" y="5744982"/>
            <a:ext cx="1044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756660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535212" y="2761210"/>
            <a:ext cx="3249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Gestión institucional y fortalecimiento del talento humano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536184" y="4066077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98%</a:t>
            </a:r>
          </a:p>
        </p:txBody>
      </p:sp>
      <p:grpSp>
        <p:nvGrpSpPr>
          <p:cNvPr id="64" name="Group 91">
            <a:extLst>
              <a:ext uri="{FF2B5EF4-FFF2-40B4-BE49-F238E27FC236}">
                <a16:creationId xmlns:a16="http://schemas.microsoft.com/office/drawing/2014/main" id="{9D6C2AEA-B88D-4BEF-9E35-03C02C3C44AF}"/>
              </a:ext>
            </a:extLst>
          </p:cNvPr>
          <p:cNvGrpSpPr/>
          <p:nvPr/>
        </p:nvGrpSpPr>
        <p:grpSpPr>
          <a:xfrm>
            <a:off x="4706610" y="1580449"/>
            <a:ext cx="3088879" cy="829559"/>
            <a:chOff x="-858045" y="2390752"/>
            <a:chExt cx="4128069" cy="1474772"/>
          </a:xfrm>
        </p:grpSpPr>
        <p:sp>
          <p:nvSpPr>
            <p:cNvPr id="65" name="TextBox 98">
              <a:extLst>
                <a:ext uri="{FF2B5EF4-FFF2-40B4-BE49-F238E27FC236}">
                  <a16:creationId xmlns:a16="http://schemas.microsoft.com/office/drawing/2014/main" id="{2800D98E-3056-44D9-99E0-68DA5C953855}"/>
                </a:ext>
              </a:extLst>
            </p:cNvPr>
            <p:cNvSpPr txBox="1"/>
            <p:nvPr/>
          </p:nvSpPr>
          <p:spPr>
            <a:xfrm>
              <a:off x="-858045" y="2390752"/>
              <a:ext cx="4128069" cy="65659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6" name="TextBox 99">
              <a:extLst>
                <a:ext uri="{FF2B5EF4-FFF2-40B4-BE49-F238E27FC236}">
                  <a16:creationId xmlns:a16="http://schemas.microsoft.com/office/drawing/2014/main" id="{AC9EAEFD-69B4-425E-A350-5FE886D63C32}"/>
                </a:ext>
              </a:extLst>
            </p:cNvPr>
            <p:cNvSpPr txBox="1"/>
            <p:nvPr/>
          </p:nvSpPr>
          <p:spPr>
            <a:xfrm>
              <a:off x="-858045" y="2957474"/>
              <a:ext cx="4128069" cy="90805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Promover la apropiación, difusión y conservación de la memoria.</a:t>
              </a:r>
            </a:p>
          </p:txBody>
        </p:sp>
      </p:grp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C0C7CFBA-C6F5-4F3B-8F2A-C85E34C8C140}"/>
              </a:ext>
            </a:extLst>
          </p:cNvPr>
          <p:cNvGrpSpPr/>
          <p:nvPr/>
        </p:nvGrpSpPr>
        <p:grpSpPr>
          <a:xfrm>
            <a:off x="4706612" y="2507436"/>
            <a:ext cx="3088877" cy="631536"/>
            <a:chOff x="8783080" y="3565013"/>
            <a:chExt cx="2814985" cy="1122720"/>
          </a:xfrm>
        </p:grpSpPr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15CAA741-0043-4D33-A879-A94EB0CBBD32}"/>
                </a:ext>
              </a:extLst>
            </p:cNvPr>
            <p:cNvSpPr txBox="1"/>
            <p:nvPr/>
          </p:nvSpPr>
          <p:spPr>
            <a:xfrm>
              <a:off x="8783080" y="3565013"/>
              <a:ext cx="2807205" cy="65658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69" name="TextBox 102">
              <a:extLst>
                <a:ext uri="{FF2B5EF4-FFF2-40B4-BE49-F238E27FC236}">
                  <a16:creationId xmlns:a16="http://schemas.microsoft.com/office/drawing/2014/main" id="{95FA7891-5C8C-4C68-92B0-C1350B49D828}"/>
                </a:ext>
              </a:extLst>
            </p:cNvPr>
            <p:cNvSpPr txBox="1"/>
            <p:nvPr/>
          </p:nvSpPr>
          <p:spPr>
            <a:xfrm>
              <a:off x="8790860" y="4142908"/>
              <a:ext cx="2807205" cy="54482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Promover buenas prácticas ambientales.</a:t>
              </a:r>
            </a:p>
          </p:txBody>
        </p:sp>
      </p:grpSp>
      <p:grpSp>
        <p:nvGrpSpPr>
          <p:cNvPr id="70" name="Group 103">
            <a:extLst>
              <a:ext uri="{FF2B5EF4-FFF2-40B4-BE49-F238E27FC236}">
                <a16:creationId xmlns:a16="http://schemas.microsoft.com/office/drawing/2014/main" id="{46433056-9A52-42D5-B494-F4A19F059953}"/>
              </a:ext>
            </a:extLst>
          </p:cNvPr>
          <p:cNvGrpSpPr/>
          <p:nvPr/>
        </p:nvGrpSpPr>
        <p:grpSpPr>
          <a:xfrm>
            <a:off x="4706611" y="714736"/>
            <a:ext cx="3088880" cy="829000"/>
            <a:chOff x="8868038" y="3675657"/>
            <a:chExt cx="4436549" cy="1473785"/>
          </a:xfrm>
        </p:grpSpPr>
        <p:sp>
          <p:nvSpPr>
            <p:cNvPr id="71" name="TextBox 104">
              <a:extLst>
                <a:ext uri="{FF2B5EF4-FFF2-40B4-BE49-F238E27FC236}">
                  <a16:creationId xmlns:a16="http://schemas.microsoft.com/office/drawing/2014/main" id="{9FE9AB75-A72A-4EFF-B168-4F831D1CCEDD}"/>
                </a:ext>
              </a:extLst>
            </p:cNvPr>
            <p:cNvSpPr txBox="1"/>
            <p:nvPr/>
          </p:nvSpPr>
          <p:spPr>
            <a:xfrm>
              <a:off x="8921978" y="3675657"/>
              <a:ext cx="4382609" cy="65659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  <p:sp>
          <p:nvSpPr>
            <p:cNvPr id="72" name="TextBox 105">
              <a:extLst>
                <a:ext uri="{FF2B5EF4-FFF2-40B4-BE49-F238E27FC236}">
                  <a16:creationId xmlns:a16="http://schemas.microsoft.com/office/drawing/2014/main" id="{7E1491F4-6ABF-40C8-A968-ED6A2F51754C}"/>
                </a:ext>
              </a:extLst>
            </p:cNvPr>
            <p:cNvSpPr txBox="1"/>
            <p:nvPr/>
          </p:nvSpPr>
          <p:spPr>
            <a:xfrm>
              <a:off x="8868038" y="4241388"/>
              <a:ext cx="4436549" cy="90805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Garantizar soluciones en materia de servicios logísticos.</a:t>
              </a:r>
            </a:p>
          </p:txBody>
        </p:sp>
      </p:grpSp>
      <p:grpSp>
        <p:nvGrpSpPr>
          <p:cNvPr id="52" name="Group 85">
            <a:extLst>
              <a:ext uri="{FF2B5EF4-FFF2-40B4-BE49-F238E27FC236}">
                <a16:creationId xmlns:a16="http://schemas.microsoft.com/office/drawing/2014/main" id="{8FC4024C-6361-4E41-A243-94F78D955B58}"/>
              </a:ext>
            </a:extLst>
          </p:cNvPr>
          <p:cNvGrpSpPr/>
          <p:nvPr/>
        </p:nvGrpSpPr>
        <p:grpSpPr>
          <a:xfrm>
            <a:off x="4706611" y="5473697"/>
            <a:ext cx="3098250" cy="838797"/>
            <a:chOff x="8501504" y="3850817"/>
            <a:chExt cx="3813010" cy="1491193"/>
          </a:xfrm>
        </p:grpSpPr>
        <p:sp>
          <p:nvSpPr>
            <p:cNvPr id="59" name="TextBox 86">
              <a:extLst>
                <a:ext uri="{FF2B5EF4-FFF2-40B4-BE49-F238E27FC236}">
                  <a16:creationId xmlns:a16="http://schemas.microsoft.com/office/drawing/2014/main" id="{07B49AFA-4A69-4520-AC70-38CD24AE2825}"/>
                </a:ext>
              </a:extLst>
            </p:cNvPr>
            <p:cNvSpPr txBox="1"/>
            <p:nvPr/>
          </p:nvSpPr>
          <p:spPr>
            <a:xfrm>
              <a:off x="8501504" y="3850817"/>
              <a:ext cx="3790971" cy="65659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6</a:t>
              </a:r>
            </a:p>
          </p:txBody>
        </p:sp>
        <p:sp>
          <p:nvSpPr>
            <p:cNvPr id="60" name="TextBox 87">
              <a:extLst>
                <a:ext uri="{FF2B5EF4-FFF2-40B4-BE49-F238E27FC236}">
                  <a16:creationId xmlns:a16="http://schemas.microsoft.com/office/drawing/2014/main" id="{F295A815-DDA4-4B4D-92ED-A01659A18D3D}"/>
                </a:ext>
              </a:extLst>
            </p:cNvPr>
            <p:cNvSpPr txBox="1"/>
            <p:nvPr/>
          </p:nvSpPr>
          <p:spPr>
            <a:xfrm>
              <a:off x="8501504" y="4433961"/>
              <a:ext cx="3813010" cy="908049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Fortalecer el desarrollo integral del talento humano.</a:t>
              </a:r>
            </a:p>
          </p:txBody>
        </p:sp>
      </p:grpSp>
      <p:grpSp>
        <p:nvGrpSpPr>
          <p:cNvPr id="61" name="Group 88">
            <a:extLst>
              <a:ext uri="{FF2B5EF4-FFF2-40B4-BE49-F238E27FC236}">
                <a16:creationId xmlns:a16="http://schemas.microsoft.com/office/drawing/2014/main" id="{B6086F31-FC5A-44DC-9840-549D759D9299}"/>
              </a:ext>
            </a:extLst>
          </p:cNvPr>
          <p:cNvGrpSpPr/>
          <p:nvPr/>
        </p:nvGrpSpPr>
        <p:grpSpPr>
          <a:xfrm>
            <a:off x="4688700" y="3318903"/>
            <a:ext cx="3098252" cy="819143"/>
            <a:chOff x="-656671" y="2364757"/>
            <a:chExt cx="4082351" cy="1456262"/>
          </a:xfrm>
        </p:grpSpPr>
        <p:sp>
          <p:nvSpPr>
            <p:cNvPr id="62" name="TextBox 89">
              <a:extLst>
                <a:ext uri="{FF2B5EF4-FFF2-40B4-BE49-F238E27FC236}">
                  <a16:creationId xmlns:a16="http://schemas.microsoft.com/office/drawing/2014/main" id="{133F46E0-2968-468D-966D-D7417E064EDF}"/>
                </a:ext>
              </a:extLst>
            </p:cNvPr>
            <p:cNvSpPr txBox="1"/>
            <p:nvPr/>
          </p:nvSpPr>
          <p:spPr>
            <a:xfrm>
              <a:off x="-621821" y="2364757"/>
              <a:ext cx="4047501" cy="65659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3" name="TextBox 90">
              <a:extLst>
                <a:ext uri="{FF2B5EF4-FFF2-40B4-BE49-F238E27FC236}">
                  <a16:creationId xmlns:a16="http://schemas.microsoft.com/office/drawing/2014/main" id="{BF45A1E2-E801-4329-9372-8156487AFF3F}"/>
                </a:ext>
              </a:extLst>
            </p:cNvPr>
            <p:cNvSpPr txBox="1"/>
            <p:nvPr/>
          </p:nvSpPr>
          <p:spPr>
            <a:xfrm>
              <a:off x="-656671" y="2912964"/>
              <a:ext cx="4082351" cy="908055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 Asegurar la calidad de la información y el manejo eficiente de la misma.</a:t>
              </a:r>
            </a:p>
          </p:txBody>
        </p:sp>
      </p:grpSp>
      <p:grpSp>
        <p:nvGrpSpPr>
          <p:cNvPr id="88" name="Group 88">
            <a:extLst>
              <a:ext uri="{FF2B5EF4-FFF2-40B4-BE49-F238E27FC236}">
                <a16:creationId xmlns:a16="http://schemas.microsoft.com/office/drawing/2014/main" id="{BD1BCEF1-8D1D-4CA5-BCE7-C5227D74DB5E}"/>
              </a:ext>
            </a:extLst>
          </p:cNvPr>
          <p:cNvGrpSpPr/>
          <p:nvPr/>
        </p:nvGrpSpPr>
        <p:grpSpPr>
          <a:xfrm>
            <a:off x="4688701" y="4300771"/>
            <a:ext cx="3116160" cy="1059574"/>
            <a:chOff x="5981131" y="-477081"/>
            <a:chExt cx="4362645" cy="1813270"/>
          </a:xfrm>
        </p:grpSpPr>
        <p:sp>
          <p:nvSpPr>
            <p:cNvPr id="91" name="TextBox 89">
              <a:extLst>
                <a:ext uri="{FF2B5EF4-FFF2-40B4-BE49-F238E27FC236}">
                  <a16:creationId xmlns:a16="http://schemas.microsoft.com/office/drawing/2014/main" id="{4EDB4771-2A1C-4C03-90B9-AAC925BCE10E}"/>
                </a:ext>
              </a:extLst>
            </p:cNvPr>
            <p:cNvSpPr txBox="1"/>
            <p:nvPr/>
          </p:nvSpPr>
          <p:spPr>
            <a:xfrm>
              <a:off x="5981131" y="-477081"/>
              <a:ext cx="4362645" cy="57937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93" name="TextBox 90">
              <a:extLst>
                <a:ext uri="{FF2B5EF4-FFF2-40B4-BE49-F238E27FC236}">
                  <a16:creationId xmlns:a16="http://schemas.microsoft.com/office/drawing/2014/main" id="{E04BE817-D76A-4314-90B8-5BA008F357CA}"/>
                </a:ext>
              </a:extLst>
            </p:cNvPr>
            <p:cNvSpPr txBox="1"/>
            <p:nvPr/>
          </p:nvSpPr>
          <p:spPr>
            <a:xfrm>
              <a:off x="6006204" y="112444"/>
              <a:ext cx="4337572" cy="122374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Fortalecer la gestión institucional mediante el aporte del recurso humano suficiente e idóneo</a:t>
              </a:r>
            </a:p>
          </p:txBody>
        </p: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79B06459-4019-4BE9-8699-7BC7DFA78B6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74085" y="1841762"/>
            <a:ext cx="971653" cy="8218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8" name="Title 1">
            <a:extLst>
              <a:ext uri="{FF2B5EF4-FFF2-40B4-BE49-F238E27FC236}">
                <a16:creationId xmlns:a16="http://schemas.microsoft.com/office/drawing/2014/main" id="{DCB79865-B878-4338-8645-9EE24B446EAF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9F3AA7BD-745B-4ECD-85F3-99B6FE809B3E}"/>
              </a:ext>
            </a:extLst>
          </p:cNvPr>
          <p:cNvSpPr/>
          <p:nvPr/>
        </p:nvSpPr>
        <p:spPr>
          <a:xfrm>
            <a:off x="8016375" y="1032958"/>
            <a:ext cx="10424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98%</a:t>
            </a: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73A7E277-B5E4-4AC7-8283-7BB5F0996A24}"/>
              </a:ext>
            </a:extLst>
          </p:cNvPr>
          <p:cNvSpPr/>
          <p:nvPr/>
        </p:nvSpPr>
        <p:spPr>
          <a:xfrm>
            <a:off x="8016375" y="1923786"/>
            <a:ext cx="104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96%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DF580CAF-C7C8-4BC5-91DA-097CB10BB66D}"/>
              </a:ext>
            </a:extLst>
          </p:cNvPr>
          <p:cNvSpPr/>
          <p:nvPr/>
        </p:nvSpPr>
        <p:spPr>
          <a:xfrm>
            <a:off x="8016374" y="2754905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83%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D3E0684A-BBAA-4A3C-B863-BC1ABB862CB9}"/>
              </a:ext>
            </a:extLst>
          </p:cNvPr>
          <p:cNvSpPr/>
          <p:nvPr/>
        </p:nvSpPr>
        <p:spPr>
          <a:xfrm>
            <a:off x="8016373" y="3636787"/>
            <a:ext cx="104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92%</a:t>
            </a:r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1F31837B-A6D0-4834-8CF8-95325A4C3EBF}"/>
              </a:ext>
            </a:extLst>
          </p:cNvPr>
          <p:cNvSpPr/>
          <p:nvPr/>
        </p:nvSpPr>
        <p:spPr>
          <a:xfrm>
            <a:off x="8016372" y="4771968"/>
            <a:ext cx="104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F71FD18B-7975-41DB-B985-EC8B500E6A00}"/>
              </a:ext>
            </a:extLst>
          </p:cNvPr>
          <p:cNvSpPr/>
          <p:nvPr/>
        </p:nvSpPr>
        <p:spPr>
          <a:xfrm>
            <a:off x="8016372" y="5868067"/>
            <a:ext cx="104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1328792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4166113" y="2799586"/>
            <a:ext cx="3193910" cy="1205419"/>
            <a:chOff x="340731" y="2816601"/>
            <a:chExt cx="2929293" cy="122939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40731" y="2816601"/>
              <a:ext cx="2929280" cy="40806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40731" y="3212496"/>
              <a:ext cx="2929293" cy="83350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Desarrollar estrategias que promuevan los criterios de calidad de los servicios sociales.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4166113" y="4405663"/>
            <a:ext cx="3193910" cy="1213653"/>
            <a:chOff x="9195108" y="4078456"/>
            <a:chExt cx="2929305" cy="123780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9195108" y="4078456"/>
              <a:ext cx="2929305" cy="40806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 Objetivo 3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9195116" y="4482755"/>
              <a:ext cx="2929293" cy="83350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dirty="0"/>
                <a:t>Formular e implementar estrategias que impulsen la gestión pública eficiente y transparente.</a:t>
              </a:r>
              <a:endParaRPr lang="es-ES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4166114" y="1326698"/>
            <a:ext cx="3193910" cy="1223343"/>
            <a:chOff x="8819049" y="4165673"/>
            <a:chExt cx="2929305" cy="124768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819049" y="4165673"/>
              <a:ext cx="2929292" cy="40807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Objetivo 1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819061" y="4579856"/>
              <a:ext cx="2929293" cy="83350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rgbClr val="003E65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>
                  <a:solidFill>
                    <a:schemeClr val="bg1"/>
                  </a:solidFill>
                </a:rPr>
                <a:t>Determinar el avance de las </a:t>
              </a:r>
              <a:r>
                <a:rPr lang="es-CO" b="1" dirty="0">
                  <a:solidFill>
                    <a:schemeClr val="bg1"/>
                  </a:solidFill>
                </a:rPr>
                <a:t>políticas sociales </a:t>
              </a:r>
              <a:r>
                <a:rPr lang="es-CO" dirty="0">
                  <a:solidFill>
                    <a:schemeClr val="bg1"/>
                  </a:solidFill>
                </a:rPr>
                <a:t>y comunicarlo a los grupos de interés.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294838" y="3023483"/>
            <a:ext cx="29307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Integración eficiente y transparente para todos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070495" y="4296909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99%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545B72F-E1AD-4607-BEF6-0C1DE214C96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99024" y="2024842"/>
            <a:ext cx="899778" cy="8455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1E6A206B-4390-46B4-849F-2DC04C10BB34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5AD33A4-08CD-4E5A-8137-912F6777C072}"/>
              </a:ext>
            </a:extLst>
          </p:cNvPr>
          <p:cNvSpPr/>
          <p:nvPr/>
        </p:nvSpPr>
        <p:spPr>
          <a:xfrm>
            <a:off x="7903104" y="1910587"/>
            <a:ext cx="1052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CE113F8-D9D0-4579-A61B-D704C830AFE4}"/>
              </a:ext>
            </a:extLst>
          </p:cNvPr>
          <p:cNvSpPr/>
          <p:nvPr/>
        </p:nvSpPr>
        <p:spPr>
          <a:xfrm>
            <a:off x="7903103" y="3365549"/>
            <a:ext cx="1052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97%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E2EEEEB1-9226-4754-8F29-1F90E168566B}"/>
              </a:ext>
            </a:extLst>
          </p:cNvPr>
          <p:cNvSpPr/>
          <p:nvPr/>
        </p:nvSpPr>
        <p:spPr>
          <a:xfrm>
            <a:off x="7903102" y="4979862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99%</a:t>
            </a:r>
          </a:p>
        </p:txBody>
      </p:sp>
    </p:spTree>
    <p:extLst>
      <p:ext uri="{BB962C8B-B14F-4D97-AF65-F5344CB8AC3E}">
        <p14:creationId xmlns:p14="http://schemas.microsoft.com/office/powerpoint/2010/main" val="3062011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195698" y="2592256"/>
            <a:ext cx="3350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Integración digital y de conocimiento para la inclusión social</a:t>
            </a:r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247122" y="3898929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97%</a:t>
            </a:r>
          </a:p>
        </p:txBody>
      </p:sp>
      <p:grpSp>
        <p:nvGrpSpPr>
          <p:cNvPr id="64" name="Group 91">
            <a:extLst>
              <a:ext uri="{FF2B5EF4-FFF2-40B4-BE49-F238E27FC236}">
                <a16:creationId xmlns:a16="http://schemas.microsoft.com/office/drawing/2014/main" id="{9D6C2AEA-B88D-4BEF-9E35-03C02C3C44AF}"/>
              </a:ext>
            </a:extLst>
          </p:cNvPr>
          <p:cNvGrpSpPr/>
          <p:nvPr/>
        </p:nvGrpSpPr>
        <p:grpSpPr>
          <a:xfrm>
            <a:off x="4309537" y="1632192"/>
            <a:ext cx="2809828" cy="830637"/>
            <a:chOff x="-1244524" y="1510524"/>
            <a:chExt cx="4498292" cy="1476690"/>
          </a:xfrm>
        </p:grpSpPr>
        <p:sp>
          <p:nvSpPr>
            <p:cNvPr id="65" name="TextBox 98">
              <a:extLst>
                <a:ext uri="{FF2B5EF4-FFF2-40B4-BE49-F238E27FC236}">
                  <a16:creationId xmlns:a16="http://schemas.microsoft.com/office/drawing/2014/main" id="{2800D98E-3056-44D9-99E0-68DA5C953855}"/>
                </a:ext>
              </a:extLst>
            </p:cNvPr>
            <p:cNvSpPr txBox="1"/>
            <p:nvPr/>
          </p:nvSpPr>
          <p:spPr>
            <a:xfrm>
              <a:off x="-1244524" y="1510524"/>
              <a:ext cx="4498292" cy="65659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6" name="TextBox 99">
              <a:extLst>
                <a:ext uri="{FF2B5EF4-FFF2-40B4-BE49-F238E27FC236}">
                  <a16:creationId xmlns:a16="http://schemas.microsoft.com/office/drawing/2014/main" id="{AC9EAEFD-69B4-425E-A350-5FE886D63C32}"/>
                </a:ext>
              </a:extLst>
            </p:cNvPr>
            <p:cNvSpPr txBox="1"/>
            <p:nvPr/>
          </p:nvSpPr>
          <p:spPr>
            <a:xfrm>
              <a:off x="-1244524" y="2169970"/>
              <a:ext cx="4498292" cy="81724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Desarrollar evaluaciones de los servicios sociales que presta la SDIS.</a:t>
              </a:r>
            </a:p>
          </p:txBody>
        </p:sp>
      </p:grp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C0C7CFBA-C6F5-4F3B-8F2A-C85E34C8C140}"/>
              </a:ext>
            </a:extLst>
          </p:cNvPr>
          <p:cNvGrpSpPr/>
          <p:nvPr/>
        </p:nvGrpSpPr>
        <p:grpSpPr>
          <a:xfrm>
            <a:off x="4309537" y="2553276"/>
            <a:ext cx="2815470" cy="821681"/>
            <a:chOff x="8921977" y="3759571"/>
            <a:chExt cx="3890427" cy="1460768"/>
          </a:xfrm>
        </p:grpSpPr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15CAA741-0043-4D33-A879-A94EB0CBBD32}"/>
                </a:ext>
              </a:extLst>
            </p:cNvPr>
            <p:cNvSpPr txBox="1"/>
            <p:nvPr/>
          </p:nvSpPr>
          <p:spPr>
            <a:xfrm>
              <a:off x="8921977" y="3759571"/>
              <a:ext cx="3882631" cy="65659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69" name="TextBox 102">
              <a:extLst>
                <a:ext uri="{FF2B5EF4-FFF2-40B4-BE49-F238E27FC236}">
                  <a16:creationId xmlns:a16="http://schemas.microsoft.com/office/drawing/2014/main" id="{95FA7891-5C8C-4C68-92B0-C1350B49D828}"/>
                </a:ext>
              </a:extLst>
            </p:cNvPr>
            <p:cNvSpPr txBox="1"/>
            <p:nvPr/>
          </p:nvSpPr>
          <p:spPr>
            <a:xfrm>
              <a:off x="8929773" y="4403095"/>
              <a:ext cx="3882631" cy="81724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 Desarrollar y promover la producción de conocimiento pertinente.</a:t>
              </a:r>
            </a:p>
          </p:txBody>
        </p:sp>
      </p:grpSp>
      <p:grpSp>
        <p:nvGrpSpPr>
          <p:cNvPr id="70" name="Group 103">
            <a:extLst>
              <a:ext uri="{FF2B5EF4-FFF2-40B4-BE49-F238E27FC236}">
                <a16:creationId xmlns:a16="http://schemas.microsoft.com/office/drawing/2014/main" id="{46433056-9A52-42D5-B494-F4A19F059953}"/>
              </a:ext>
            </a:extLst>
          </p:cNvPr>
          <p:cNvGrpSpPr/>
          <p:nvPr/>
        </p:nvGrpSpPr>
        <p:grpSpPr>
          <a:xfrm>
            <a:off x="4309537" y="715873"/>
            <a:ext cx="2809828" cy="830644"/>
            <a:chOff x="8921977" y="3743636"/>
            <a:chExt cx="3944816" cy="1476699"/>
          </a:xfrm>
        </p:grpSpPr>
        <p:sp>
          <p:nvSpPr>
            <p:cNvPr id="71" name="TextBox 104">
              <a:extLst>
                <a:ext uri="{FF2B5EF4-FFF2-40B4-BE49-F238E27FC236}">
                  <a16:creationId xmlns:a16="http://schemas.microsoft.com/office/drawing/2014/main" id="{9FE9AB75-A72A-4EFF-B168-4F831D1CCEDD}"/>
                </a:ext>
              </a:extLst>
            </p:cNvPr>
            <p:cNvSpPr txBox="1"/>
            <p:nvPr/>
          </p:nvSpPr>
          <p:spPr>
            <a:xfrm>
              <a:off x="8921977" y="3743636"/>
              <a:ext cx="3937020" cy="65659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  <p:sp>
          <p:nvSpPr>
            <p:cNvPr id="72" name="TextBox 105">
              <a:extLst>
                <a:ext uri="{FF2B5EF4-FFF2-40B4-BE49-F238E27FC236}">
                  <a16:creationId xmlns:a16="http://schemas.microsoft.com/office/drawing/2014/main" id="{7E1491F4-6ABF-40C8-A968-ED6A2F51754C}"/>
                </a:ext>
              </a:extLst>
            </p:cNvPr>
            <p:cNvSpPr txBox="1"/>
            <p:nvPr/>
          </p:nvSpPr>
          <p:spPr>
            <a:xfrm>
              <a:off x="8929772" y="4403093"/>
              <a:ext cx="3937021" cy="81724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Fortalecer los procesos de planeación y seguimiento institucional.</a:t>
              </a:r>
            </a:p>
          </p:txBody>
        </p:sp>
      </p:grpSp>
      <p:grpSp>
        <p:nvGrpSpPr>
          <p:cNvPr id="52" name="Group 85">
            <a:extLst>
              <a:ext uri="{FF2B5EF4-FFF2-40B4-BE49-F238E27FC236}">
                <a16:creationId xmlns:a16="http://schemas.microsoft.com/office/drawing/2014/main" id="{8FC4024C-6361-4E41-A243-94F78D955B58}"/>
              </a:ext>
            </a:extLst>
          </p:cNvPr>
          <p:cNvGrpSpPr/>
          <p:nvPr/>
        </p:nvGrpSpPr>
        <p:grpSpPr>
          <a:xfrm>
            <a:off x="4303939" y="5429720"/>
            <a:ext cx="2815469" cy="821680"/>
            <a:chOff x="233115" y="4641812"/>
            <a:chExt cx="4508633" cy="1460763"/>
          </a:xfrm>
        </p:grpSpPr>
        <p:sp>
          <p:nvSpPr>
            <p:cNvPr id="59" name="TextBox 86">
              <a:extLst>
                <a:ext uri="{FF2B5EF4-FFF2-40B4-BE49-F238E27FC236}">
                  <a16:creationId xmlns:a16="http://schemas.microsoft.com/office/drawing/2014/main" id="{07B49AFA-4A69-4520-AC70-38CD24AE2825}"/>
                </a:ext>
              </a:extLst>
            </p:cNvPr>
            <p:cNvSpPr txBox="1"/>
            <p:nvPr/>
          </p:nvSpPr>
          <p:spPr>
            <a:xfrm>
              <a:off x="233115" y="4641812"/>
              <a:ext cx="4498293" cy="65658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6</a:t>
              </a:r>
            </a:p>
          </p:txBody>
        </p:sp>
        <p:sp>
          <p:nvSpPr>
            <p:cNvPr id="60" name="TextBox 87">
              <a:extLst>
                <a:ext uri="{FF2B5EF4-FFF2-40B4-BE49-F238E27FC236}">
                  <a16:creationId xmlns:a16="http://schemas.microsoft.com/office/drawing/2014/main" id="{F295A815-DDA4-4B4D-92ED-A01659A18D3D}"/>
                </a:ext>
              </a:extLst>
            </p:cNvPr>
            <p:cNvSpPr txBox="1"/>
            <p:nvPr/>
          </p:nvSpPr>
          <p:spPr>
            <a:xfrm>
              <a:off x="243455" y="5285333"/>
              <a:ext cx="4498293" cy="817242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Articular las acciones de comunicaciones internas y externas de la entidad.</a:t>
              </a:r>
            </a:p>
          </p:txBody>
        </p:sp>
      </p:grpSp>
      <p:grpSp>
        <p:nvGrpSpPr>
          <p:cNvPr id="61" name="Group 88">
            <a:extLst>
              <a:ext uri="{FF2B5EF4-FFF2-40B4-BE49-F238E27FC236}">
                <a16:creationId xmlns:a16="http://schemas.microsoft.com/office/drawing/2014/main" id="{B6086F31-FC5A-44DC-9840-549D759D9299}"/>
              </a:ext>
            </a:extLst>
          </p:cNvPr>
          <p:cNvGrpSpPr/>
          <p:nvPr/>
        </p:nvGrpSpPr>
        <p:grpSpPr>
          <a:xfrm>
            <a:off x="4309537" y="3409890"/>
            <a:ext cx="2839710" cy="995937"/>
            <a:chOff x="-1735255" y="1378259"/>
            <a:chExt cx="5048373" cy="1770555"/>
          </a:xfrm>
        </p:grpSpPr>
        <p:sp>
          <p:nvSpPr>
            <p:cNvPr id="62" name="TextBox 89">
              <a:extLst>
                <a:ext uri="{FF2B5EF4-FFF2-40B4-BE49-F238E27FC236}">
                  <a16:creationId xmlns:a16="http://schemas.microsoft.com/office/drawing/2014/main" id="{133F46E0-2968-468D-966D-D7417E064EDF}"/>
                </a:ext>
              </a:extLst>
            </p:cNvPr>
            <p:cNvSpPr txBox="1"/>
            <p:nvPr/>
          </p:nvSpPr>
          <p:spPr>
            <a:xfrm>
              <a:off x="-1692162" y="1378259"/>
              <a:ext cx="5005280" cy="65659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3" name="TextBox 90">
              <a:extLst>
                <a:ext uri="{FF2B5EF4-FFF2-40B4-BE49-F238E27FC236}">
                  <a16:creationId xmlns:a16="http://schemas.microsoft.com/office/drawing/2014/main" id="{BF45A1E2-E801-4329-9372-8156487AFF3F}"/>
                </a:ext>
              </a:extLst>
            </p:cNvPr>
            <p:cNvSpPr txBox="1"/>
            <p:nvPr/>
          </p:nvSpPr>
          <p:spPr>
            <a:xfrm>
              <a:off x="-1735255" y="2013750"/>
              <a:ext cx="5005280" cy="113506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Fortalecer las tecnologías y las comunicaciones para la optimización de procesos.</a:t>
              </a:r>
            </a:p>
          </p:txBody>
        </p:sp>
      </p:grpSp>
      <p:grpSp>
        <p:nvGrpSpPr>
          <p:cNvPr id="88" name="Group 88">
            <a:extLst>
              <a:ext uri="{FF2B5EF4-FFF2-40B4-BE49-F238E27FC236}">
                <a16:creationId xmlns:a16="http://schemas.microsoft.com/office/drawing/2014/main" id="{BD1BCEF1-8D1D-4CA5-BCE7-C5227D74DB5E}"/>
              </a:ext>
            </a:extLst>
          </p:cNvPr>
          <p:cNvGrpSpPr/>
          <p:nvPr/>
        </p:nvGrpSpPr>
        <p:grpSpPr>
          <a:xfrm>
            <a:off x="4303939" y="4496010"/>
            <a:ext cx="2804274" cy="825842"/>
            <a:chOff x="5971538" y="394857"/>
            <a:chExt cx="3437989" cy="1413277"/>
          </a:xfrm>
        </p:grpSpPr>
        <p:sp>
          <p:nvSpPr>
            <p:cNvPr id="91" name="TextBox 89">
              <a:extLst>
                <a:ext uri="{FF2B5EF4-FFF2-40B4-BE49-F238E27FC236}">
                  <a16:creationId xmlns:a16="http://schemas.microsoft.com/office/drawing/2014/main" id="{4EDB4771-2A1C-4C03-90B9-AAC925BCE10E}"/>
                </a:ext>
              </a:extLst>
            </p:cNvPr>
            <p:cNvSpPr txBox="1"/>
            <p:nvPr/>
          </p:nvSpPr>
          <p:spPr>
            <a:xfrm>
              <a:off x="6008119" y="394857"/>
              <a:ext cx="3401408" cy="6320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93" name="TextBox 90">
              <a:extLst>
                <a:ext uri="{FF2B5EF4-FFF2-40B4-BE49-F238E27FC236}">
                  <a16:creationId xmlns:a16="http://schemas.microsoft.com/office/drawing/2014/main" id="{E04BE817-D76A-4314-90B8-5BA008F357CA}"/>
                </a:ext>
              </a:extLst>
            </p:cNvPr>
            <p:cNvSpPr txBox="1"/>
            <p:nvPr/>
          </p:nvSpPr>
          <p:spPr>
            <a:xfrm>
              <a:off x="5971538" y="1021442"/>
              <a:ext cx="3437989" cy="78669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Fortalecer la implementación del Sistema Integrado de Gestión.</a:t>
              </a:r>
            </a:p>
          </p:txBody>
        </p:sp>
      </p:grpSp>
      <p:pic>
        <p:nvPicPr>
          <p:cNvPr id="8" name="Imagen 7">
            <a:extLst>
              <a:ext uri="{FF2B5EF4-FFF2-40B4-BE49-F238E27FC236}">
                <a16:creationId xmlns:a16="http://schemas.microsoft.com/office/drawing/2014/main" id="{B082DF23-579D-4DC6-8F29-DA3BFD68705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15828" y="1815943"/>
            <a:ext cx="710044" cy="661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8" name="Title 1">
            <a:extLst>
              <a:ext uri="{FF2B5EF4-FFF2-40B4-BE49-F238E27FC236}">
                <a16:creationId xmlns:a16="http://schemas.microsoft.com/office/drawing/2014/main" id="{F0A7E08B-E9CD-4955-806D-9F3677ED8FC2}"/>
              </a:ext>
            </a:extLst>
          </p:cNvPr>
          <p:cNvSpPr txBox="1">
            <a:spLocks/>
          </p:cNvSpPr>
          <p:nvPr/>
        </p:nvSpPr>
        <p:spPr>
          <a:xfrm>
            <a:off x="16404" y="138551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BF8C7FCB-C8B7-4836-9566-B8EABB88AD04}"/>
              </a:ext>
            </a:extLst>
          </p:cNvPr>
          <p:cNvSpPr/>
          <p:nvPr/>
        </p:nvSpPr>
        <p:spPr>
          <a:xfrm>
            <a:off x="7696916" y="1085834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2791BF94-B19A-4D16-8532-002FE9FC45EE}"/>
              </a:ext>
            </a:extLst>
          </p:cNvPr>
          <p:cNvSpPr/>
          <p:nvPr/>
        </p:nvSpPr>
        <p:spPr>
          <a:xfrm>
            <a:off x="7696915" y="1998324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30B08C87-4A72-4F7A-964B-41A349ECC556}"/>
              </a:ext>
            </a:extLst>
          </p:cNvPr>
          <p:cNvSpPr/>
          <p:nvPr/>
        </p:nvSpPr>
        <p:spPr>
          <a:xfrm>
            <a:off x="7696914" y="2910814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79%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1C823BCF-A675-4C83-A448-B624E8E4DBE3}"/>
              </a:ext>
            </a:extLst>
          </p:cNvPr>
          <p:cNvSpPr/>
          <p:nvPr/>
        </p:nvSpPr>
        <p:spPr>
          <a:xfrm>
            <a:off x="7696913" y="3855757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BFBC1814-78F7-4733-A641-3A93579784D3}"/>
              </a:ext>
            </a:extLst>
          </p:cNvPr>
          <p:cNvSpPr/>
          <p:nvPr/>
        </p:nvSpPr>
        <p:spPr>
          <a:xfrm>
            <a:off x="7696913" y="4799996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3697F7DD-ADFB-42D0-BA36-7369B9720FF7}"/>
              </a:ext>
            </a:extLst>
          </p:cNvPr>
          <p:cNvSpPr/>
          <p:nvPr/>
        </p:nvSpPr>
        <p:spPr>
          <a:xfrm>
            <a:off x="7721357" y="5749192"/>
            <a:ext cx="11178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9528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1">
            <a:extLst>
              <a:ext uri="{FF2B5EF4-FFF2-40B4-BE49-F238E27FC236}">
                <a16:creationId xmlns:a16="http://schemas.microsoft.com/office/drawing/2014/main" id="{F0A7E08B-E9CD-4955-806D-9F3677ED8FC2}"/>
              </a:ext>
            </a:extLst>
          </p:cNvPr>
          <p:cNvSpPr txBox="1">
            <a:spLocks/>
          </p:cNvSpPr>
          <p:nvPr/>
        </p:nvSpPr>
        <p:spPr>
          <a:xfrm>
            <a:off x="16404" y="138551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EE4DF72-0560-48A9-9B1D-ABEB3A9AFB1B}"/>
              </a:ext>
            </a:extLst>
          </p:cNvPr>
          <p:cNvSpPr txBox="1"/>
          <p:nvPr/>
        </p:nvSpPr>
        <p:spPr>
          <a:xfrm>
            <a:off x="472230" y="3232248"/>
            <a:ext cx="2930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Viviendo el territorio</a:t>
            </a:r>
            <a:endParaRPr lang="es-CO" sz="2000" dirty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E26E835-6394-4693-945D-7209580BB117}"/>
              </a:ext>
            </a:extLst>
          </p:cNvPr>
          <p:cNvSpPr/>
          <p:nvPr/>
        </p:nvSpPr>
        <p:spPr>
          <a:xfrm>
            <a:off x="1313892" y="3941214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98%</a:t>
            </a:r>
          </a:p>
        </p:txBody>
      </p:sp>
      <p:grpSp>
        <p:nvGrpSpPr>
          <p:cNvPr id="32" name="Group 88">
            <a:extLst>
              <a:ext uri="{FF2B5EF4-FFF2-40B4-BE49-F238E27FC236}">
                <a16:creationId xmlns:a16="http://schemas.microsoft.com/office/drawing/2014/main" id="{46220B16-C2F1-42E2-82F8-94D6ED0EAF64}"/>
              </a:ext>
            </a:extLst>
          </p:cNvPr>
          <p:cNvGrpSpPr/>
          <p:nvPr/>
        </p:nvGrpSpPr>
        <p:grpSpPr>
          <a:xfrm>
            <a:off x="4149412" y="4992518"/>
            <a:ext cx="3775461" cy="890158"/>
            <a:chOff x="332936" y="2375753"/>
            <a:chExt cx="2937088" cy="1471450"/>
          </a:xfrm>
        </p:grpSpPr>
        <p:sp>
          <p:nvSpPr>
            <p:cNvPr id="34" name="TextBox 89">
              <a:extLst>
                <a:ext uri="{FF2B5EF4-FFF2-40B4-BE49-F238E27FC236}">
                  <a16:creationId xmlns:a16="http://schemas.microsoft.com/office/drawing/2014/main" id="{ADC96BE5-6673-470C-8449-09E1BACCDBFA}"/>
                </a:ext>
              </a:extLst>
            </p:cNvPr>
            <p:cNvSpPr txBox="1"/>
            <p:nvPr/>
          </p:nvSpPr>
          <p:spPr>
            <a:xfrm>
              <a:off x="332936" y="2375753"/>
              <a:ext cx="2911635" cy="61051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35" name="TextBox 90">
              <a:extLst>
                <a:ext uri="{FF2B5EF4-FFF2-40B4-BE49-F238E27FC236}">
                  <a16:creationId xmlns:a16="http://schemas.microsoft.com/office/drawing/2014/main" id="{6C7F74E3-7756-4A94-8283-EADD2F092401}"/>
                </a:ext>
              </a:extLst>
            </p:cNvPr>
            <p:cNvSpPr txBox="1"/>
            <p:nvPr/>
          </p:nvSpPr>
          <p:spPr>
            <a:xfrm>
              <a:off x="340732" y="3002876"/>
              <a:ext cx="2929292" cy="844327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>
                  <a:cs typeface="Arial" panose="020B0604020202020204" pitchFamily="34" charset="0"/>
                </a:rPr>
                <a:t>Implementar  procesos de desarrollo de capacidades para las personas.</a:t>
              </a:r>
            </a:p>
          </p:txBody>
        </p:sp>
      </p:grpSp>
      <p:grpSp>
        <p:nvGrpSpPr>
          <p:cNvPr id="36" name="Group 91">
            <a:extLst>
              <a:ext uri="{FF2B5EF4-FFF2-40B4-BE49-F238E27FC236}">
                <a16:creationId xmlns:a16="http://schemas.microsoft.com/office/drawing/2014/main" id="{8DD3ABFC-0745-448E-B4E6-7CE456ADE997}"/>
              </a:ext>
            </a:extLst>
          </p:cNvPr>
          <p:cNvGrpSpPr/>
          <p:nvPr/>
        </p:nvGrpSpPr>
        <p:grpSpPr>
          <a:xfrm>
            <a:off x="4133200" y="2327353"/>
            <a:ext cx="3795585" cy="1053525"/>
            <a:chOff x="332936" y="2160017"/>
            <a:chExt cx="2937088" cy="1741494"/>
          </a:xfrm>
        </p:grpSpPr>
        <p:sp>
          <p:nvSpPr>
            <p:cNvPr id="37" name="TextBox 98">
              <a:extLst>
                <a:ext uri="{FF2B5EF4-FFF2-40B4-BE49-F238E27FC236}">
                  <a16:creationId xmlns:a16="http://schemas.microsoft.com/office/drawing/2014/main" id="{D52BE4E6-87B5-4D9E-81AE-F67793C346EB}"/>
                </a:ext>
              </a:extLst>
            </p:cNvPr>
            <p:cNvSpPr txBox="1"/>
            <p:nvPr/>
          </p:nvSpPr>
          <p:spPr>
            <a:xfrm>
              <a:off x="332936" y="2160017"/>
              <a:ext cx="2929292" cy="6613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38" name="TextBox 99">
              <a:extLst>
                <a:ext uri="{FF2B5EF4-FFF2-40B4-BE49-F238E27FC236}">
                  <a16:creationId xmlns:a16="http://schemas.microsoft.com/office/drawing/2014/main" id="{C940AD82-691A-4553-935D-7F95C7FD1558}"/>
                </a:ext>
              </a:extLst>
            </p:cNvPr>
            <p:cNvSpPr txBox="1"/>
            <p:nvPr/>
          </p:nvSpPr>
          <p:spPr>
            <a:xfrm>
              <a:off x="340732" y="2719457"/>
              <a:ext cx="2929292" cy="1182054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>
                  <a:cs typeface="Arial" panose="020B0604020202020204" pitchFamily="34" charset="0"/>
                </a:rPr>
                <a:t>Fortalecer la capacidad técnica en las alcaldías locales para la formulación de proyectos de inversión social.</a:t>
              </a:r>
            </a:p>
          </p:txBody>
        </p:sp>
      </p:grpSp>
      <p:grpSp>
        <p:nvGrpSpPr>
          <p:cNvPr id="39" name="Group 100">
            <a:extLst>
              <a:ext uri="{FF2B5EF4-FFF2-40B4-BE49-F238E27FC236}">
                <a16:creationId xmlns:a16="http://schemas.microsoft.com/office/drawing/2014/main" id="{516F469C-C470-4364-AE2A-7B9B9BFF860A}"/>
              </a:ext>
            </a:extLst>
          </p:cNvPr>
          <p:cNvGrpSpPr/>
          <p:nvPr/>
        </p:nvGrpSpPr>
        <p:grpSpPr>
          <a:xfrm>
            <a:off x="4137247" y="3586191"/>
            <a:ext cx="3775462" cy="1125243"/>
            <a:chOff x="8819449" y="3608547"/>
            <a:chExt cx="2929292" cy="1860045"/>
          </a:xfrm>
        </p:grpSpPr>
        <p:sp>
          <p:nvSpPr>
            <p:cNvPr id="40" name="TextBox 101">
              <a:extLst>
                <a:ext uri="{FF2B5EF4-FFF2-40B4-BE49-F238E27FC236}">
                  <a16:creationId xmlns:a16="http://schemas.microsoft.com/office/drawing/2014/main" id="{AFE44B5F-9F57-4AE8-9F4F-B5C8D3BC9AA4}"/>
                </a:ext>
              </a:extLst>
            </p:cNvPr>
            <p:cNvSpPr txBox="1"/>
            <p:nvPr/>
          </p:nvSpPr>
          <p:spPr>
            <a:xfrm>
              <a:off x="8827228" y="3608547"/>
              <a:ext cx="2905944" cy="6613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Objetivo 3</a:t>
              </a:r>
            </a:p>
          </p:txBody>
        </p:sp>
        <p:sp>
          <p:nvSpPr>
            <p:cNvPr id="41" name="TextBox 102">
              <a:extLst>
                <a:ext uri="{FF2B5EF4-FFF2-40B4-BE49-F238E27FC236}">
                  <a16:creationId xmlns:a16="http://schemas.microsoft.com/office/drawing/2014/main" id="{09597FCB-7870-4526-A5DD-2BD4922BF0DE}"/>
                </a:ext>
              </a:extLst>
            </p:cNvPr>
            <p:cNvSpPr txBox="1"/>
            <p:nvPr/>
          </p:nvSpPr>
          <p:spPr>
            <a:xfrm>
              <a:off x="8819449" y="4286538"/>
              <a:ext cx="2929292" cy="118205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050" dirty="0">
                  <a:solidFill>
                    <a:srgbClr val="003E65"/>
                  </a:solidFill>
                  <a:cs typeface="Arial" panose="020B0604020202020204" pitchFamily="34" charset="0"/>
                </a:rPr>
                <a:t> </a:t>
              </a:r>
              <a:r>
                <a:rPr lang="es-CO" sz="1200" dirty="0">
                  <a:cs typeface="Arial" panose="020B0604020202020204" pitchFamily="34" charset="0"/>
                </a:rPr>
                <a:t>Identificar y atender personas para enfrentar situaciones sociales imprevistas o generadas por efectos del cambio climático.</a:t>
              </a:r>
            </a:p>
          </p:txBody>
        </p:sp>
      </p:grpSp>
      <p:pic>
        <p:nvPicPr>
          <p:cNvPr id="42" name="Picture 2" descr="Resultado de imagen para seÃ±al ayuda humanitaria ">
            <a:extLst>
              <a:ext uri="{FF2B5EF4-FFF2-40B4-BE49-F238E27FC236}">
                <a16:creationId xmlns:a16="http://schemas.microsoft.com/office/drawing/2014/main" id="{652C80BF-533F-4C0E-B9A1-820985D90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816" y="2002574"/>
            <a:ext cx="1173608" cy="10666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43" name="Grupo 42">
            <a:extLst>
              <a:ext uri="{FF2B5EF4-FFF2-40B4-BE49-F238E27FC236}">
                <a16:creationId xmlns:a16="http://schemas.microsoft.com/office/drawing/2014/main" id="{B1730069-D0A7-46AC-A4A5-231C5966CBDF}"/>
              </a:ext>
            </a:extLst>
          </p:cNvPr>
          <p:cNvGrpSpPr/>
          <p:nvPr/>
        </p:nvGrpSpPr>
        <p:grpSpPr>
          <a:xfrm>
            <a:off x="4106645" y="1017596"/>
            <a:ext cx="3800226" cy="915911"/>
            <a:chOff x="4106645" y="1017596"/>
            <a:chExt cx="3800226" cy="915911"/>
          </a:xfrm>
        </p:grpSpPr>
        <p:sp>
          <p:nvSpPr>
            <p:cNvPr id="44" name="TextBox 105">
              <a:extLst>
                <a:ext uri="{FF2B5EF4-FFF2-40B4-BE49-F238E27FC236}">
                  <a16:creationId xmlns:a16="http://schemas.microsoft.com/office/drawing/2014/main" id="{C7DC3CC9-F924-4BB1-BEC4-9536E1EC419E}"/>
                </a:ext>
              </a:extLst>
            </p:cNvPr>
            <p:cNvSpPr txBox="1"/>
            <p:nvPr/>
          </p:nvSpPr>
          <p:spPr>
            <a:xfrm>
              <a:off x="4111286" y="1422729"/>
              <a:ext cx="3795585" cy="51077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s-CO" sz="1200" dirty="0">
                  <a:solidFill>
                    <a:srgbClr val="003E65"/>
                  </a:solidFill>
                  <a:latin typeface="Arial Rounded MT Bold" panose="020F070403050403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dirty="0">
                  <a:solidFill>
                    <a:schemeClr val="bg1"/>
                  </a:solidFill>
                  <a:latin typeface="Arial Rounded MT Bold" panose="020F0704030504030204" pitchFamily="34" charset="0"/>
                  <a:cs typeface="Arial" panose="020B0604020202020204" pitchFamily="34" charset="0"/>
                </a:rPr>
                <a:t>Fortalecer la gestión en los espacios de coordinación y articulación  intersectorial.</a:t>
              </a:r>
            </a:p>
          </p:txBody>
        </p:sp>
        <p:sp>
          <p:nvSpPr>
            <p:cNvPr id="45" name="TextBox 98">
              <a:extLst>
                <a:ext uri="{FF2B5EF4-FFF2-40B4-BE49-F238E27FC236}">
                  <a16:creationId xmlns:a16="http://schemas.microsoft.com/office/drawing/2014/main" id="{2E373790-29AC-4C56-9F4F-854A95C52E76}"/>
                </a:ext>
              </a:extLst>
            </p:cNvPr>
            <p:cNvSpPr txBox="1"/>
            <p:nvPr/>
          </p:nvSpPr>
          <p:spPr>
            <a:xfrm>
              <a:off x="4106645" y="1017596"/>
              <a:ext cx="378551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</p:grpSp>
      <p:sp>
        <p:nvSpPr>
          <p:cNvPr id="46" name="Rectángulo 45">
            <a:extLst>
              <a:ext uri="{FF2B5EF4-FFF2-40B4-BE49-F238E27FC236}">
                <a16:creationId xmlns:a16="http://schemas.microsoft.com/office/drawing/2014/main" id="{DA47B81A-FC5B-4C6D-A22F-8C56EAD1CE58}"/>
              </a:ext>
            </a:extLst>
          </p:cNvPr>
          <p:cNvSpPr/>
          <p:nvPr/>
        </p:nvSpPr>
        <p:spPr>
          <a:xfrm>
            <a:off x="8030745" y="1417706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68C5E08B-B172-40DB-A73A-D30E6D905B97}"/>
              </a:ext>
            </a:extLst>
          </p:cNvPr>
          <p:cNvSpPr/>
          <p:nvPr/>
        </p:nvSpPr>
        <p:spPr>
          <a:xfrm>
            <a:off x="8030745" y="2727463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E2038660-E22E-44D9-B8B4-0D844DA51CCB}"/>
              </a:ext>
            </a:extLst>
          </p:cNvPr>
          <p:cNvSpPr/>
          <p:nvPr/>
        </p:nvSpPr>
        <p:spPr>
          <a:xfrm>
            <a:off x="8035090" y="4068171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293956B6-6DB9-4D04-AFF0-9526BBD04DBE}"/>
              </a:ext>
            </a:extLst>
          </p:cNvPr>
          <p:cNvSpPr/>
          <p:nvPr/>
        </p:nvSpPr>
        <p:spPr>
          <a:xfrm>
            <a:off x="8030744" y="5349796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88%</a:t>
            </a:r>
          </a:p>
        </p:txBody>
      </p:sp>
    </p:spTree>
    <p:extLst>
      <p:ext uri="{BB962C8B-B14F-4D97-AF65-F5344CB8AC3E}">
        <p14:creationId xmlns:p14="http://schemas.microsoft.com/office/powerpoint/2010/main" val="886492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8214" y="3050938"/>
            <a:ext cx="8456450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CO" sz="2800" dirty="0">
                <a:solidFill>
                  <a:srgbClr val="CC5D12"/>
                </a:solidFill>
                <a:latin typeface="Arial Rounded MT Bold" panose="020F0704030504030204" pitchFamily="34" charset="0"/>
              </a:rPr>
              <a:t>La gestión de procesos corresponde a los indicadores que permiten monitorear las actividades de los </a:t>
            </a:r>
            <a:r>
              <a:rPr lang="es-CO" sz="2800" dirty="0">
                <a:solidFill>
                  <a:srgbClr val="CC9B00"/>
                </a:solidFill>
                <a:latin typeface="Arial Rounded MT Bold" panose="020F0704030504030204" pitchFamily="34" charset="0"/>
              </a:rPr>
              <a:t>procesos institucionales </a:t>
            </a:r>
            <a:r>
              <a:rPr lang="es-CO" sz="2800" dirty="0">
                <a:solidFill>
                  <a:srgbClr val="CC5D12"/>
                </a:solidFill>
                <a:latin typeface="Arial Rounded MT Bold" panose="020F0704030504030204" pitchFamily="34" charset="0"/>
              </a:rPr>
              <a:t>de la Secretaría Distrital de Integración Social. 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17645" y="682388"/>
            <a:ext cx="7997588" cy="20809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s-CO" sz="6000" b="1" dirty="0">
                <a:solidFill>
                  <a:srgbClr val="CC5D12"/>
                </a:solidFill>
                <a:latin typeface="Arial Rounded MT Bold" panose="020F0704030504030204" pitchFamily="34" charset="0"/>
                <a:ea typeface="ＭＳ Ｐゴシック" charset="-128"/>
              </a:rPr>
              <a:t>Gestión de los Procesos</a:t>
            </a:r>
          </a:p>
        </p:txBody>
      </p:sp>
    </p:spTree>
    <p:extLst>
      <p:ext uri="{BB962C8B-B14F-4D97-AF65-F5344CB8AC3E}">
        <p14:creationId xmlns:p14="http://schemas.microsoft.com/office/powerpoint/2010/main" val="256808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92" y="275958"/>
            <a:ext cx="8212238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95440D"/>
                </a:solidFill>
                <a:latin typeface="Arial Rounded MT Bold" panose="020F0704030504030204" pitchFamily="34" charset="0"/>
                <a:ea typeface="ＭＳ Ｐゴシック" charset="-128"/>
              </a:rPr>
              <a:t>Metodología de Seguimiento Plan de Acción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32865" y="2382657"/>
            <a:ext cx="3333251" cy="2736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s-CO" dirty="0">
                <a:solidFill>
                  <a:srgbClr val="BF5711"/>
                </a:solidFill>
                <a:latin typeface="Arial Rounded MT Bold" panose="020F0704030504030204" pitchFamily="34" charset="0"/>
              </a:rPr>
              <a:t>La Secretaria Distrital de Integración Social estableció el seguimiento al Plan de Acción Institucional desde tres enfoques: inversión, gestión de procesos y gestión de los planes establecidos en el Decreto 612 de 2018.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3061422" y="1216510"/>
            <a:ext cx="6797845" cy="4859734"/>
            <a:chOff x="2661313" y="1227167"/>
            <a:chExt cx="6797845" cy="4859734"/>
          </a:xfrm>
        </p:grpSpPr>
        <p:graphicFrame>
          <p:nvGraphicFramePr>
            <p:cNvPr id="14" name="Diagrama 13">
              <a:extLst>
                <a:ext uri="{FF2B5EF4-FFF2-40B4-BE49-F238E27FC236}">
                  <a16:creationId xmlns:a16="http://schemas.microsoft.com/office/drawing/2014/main" id="{383E300E-C3A8-4834-9900-0A7595BA2C3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27202772"/>
                </p:ext>
              </p:extLst>
            </p:nvPr>
          </p:nvGraphicFramePr>
          <p:xfrm>
            <a:off x="2661313" y="1227167"/>
            <a:ext cx="6797845" cy="485973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9" name="CuadroTexto 7">
              <a:extLst>
                <a:ext uri="{FF2B5EF4-FFF2-40B4-BE49-F238E27FC236}">
                  <a16:creationId xmlns:a16="http://schemas.microsoft.com/office/drawing/2014/main" id="{7392045C-1684-4CBE-BB2A-D410897C0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8810" y="1779293"/>
              <a:ext cx="122153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ES" sz="20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96%</a:t>
              </a:r>
            </a:p>
          </p:txBody>
        </p:sp>
        <p:sp>
          <p:nvSpPr>
            <p:cNvPr id="27" name="CuadroTexto 7">
              <a:extLst>
                <a:ext uri="{FF2B5EF4-FFF2-40B4-BE49-F238E27FC236}">
                  <a16:creationId xmlns:a16="http://schemas.microsoft.com/office/drawing/2014/main" id="{E0893D83-4EBC-4C19-9946-7875D2141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9660" y="4929264"/>
              <a:ext cx="10167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ES" sz="20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103%</a:t>
              </a:r>
            </a:p>
          </p:txBody>
        </p:sp>
        <p:sp>
          <p:nvSpPr>
            <p:cNvPr id="28" name="CuadroTexto 7">
              <a:extLst>
                <a:ext uri="{FF2B5EF4-FFF2-40B4-BE49-F238E27FC236}">
                  <a16:creationId xmlns:a16="http://schemas.microsoft.com/office/drawing/2014/main" id="{B061C1FD-6660-4FDE-AA4F-9FF0A6E12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1871" y="4843602"/>
              <a:ext cx="10167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ES" sz="20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96%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7849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256105"/>
            <a:ext cx="8066203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Ejecución componente gestión de procesos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B1882038-361B-4F6C-BB76-3205F5B26501}"/>
              </a:ext>
            </a:extLst>
          </p:cNvPr>
          <p:cNvSpPr/>
          <p:nvPr/>
        </p:nvSpPr>
        <p:spPr>
          <a:xfrm>
            <a:off x="218364" y="5476297"/>
            <a:ext cx="3089150" cy="82867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14 Procesos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Igual o superior a 100%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60B67C1-2EBF-468E-BB22-02ECF8E3A095}"/>
              </a:ext>
            </a:extLst>
          </p:cNvPr>
          <p:cNvSpPr/>
          <p:nvPr/>
        </p:nvSpPr>
        <p:spPr>
          <a:xfrm>
            <a:off x="4033101" y="5476296"/>
            <a:ext cx="2009775" cy="82867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4 Procesos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Entre 90-99%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D8F16BF6-0865-4F26-9646-95F736D60333}"/>
              </a:ext>
            </a:extLst>
          </p:cNvPr>
          <p:cNvSpPr/>
          <p:nvPr/>
        </p:nvSpPr>
        <p:spPr>
          <a:xfrm>
            <a:off x="6768463" y="5476296"/>
            <a:ext cx="2216715" cy="828675"/>
          </a:xfrm>
          <a:prstGeom prst="roundRect">
            <a:avLst/>
          </a:prstGeom>
          <a:solidFill>
            <a:srgbClr val="BF5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2 Procesos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Menor al 89%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11" name="Rectángulo: esquinas redondeadas 1">
            <a:extLst>
              <a:ext uri="{FF2B5EF4-FFF2-40B4-BE49-F238E27FC236}">
                <a16:creationId xmlns:a16="http://schemas.microsoft.com/office/drawing/2014/main" id="{80C123A6-D581-472D-BCF0-9EB71B13F81A}"/>
              </a:ext>
            </a:extLst>
          </p:cNvPr>
          <p:cNvSpPr/>
          <p:nvPr/>
        </p:nvSpPr>
        <p:spPr>
          <a:xfrm>
            <a:off x="7147227" y="4433109"/>
            <a:ext cx="1837951" cy="8707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dirty="0">
                <a:latin typeface="Arial Rounded MT Bold" panose="020F0704030504030204" pitchFamily="34" charset="0"/>
              </a:rPr>
              <a:t>Avance institucional </a:t>
            </a:r>
          </a:p>
          <a:p>
            <a:pPr algn="ctr"/>
            <a:r>
              <a:rPr lang="es-CO" dirty="0">
                <a:latin typeface="Arial Rounded MT Bold" panose="020F0704030504030204" pitchFamily="34" charset="0"/>
              </a:rPr>
              <a:t>102%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22F804A0-73D5-407A-ACFE-6CEFF5CECB65}"/>
              </a:ext>
            </a:extLst>
          </p:cNvPr>
          <p:cNvGraphicFramePr>
            <a:graphicFrameLocks/>
          </p:cNvGraphicFramePr>
          <p:nvPr/>
        </p:nvGraphicFramePr>
        <p:xfrm>
          <a:off x="0" y="719263"/>
          <a:ext cx="8492490" cy="475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7338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4CD75FF-B892-402F-999A-44D233F035E4}"/>
              </a:ext>
            </a:extLst>
          </p:cNvPr>
          <p:cNvSpPr/>
          <p:nvPr/>
        </p:nvSpPr>
        <p:spPr>
          <a:xfrm>
            <a:off x="127917" y="3426024"/>
            <a:ext cx="89154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dirty="0">
                <a:solidFill>
                  <a:srgbClr val="CC5D12"/>
                </a:solidFill>
                <a:latin typeface="Arial Rounded MT Bold" panose="020F0704030504030204" pitchFamily="34" charset="0"/>
              </a:rPr>
              <a:t>Establece las directrices para la</a:t>
            </a:r>
          </a:p>
          <a:p>
            <a:pPr algn="ctr"/>
            <a:r>
              <a:rPr lang="es-CO" sz="3200" dirty="0">
                <a:solidFill>
                  <a:srgbClr val="CC5D12"/>
                </a:solidFill>
                <a:latin typeface="Arial Rounded MT Bold" panose="020F0704030504030204" pitchFamily="34" charset="0"/>
              </a:rPr>
              <a:t>Integración de </a:t>
            </a:r>
            <a:r>
              <a:rPr lang="es-CO" sz="3200" dirty="0">
                <a:solidFill>
                  <a:srgbClr val="CC9B00"/>
                </a:solidFill>
                <a:latin typeface="Arial Rounded MT Bold" panose="020F0704030504030204" pitchFamily="34" charset="0"/>
              </a:rPr>
              <a:t>12 planes institucionales</a:t>
            </a:r>
          </a:p>
          <a:p>
            <a:pPr algn="ctr"/>
            <a:r>
              <a:rPr lang="es-CO" sz="3200" dirty="0">
                <a:solidFill>
                  <a:srgbClr val="CC9B00"/>
                </a:solidFill>
                <a:latin typeface="Arial Rounded MT Bold" panose="020F0704030504030204" pitchFamily="34" charset="0"/>
              </a:rPr>
              <a:t>y estratégicos </a:t>
            </a:r>
            <a:r>
              <a:rPr lang="es-CO" sz="3200" dirty="0">
                <a:solidFill>
                  <a:srgbClr val="CC5D12"/>
                </a:solidFill>
                <a:latin typeface="Arial Rounded MT Bold" panose="020F0704030504030204" pitchFamily="34" charset="0"/>
              </a:rPr>
              <a:t>al Plan de Acción</a:t>
            </a:r>
          </a:p>
          <a:p>
            <a:pPr algn="ctr"/>
            <a:r>
              <a:rPr lang="es-CO" sz="3200" dirty="0">
                <a:solidFill>
                  <a:srgbClr val="CC5D12"/>
                </a:solidFill>
                <a:latin typeface="Arial Rounded MT Bold" panose="020F0704030504030204" pitchFamily="34" charset="0"/>
              </a:rPr>
              <a:t>institucional en el marco del Modelo</a:t>
            </a:r>
          </a:p>
          <a:p>
            <a:pPr algn="ctr"/>
            <a:r>
              <a:rPr lang="es-CO" sz="3200" dirty="0">
                <a:solidFill>
                  <a:srgbClr val="CC5D12"/>
                </a:solidFill>
                <a:latin typeface="Arial Rounded MT Bold" panose="020F0704030504030204" pitchFamily="34" charset="0"/>
              </a:rPr>
              <a:t>Integrado de Planeación y Gestión –MIPG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745797" y="765863"/>
            <a:ext cx="5915025" cy="2323767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defRPr/>
            </a:pPr>
            <a:r>
              <a:rPr lang="es-CO" sz="6000" b="1" dirty="0">
                <a:solidFill>
                  <a:srgbClr val="CC5D12"/>
                </a:solidFill>
                <a:latin typeface="Arial Rounded MT Bold" panose="020F0704030504030204" pitchFamily="34" charset="0"/>
                <a:ea typeface="ＭＳ Ｐゴシック" charset="-128"/>
              </a:rPr>
              <a:t>Decreto 612 de 2018- MIPG</a:t>
            </a:r>
          </a:p>
        </p:txBody>
      </p:sp>
    </p:spTree>
    <p:extLst>
      <p:ext uri="{BB962C8B-B14F-4D97-AF65-F5344CB8AC3E}">
        <p14:creationId xmlns:p14="http://schemas.microsoft.com/office/powerpoint/2010/main" val="3513707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1">
            <a:extLst>
              <a:ext uri="{FF2B5EF4-FFF2-40B4-BE49-F238E27FC236}">
                <a16:creationId xmlns:a16="http://schemas.microsoft.com/office/drawing/2014/main" id="{E0D3C890-1497-4B2E-9DD5-B9B844E0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2086"/>
            <a:ext cx="7721030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Gestión -Decreto 612 de 2018- MIPG</a:t>
            </a:r>
            <a:endParaRPr lang="es-CO" sz="2850" b="1" dirty="0">
              <a:solidFill>
                <a:srgbClr val="003E65"/>
              </a:solidFill>
              <a:latin typeface="Arial Rounded MT Bold" panose="020F0704030504030204" pitchFamily="34" charset="0"/>
              <a:ea typeface="ＭＳ Ｐゴシック" charset="-128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881E73A-D6D7-4F0E-9C6E-9B17AA60A10C}"/>
              </a:ext>
            </a:extLst>
          </p:cNvPr>
          <p:cNvSpPr/>
          <p:nvPr/>
        </p:nvSpPr>
        <p:spPr>
          <a:xfrm>
            <a:off x="202377" y="5429476"/>
            <a:ext cx="2936608" cy="82867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11 Planes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Igual o superior al 100%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BDC6217-7F17-41AD-9498-8F71E68CC325}"/>
              </a:ext>
            </a:extLst>
          </p:cNvPr>
          <p:cNvSpPr/>
          <p:nvPr/>
        </p:nvSpPr>
        <p:spPr>
          <a:xfrm>
            <a:off x="4155292" y="5429475"/>
            <a:ext cx="2009775" cy="82867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2 Planes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Entre 90-99%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D741D45-6CB0-440A-BE3E-5F89A7F1D58E}"/>
              </a:ext>
            </a:extLst>
          </p:cNvPr>
          <p:cNvSpPr/>
          <p:nvPr/>
        </p:nvSpPr>
        <p:spPr>
          <a:xfrm>
            <a:off x="6962298" y="5429476"/>
            <a:ext cx="2009775" cy="828675"/>
          </a:xfrm>
          <a:prstGeom prst="roundRect">
            <a:avLst/>
          </a:prstGeom>
          <a:solidFill>
            <a:srgbClr val="9544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 Plan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Menor a 90%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25CBB95-B31B-485B-9DB1-D601C6FC5A19}"/>
              </a:ext>
            </a:extLst>
          </p:cNvPr>
          <p:cNvSpPr/>
          <p:nvPr/>
        </p:nvSpPr>
        <p:spPr>
          <a:xfrm>
            <a:off x="39415" y="831849"/>
            <a:ext cx="1673992" cy="89162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dirty="0">
                <a:latin typeface="Arial Rounded MT Bold" panose="020F0704030504030204" pitchFamily="34" charset="0"/>
              </a:rPr>
              <a:t>Avance institucional 96%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5ED83D60-28B0-4F63-B14A-93E4189DD3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4200919"/>
              </p:ext>
            </p:extLst>
          </p:nvPr>
        </p:nvGraphicFramePr>
        <p:xfrm>
          <a:off x="202377" y="1277662"/>
          <a:ext cx="8529028" cy="400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2091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DF59129-D749-4F74-945D-B6BBA213C46C}"/>
              </a:ext>
            </a:extLst>
          </p:cNvPr>
          <p:cNvSpPr txBox="1"/>
          <p:nvPr/>
        </p:nvSpPr>
        <p:spPr>
          <a:xfrm>
            <a:off x="1357223" y="1399252"/>
            <a:ext cx="6923009" cy="919401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Elaborar y/o actualizar instrumentos archivísticos de los objetivos del plan establecido </a:t>
            </a:r>
            <a:r>
              <a:rPr lang="es-CO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80%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visitas de seguimiento, control y evaluación a las Tablas de Retención Documental de la entidad.100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%</a:t>
            </a:r>
            <a:endParaRPr lang="es-CO" sz="1200" b="1" dirty="0">
              <a:solidFill>
                <a:srgbClr val="003E6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E0D5A30-59F4-48C6-B3D6-7811C00BC31F}"/>
              </a:ext>
            </a:extLst>
          </p:cNvPr>
          <p:cNvSpPr txBox="1"/>
          <p:nvPr/>
        </p:nvSpPr>
        <p:spPr>
          <a:xfrm>
            <a:off x="278652" y="3113728"/>
            <a:ext cx="6984345" cy="510778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Publicar el Plan Anual de Adquisiciones 2020</a:t>
            </a: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reportes consolidados de modificaciones.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E0C5A4F-3B3E-421E-961D-899D14F141F8}"/>
              </a:ext>
            </a:extLst>
          </p:cNvPr>
          <p:cNvSpPr txBox="1"/>
          <p:nvPr/>
        </p:nvSpPr>
        <p:spPr>
          <a:xfrm>
            <a:off x="1387339" y="4253274"/>
            <a:ext cx="6862776" cy="919401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Proveer las vacantes temporales y definitivas de la Entidad </a:t>
            </a:r>
            <a:r>
              <a:rPr lang="es-CO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Proveer las vacantes temporales y definitivas de la Entidad declaradas desiertas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Definir los ejes temáticos para el 100% de la convocatoria pública del Nivel Técnico - Distrito III </a:t>
            </a:r>
            <a:r>
              <a:rPr lang="es-CO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B9AC388-323A-40DE-8F16-12D575A8FF91}"/>
              </a:ext>
            </a:extLst>
          </p:cNvPr>
          <p:cNvSpPr txBox="1"/>
          <p:nvPr/>
        </p:nvSpPr>
        <p:spPr>
          <a:xfrm>
            <a:off x="136984" y="2771059"/>
            <a:ext cx="3003258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Plan Anual de Adquisiciones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9C2E155-0ADD-4FB4-B00B-E370CDC23448}"/>
              </a:ext>
            </a:extLst>
          </p:cNvPr>
          <p:cNvSpPr txBox="1"/>
          <p:nvPr/>
        </p:nvSpPr>
        <p:spPr>
          <a:xfrm>
            <a:off x="1357223" y="3889919"/>
            <a:ext cx="278428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pPr algn="l"/>
            <a:r>
              <a:rPr lang="es-CO" dirty="0"/>
              <a:t>Plan Anual de Vacantes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28DB284-A23A-47CB-9B86-055342365CA6}"/>
              </a:ext>
            </a:extLst>
          </p:cNvPr>
          <p:cNvGrpSpPr/>
          <p:nvPr/>
        </p:nvGrpSpPr>
        <p:grpSpPr>
          <a:xfrm>
            <a:off x="278652" y="3902585"/>
            <a:ext cx="1184914" cy="1165860"/>
            <a:chOff x="663360" y="4994837"/>
            <a:chExt cx="1143000" cy="1165860"/>
          </a:xfrm>
        </p:grpSpPr>
        <p:sp>
          <p:nvSpPr>
            <p:cNvPr id="19" name="Círculo: vacío 18">
              <a:extLst>
                <a:ext uri="{FF2B5EF4-FFF2-40B4-BE49-F238E27FC236}">
                  <a16:creationId xmlns:a16="http://schemas.microsoft.com/office/drawing/2014/main" id="{13EC5743-ACB3-45D0-BF56-6943B09A5B3B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B9172384-1CD4-42E9-A40B-734B8B92D8CF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sp>
        <p:nvSpPr>
          <p:cNvPr id="26" name="Título 1">
            <a:extLst>
              <a:ext uri="{FF2B5EF4-FFF2-40B4-BE49-F238E27FC236}">
                <a16:creationId xmlns:a16="http://schemas.microsoft.com/office/drawing/2014/main" id="{ADBA5C6A-203A-489B-9D23-EC8A0AE6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102" y="265811"/>
            <a:ext cx="7721030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Gestión -Decreto 612 de 2018- MIPG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9335FA1-F05D-4ACF-BADF-B66BD7A2F59A}"/>
              </a:ext>
            </a:extLst>
          </p:cNvPr>
          <p:cNvSpPr/>
          <p:nvPr/>
        </p:nvSpPr>
        <p:spPr>
          <a:xfrm>
            <a:off x="1302629" y="1052321"/>
            <a:ext cx="51685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CO" sz="16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Plan Institucional de Archivos de la Entidad PINAR</a:t>
            </a: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B92A88C0-7E31-444A-B9C9-30FD5C225487}"/>
              </a:ext>
            </a:extLst>
          </p:cNvPr>
          <p:cNvGrpSpPr/>
          <p:nvPr/>
        </p:nvGrpSpPr>
        <p:grpSpPr>
          <a:xfrm>
            <a:off x="7141428" y="2644004"/>
            <a:ext cx="1143000" cy="1165860"/>
            <a:chOff x="663360" y="4994837"/>
            <a:chExt cx="1143000" cy="1165860"/>
          </a:xfrm>
        </p:grpSpPr>
        <p:sp>
          <p:nvSpPr>
            <p:cNvPr id="28" name="Círculo: vacío 27">
              <a:extLst>
                <a:ext uri="{FF2B5EF4-FFF2-40B4-BE49-F238E27FC236}">
                  <a16:creationId xmlns:a16="http://schemas.microsoft.com/office/drawing/2014/main" id="{D44BF0FB-FBAC-4D46-8ACC-9A2D4946A909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269E1961-1C3A-47B3-B93F-D611CD336BD3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7566080E-6536-4AFE-A8B1-F09763D6B339}"/>
              </a:ext>
            </a:extLst>
          </p:cNvPr>
          <p:cNvGrpSpPr/>
          <p:nvPr/>
        </p:nvGrpSpPr>
        <p:grpSpPr>
          <a:xfrm>
            <a:off x="278652" y="1293974"/>
            <a:ext cx="1143000" cy="1165860"/>
            <a:chOff x="663360" y="4994837"/>
            <a:chExt cx="1143000" cy="1165860"/>
          </a:xfrm>
        </p:grpSpPr>
        <p:sp>
          <p:nvSpPr>
            <p:cNvPr id="31" name="Círculo: vacío 30">
              <a:extLst>
                <a:ext uri="{FF2B5EF4-FFF2-40B4-BE49-F238E27FC236}">
                  <a16:creationId xmlns:a16="http://schemas.microsoft.com/office/drawing/2014/main" id="{2602C223-956A-4C50-A15E-743539E51D59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2DEACAAF-0BDA-4E78-8A5B-DFFD2829B9A7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90%</a:t>
              </a:r>
            </a:p>
          </p:txBody>
        </p:sp>
      </p:grp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C989339-6827-46A9-B98E-B601227608F7}"/>
              </a:ext>
            </a:extLst>
          </p:cNvPr>
          <p:cNvSpPr txBox="1"/>
          <p:nvPr/>
        </p:nvSpPr>
        <p:spPr>
          <a:xfrm>
            <a:off x="479374" y="5791638"/>
            <a:ext cx="6862777" cy="306467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Levantar las necesidades de las dependencias de la Entidad </a:t>
            </a:r>
            <a:r>
              <a:rPr lang="es-CO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941D214-A3DA-4225-AA8C-70835079F73D}"/>
              </a:ext>
            </a:extLst>
          </p:cNvPr>
          <p:cNvSpPr txBox="1"/>
          <p:nvPr/>
        </p:nvSpPr>
        <p:spPr>
          <a:xfrm>
            <a:off x="479374" y="5455547"/>
            <a:ext cx="5854781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pPr algn="l"/>
            <a:r>
              <a:rPr lang="es-CO" dirty="0"/>
              <a:t>Plan Anual de Previsión de Recursos Humanos</a:t>
            </a:r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4989D8D0-85AD-4F78-B296-996C5A0F2298}"/>
              </a:ext>
            </a:extLst>
          </p:cNvPr>
          <p:cNvGrpSpPr/>
          <p:nvPr/>
        </p:nvGrpSpPr>
        <p:grpSpPr>
          <a:xfrm>
            <a:off x="7307837" y="5208708"/>
            <a:ext cx="1143000" cy="1165860"/>
            <a:chOff x="663360" y="4994837"/>
            <a:chExt cx="1143000" cy="1165860"/>
          </a:xfrm>
        </p:grpSpPr>
        <p:sp>
          <p:nvSpPr>
            <p:cNvPr id="36" name="Círculo: vacío 35">
              <a:extLst>
                <a:ext uri="{FF2B5EF4-FFF2-40B4-BE49-F238E27FC236}">
                  <a16:creationId xmlns:a16="http://schemas.microsoft.com/office/drawing/2014/main" id="{A18D1531-F498-4A37-BFF7-F749E3BA6CEB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C432DCF7-0FE5-4E23-8A51-324A66641B26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6686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DE0C5A4F-3B3E-421E-961D-899D14F141F8}"/>
              </a:ext>
            </a:extLst>
          </p:cNvPr>
          <p:cNvSpPr txBox="1"/>
          <p:nvPr/>
        </p:nvSpPr>
        <p:spPr>
          <a:xfrm>
            <a:off x="1217534" y="1246958"/>
            <a:ext cx="7873430" cy="306467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Planear, ejecutar y hacer seguimiento al PIC.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9C2E155-0ADD-4FB4-B00B-E370CDC23448}"/>
              </a:ext>
            </a:extLst>
          </p:cNvPr>
          <p:cNvSpPr txBox="1"/>
          <p:nvPr/>
        </p:nvSpPr>
        <p:spPr>
          <a:xfrm>
            <a:off x="1217534" y="916372"/>
            <a:ext cx="6781949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pPr algn="l"/>
            <a:r>
              <a:rPr lang="es-CO" sz="1400" dirty="0"/>
              <a:t>Plan Institucional de Capacitación</a:t>
            </a:r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E6DFC699-1E78-4C11-A40E-4EE5D7268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735"/>
            <a:ext cx="7721030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Gestión -Decreto 612 de 2018- MIPG</a:t>
            </a:r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8FE19BEA-0249-43DF-8FB5-27F57296AADC}"/>
              </a:ext>
            </a:extLst>
          </p:cNvPr>
          <p:cNvGrpSpPr/>
          <p:nvPr/>
        </p:nvGrpSpPr>
        <p:grpSpPr>
          <a:xfrm>
            <a:off x="74534" y="838763"/>
            <a:ext cx="1143000" cy="1165860"/>
            <a:chOff x="663360" y="4994837"/>
            <a:chExt cx="1143000" cy="1165860"/>
          </a:xfrm>
        </p:grpSpPr>
        <p:sp>
          <p:nvSpPr>
            <p:cNvPr id="31" name="Círculo: vacío 30">
              <a:extLst>
                <a:ext uri="{FF2B5EF4-FFF2-40B4-BE49-F238E27FC236}">
                  <a16:creationId xmlns:a16="http://schemas.microsoft.com/office/drawing/2014/main" id="{128AEC8F-0699-4711-B4A6-1B89D13D992E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45380046-2E8C-4D7E-92A8-594F42949076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9A3F6CB-5D16-4079-9451-7E6A02DA27F0}"/>
              </a:ext>
            </a:extLst>
          </p:cNvPr>
          <p:cNvSpPr txBox="1"/>
          <p:nvPr/>
        </p:nvSpPr>
        <p:spPr>
          <a:xfrm>
            <a:off x="152400" y="2349884"/>
            <a:ext cx="7873430" cy="2145268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Elaborar el documento de análisis de usuarios y necesidades para los trámites y OPA actuales.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audiencia de rendición de cuentas de la Entidad del 2018.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Emitir reportes trimestrales de seguimiento sobre la implementación de la iniciativa "Integración en acción”.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Recibir la aprobación de los indicadores del Observatorio ciudadano.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reportes ejecutivos o presentaciones frente a la Ley 1712 de 2014.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 informes de avance de la implementación de la estrategia comunicativa del Servicio Integral de Atención a la ciudadanía.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seguimiento a las acciones de mitigación de riesgos de corrupción.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 100%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673446C-F636-4787-893A-151200A62EF5}"/>
              </a:ext>
            </a:extLst>
          </p:cNvPr>
          <p:cNvSpPr txBox="1"/>
          <p:nvPr/>
        </p:nvSpPr>
        <p:spPr>
          <a:xfrm>
            <a:off x="377761" y="1981609"/>
            <a:ext cx="5391579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pPr algn="l"/>
            <a:r>
              <a:rPr lang="es-CO" dirty="0"/>
              <a:t>Plan anticorrupción y atención al Ciudadano</a:t>
            </a: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C3472BD0-912A-490E-BFF9-37458D49D322}"/>
              </a:ext>
            </a:extLst>
          </p:cNvPr>
          <p:cNvGrpSpPr/>
          <p:nvPr/>
        </p:nvGrpSpPr>
        <p:grpSpPr>
          <a:xfrm>
            <a:off x="7952159" y="2823548"/>
            <a:ext cx="1143000" cy="1165860"/>
            <a:chOff x="663360" y="4994837"/>
            <a:chExt cx="1143000" cy="1165860"/>
          </a:xfrm>
        </p:grpSpPr>
        <p:sp>
          <p:nvSpPr>
            <p:cNvPr id="39" name="Círculo: vacío 38">
              <a:extLst>
                <a:ext uri="{FF2B5EF4-FFF2-40B4-BE49-F238E27FC236}">
                  <a16:creationId xmlns:a16="http://schemas.microsoft.com/office/drawing/2014/main" id="{15C80BB4-8848-4E50-9C1F-8A0C73EE73D9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707AFB3E-4B59-4EB2-B37C-18586F1652FD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68BB991-2C01-424F-BF10-47C4CD17DDC3}"/>
              </a:ext>
            </a:extLst>
          </p:cNvPr>
          <p:cNvSpPr txBox="1"/>
          <p:nvPr/>
        </p:nvSpPr>
        <p:spPr>
          <a:xfrm>
            <a:off x="1164155" y="5195907"/>
            <a:ext cx="7873430" cy="715089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Planear, ejecutar y hacer seguimiento al plan anual de seguridad y salud en el trabajo.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103%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Alcanzar la implementación SGSST.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88%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Implementar las acciones de mejora producto de la auditoria interna.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3F02789D-8DF4-418E-BC9B-080E53F4B82E}"/>
              </a:ext>
            </a:extLst>
          </p:cNvPr>
          <p:cNvSpPr txBox="1"/>
          <p:nvPr/>
        </p:nvSpPr>
        <p:spPr>
          <a:xfrm>
            <a:off x="1164155" y="4881815"/>
            <a:ext cx="6781949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pPr algn="l"/>
            <a:r>
              <a:rPr lang="es-ES" sz="1400" dirty="0"/>
              <a:t>Plan de Seguridad y Salud en el Trabajo</a:t>
            </a:r>
            <a:endParaRPr lang="es-CO" sz="1400" dirty="0"/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11C99174-6FC0-439F-A8B0-65509867EEC2}"/>
              </a:ext>
            </a:extLst>
          </p:cNvPr>
          <p:cNvGrpSpPr/>
          <p:nvPr/>
        </p:nvGrpSpPr>
        <p:grpSpPr>
          <a:xfrm>
            <a:off x="99021" y="4952881"/>
            <a:ext cx="1143000" cy="1165860"/>
            <a:chOff x="663360" y="4994837"/>
            <a:chExt cx="1143000" cy="1165860"/>
          </a:xfrm>
        </p:grpSpPr>
        <p:sp>
          <p:nvSpPr>
            <p:cNvPr id="21" name="Círculo: vacío 20">
              <a:extLst>
                <a:ext uri="{FF2B5EF4-FFF2-40B4-BE49-F238E27FC236}">
                  <a16:creationId xmlns:a16="http://schemas.microsoft.com/office/drawing/2014/main" id="{C7791A88-679B-472E-95C2-0A525B470D92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43E04E54-1152-4347-8F57-1D1E258AB09E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96%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205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1">
            <a:extLst>
              <a:ext uri="{FF2B5EF4-FFF2-40B4-BE49-F238E27FC236}">
                <a16:creationId xmlns:a16="http://schemas.microsoft.com/office/drawing/2014/main" id="{E0D3C890-1497-4B2E-9DD5-B9B844E0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2086"/>
            <a:ext cx="7721030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Gestión -Decreto 612 de 2018- MIPG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78F17E5-9D2A-48FC-8BFD-C4B6BE5FD66C}"/>
              </a:ext>
            </a:extLst>
          </p:cNvPr>
          <p:cNvSpPr txBox="1"/>
          <p:nvPr/>
        </p:nvSpPr>
        <p:spPr>
          <a:xfrm>
            <a:off x="600714" y="1442814"/>
            <a:ext cx="7063854" cy="919401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el Plan de tratamiento de riesgos de Seguridad y privacidad de la Información 2019.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informes de seguimiento al plan de tratamiento de riesgos.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informes de seguimiento al plan de seguridad.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FFE4E8A-9C90-4F7D-99DB-267D63A7ACDB}"/>
              </a:ext>
            </a:extLst>
          </p:cNvPr>
          <p:cNvSpPr txBox="1"/>
          <p:nvPr/>
        </p:nvSpPr>
        <p:spPr>
          <a:xfrm>
            <a:off x="1697789" y="2941725"/>
            <a:ext cx="7063854" cy="306467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el Plan de Seguridad y privacidad de la Información 2019 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5BF6FAF-F8EC-4456-AB58-B87FC8BCAFEC}"/>
              </a:ext>
            </a:extLst>
          </p:cNvPr>
          <p:cNvSpPr txBox="1"/>
          <p:nvPr/>
        </p:nvSpPr>
        <p:spPr>
          <a:xfrm>
            <a:off x="600713" y="907620"/>
            <a:ext cx="7314639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Plan de tratamiento de riesgos de seguridad y privacidad de la información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549DCB5-1073-4887-8ACB-0BEF919A28F2}"/>
              </a:ext>
            </a:extLst>
          </p:cNvPr>
          <p:cNvSpPr txBox="1"/>
          <p:nvPr/>
        </p:nvSpPr>
        <p:spPr>
          <a:xfrm>
            <a:off x="1849801" y="2439679"/>
            <a:ext cx="6539962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Plan de Seguridad y privacidad de la Información</a:t>
            </a:r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2C67F504-D741-4638-A036-66AA94A3D0A9}"/>
              </a:ext>
            </a:extLst>
          </p:cNvPr>
          <p:cNvGrpSpPr/>
          <p:nvPr/>
        </p:nvGrpSpPr>
        <p:grpSpPr>
          <a:xfrm>
            <a:off x="7605943" y="1229088"/>
            <a:ext cx="1143000" cy="1165860"/>
            <a:chOff x="663360" y="4994837"/>
            <a:chExt cx="1143000" cy="1165860"/>
          </a:xfrm>
        </p:grpSpPr>
        <p:sp>
          <p:nvSpPr>
            <p:cNvPr id="41" name="Círculo: vacío 40">
              <a:extLst>
                <a:ext uri="{FF2B5EF4-FFF2-40B4-BE49-F238E27FC236}">
                  <a16:creationId xmlns:a16="http://schemas.microsoft.com/office/drawing/2014/main" id="{70B0AAF6-8DCC-4919-B7F5-F72AB126910B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56B089B3-F795-41A9-B878-46EF670ACAD2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A6130826-335D-4DB3-B706-75F0074FD107}"/>
              </a:ext>
            </a:extLst>
          </p:cNvPr>
          <p:cNvGrpSpPr/>
          <p:nvPr/>
        </p:nvGrpSpPr>
        <p:grpSpPr>
          <a:xfrm>
            <a:off x="648380" y="2487183"/>
            <a:ext cx="1143000" cy="1165860"/>
            <a:chOff x="663360" y="4994837"/>
            <a:chExt cx="1143000" cy="1165860"/>
          </a:xfrm>
        </p:grpSpPr>
        <p:sp>
          <p:nvSpPr>
            <p:cNvPr id="44" name="Círculo: vacío 43">
              <a:extLst>
                <a:ext uri="{FF2B5EF4-FFF2-40B4-BE49-F238E27FC236}">
                  <a16:creationId xmlns:a16="http://schemas.microsoft.com/office/drawing/2014/main" id="{7C3F988A-83C7-426C-A5B6-E81FA14AE081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BB8012B4-0B24-4B54-B332-5C9292EDDEA2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932E074-2251-4911-8AC9-D7D2E2382FF8}"/>
              </a:ext>
            </a:extLst>
          </p:cNvPr>
          <p:cNvSpPr txBox="1"/>
          <p:nvPr/>
        </p:nvSpPr>
        <p:spPr>
          <a:xfrm>
            <a:off x="704880" y="4268874"/>
            <a:ext cx="7016150" cy="510778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Garantizar que los servidores de planta participen en el Plan de Incentivos de la Entidad.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1535A9E-15EB-4927-B617-1F2AF78D89C6}"/>
              </a:ext>
            </a:extLst>
          </p:cNvPr>
          <p:cNvSpPr txBox="1"/>
          <p:nvPr/>
        </p:nvSpPr>
        <p:spPr>
          <a:xfrm>
            <a:off x="1755950" y="5588092"/>
            <a:ext cx="7063854" cy="510778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Actualizar el documento de PETIC 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informes de seguimiento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  <a:endParaRPr lang="es-CO" sz="1200" b="1" dirty="0">
              <a:solidFill>
                <a:srgbClr val="003E6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FB47A61-6382-4A36-8EEF-C4069C9191DE}"/>
              </a:ext>
            </a:extLst>
          </p:cNvPr>
          <p:cNvSpPr txBox="1"/>
          <p:nvPr/>
        </p:nvSpPr>
        <p:spPr>
          <a:xfrm>
            <a:off x="600713" y="3733680"/>
            <a:ext cx="7314639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Plan de Incentivos Institucionales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480CBED-049F-4E22-9F8C-FD321831708A}"/>
              </a:ext>
            </a:extLst>
          </p:cNvPr>
          <p:cNvSpPr txBox="1"/>
          <p:nvPr/>
        </p:nvSpPr>
        <p:spPr>
          <a:xfrm>
            <a:off x="1791380" y="5269023"/>
            <a:ext cx="6992993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ES" sz="1400" dirty="0"/>
              <a:t>Plan Estratégico de Tecnologías de la Información y las Comunicaciones - PETI</a:t>
            </a:r>
            <a:endParaRPr lang="es-CO" sz="1400" dirty="0"/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167668F-251C-49C4-8789-2CE77E07429B}"/>
              </a:ext>
            </a:extLst>
          </p:cNvPr>
          <p:cNvGrpSpPr/>
          <p:nvPr/>
        </p:nvGrpSpPr>
        <p:grpSpPr>
          <a:xfrm>
            <a:off x="7676804" y="3941333"/>
            <a:ext cx="1143000" cy="1165860"/>
            <a:chOff x="663360" y="4994837"/>
            <a:chExt cx="1143000" cy="1165860"/>
          </a:xfrm>
        </p:grpSpPr>
        <p:sp>
          <p:nvSpPr>
            <p:cNvPr id="18" name="Círculo: vacío 17">
              <a:extLst>
                <a:ext uri="{FF2B5EF4-FFF2-40B4-BE49-F238E27FC236}">
                  <a16:creationId xmlns:a16="http://schemas.microsoft.com/office/drawing/2014/main" id="{403CCCC5-5BC6-4132-8774-0A555B5A4953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CD22CF29-5897-4CF4-A6B3-E09161477553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0A91AD8D-E759-4F0F-B490-ED71C526DA8D}"/>
              </a:ext>
            </a:extLst>
          </p:cNvPr>
          <p:cNvGrpSpPr/>
          <p:nvPr/>
        </p:nvGrpSpPr>
        <p:grpSpPr>
          <a:xfrm>
            <a:off x="704880" y="5203220"/>
            <a:ext cx="1143000" cy="1165860"/>
            <a:chOff x="663360" y="4994837"/>
            <a:chExt cx="1143000" cy="1165860"/>
          </a:xfrm>
        </p:grpSpPr>
        <p:sp>
          <p:nvSpPr>
            <p:cNvPr id="21" name="Círculo: vacío 20">
              <a:extLst>
                <a:ext uri="{FF2B5EF4-FFF2-40B4-BE49-F238E27FC236}">
                  <a16:creationId xmlns:a16="http://schemas.microsoft.com/office/drawing/2014/main" id="{E4F2DD26-E4DC-4950-8804-E149FA7F74C2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42A36386-16F9-4C2D-8F7B-8D74BEF3646E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7316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1">
            <a:extLst>
              <a:ext uri="{FF2B5EF4-FFF2-40B4-BE49-F238E27FC236}">
                <a16:creationId xmlns:a16="http://schemas.microsoft.com/office/drawing/2014/main" id="{E0D3C890-1497-4B2E-9DD5-B9B844E0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2086"/>
            <a:ext cx="7721030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Gestión -Decreto 612 de 2018- MIPG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FFE4E8A-9C90-4F7D-99DB-267D63A7ACDB}"/>
              </a:ext>
            </a:extLst>
          </p:cNvPr>
          <p:cNvSpPr txBox="1"/>
          <p:nvPr/>
        </p:nvSpPr>
        <p:spPr>
          <a:xfrm>
            <a:off x="1620148" y="1449013"/>
            <a:ext cx="7063854" cy="715089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Formular una (1) estrategia de participación ciudadana</a:t>
            </a: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dos (2) seguimientos a la implementación de la estrategia de participación ciudadana</a:t>
            </a: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10%</a:t>
            </a:r>
            <a:endParaRPr lang="es-CO" sz="1200" b="1" dirty="0">
              <a:solidFill>
                <a:srgbClr val="003E6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549DCB5-1073-4887-8ACB-0BEF919A28F2}"/>
              </a:ext>
            </a:extLst>
          </p:cNvPr>
          <p:cNvSpPr txBox="1"/>
          <p:nvPr/>
        </p:nvSpPr>
        <p:spPr>
          <a:xfrm>
            <a:off x="1713999" y="1097857"/>
            <a:ext cx="6539962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Tema: Participación Ciudadana</a:t>
            </a:r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A6130826-335D-4DB3-B706-75F0074FD107}"/>
              </a:ext>
            </a:extLst>
          </p:cNvPr>
          <p:cNvGrpSpPr/>
          <p:nvPr/>
        </p:nvGrpSpPr>
        <p:grpSpPr>
          <a:xfrm>
            <a:off x="560113" y="1019316"/>
            <a:ext cx="1143000" cy="1165860"/>
            <a:chOff x="663360" y="4994837"/>
            <a:chExt cx="1143000" cy="1165860"/>
          </a:xfrm>
        </p:grpSpPr>
        <p:sp>
          <p:nvSpPr>
            <p:cNvPr id="44" name="Círculo: vacío 43">
              <a:extLst>
                <a:ext uri="{FF2B5EF4-FFF2-40B4-BE49-F238E27FC236}">
                  <a16:creationId xmlns:a16="http://schemas.microsoft.com/office/drawing/2014/main" id="{7C3F988A-83C7-426C-A5B6-E81FA14AE081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BB8012B4-0B24-4B54-B332-5C9292EDDEA2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55%</a:t>
              </a:r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932E074-2251-4911-8AC9-D7D2E2382FF8}"/>
              </a:ext>
            </a:extLst>
          </p:cNvPr>
          <p:cNvSpPr txBox="1"/>
          <p:nvPr/>
        </p:nvSpPr>
        <p:spPr>
          <a:xfrm>
            <a:off x="569078" y="3296319"/>
            <a:ext cx="7016150" cy="919401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Formular un (1) plan que incluya actividades para la  de las políticas de gestión y desempeño del Modelo Integrado de Planeación y Gestión - MIPG</a:t>
            </a: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dos (2) seguimientos a la adecuación  del Modelo Integrado de Planeación y Gestión - MIPG en la Secretaría Distrital de Integración Social</a:t>
            </a: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FB47A61-6382-4A36-8EEF-C4069C9191DE}"/>
              </a:ext>
            </a:extLst>
          </p:cNvPr>
          <p:cNvSpPr txBox="1"/>
          <p:nvPr/>
        </p:nvSpPr>
        <p:spPr>
          <a:xfrm>
            <a:off x="464911" y="2761125"/>
            <a:ext cx="7314639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Modelo Integrado de Planeación y Gestión - MIPG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167668F-251C-49C4-8789-2CE77E07429B}"/>
              </a:ext>
            </a:extLst>
          </p:cNvPr>
          <p:cNvGrpSpPr/>
          <p:nvPr/>
        </p:nvGrpSpPr>
        <p:grpSpPr>
          <a:xfrm>
            <a:off x="7474336" y="3126774"/>
            <a:ext cx="1143000" cy="1165860"/>
            <a:chOff x="663360" y="4994837"/>
            <a:chExt cx="1143000" cy="1165860"/>
          </a:xfrm>
        </p:grpSpPr>
        <p:sp>
          <p:nvSpPr>
            <p:cNvPr id="18" name="Círculo: vacío 17">
              <a:extLst>
                <a:ext uri="{FF2B5EF4-FFF2-40B4-BE49-F238E27FC236}">
                  <a16:creationId xmlns:a16="http://schemas.microsoft.com/office/drawing/2014/main" id="{403CCCC5-5BC6-4132-8774-0A555B5A4953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CD22CF29-5897-4CF4-A6B3-E09161477553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CE00C24-BD55-48E8-9B4F-B1FA4676321E}"/>
              </a:ext>
            </a:extLst>
          </p:cNvPr>
          <p:cNvSpPr txBox="1"/>
          <p:nvPr/>
        </p:nvSpPr>
        <p:spPr>
          <a:xfrm>
            <a:off x="1259959" y="5327906"/>
            <a:ext cx="6862777" cy="306467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Seguimiento Plan Estratégico Talento Humano </a:t>
            </a:r>
            <a:r>
              <a:rPr lang="es-CO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D6CB291-0D66-4BE6-9C74-024B930791D6}"/>
              </a:ext>
            </a:extLst>
          </p:cNvPr>
          <p:cNvSpPr txBox="1"/>
          <p:nvPr/>
        </p:nvSpPr>
        <p:spPr>
          <a:xfrm>
            <a:off x="1259959" y="4991815"/>
            <a:ext cx="5854781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pPr algn="l"/>
            <a:r>
              <a:rPr lang="es-CO" dirty="0"/>
              <a:t>Plan Estratégico de Talento Humano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4B9AE9B9-3076-49F1-8841-56171EF2DBD6}"/>
              </a:ext>
            </a:extLst>
          </p:cNvPr>
          <p:cNvGrpSpPr/>
          <p:nvPr/>
        </p:nvGrpSpPr>
        <p:grpSpPr>
          <a:xfrm>
            <a:off x="116959" y="4869032"/>
            <a:ext cx="1143000" cy="1165860"/>
            <a:chOff x="663360" y="4994837"/>
            <a:chExt cx="1143000" cy="1165860"/>
          </a:xfrm>
        </p:grpSpPr>
        <p:sp>
          <p:nvSpPr>
            <p:cNvPr id="21" name="Círculo: vacío 20">
              <a:extLst>
                <a:ext uri="{FF2B5EF4-FFF2-40B4-BE49-F238E27FC236}">
                  <a16:creationId xmlns:a16="http://schemas.microsoft.com/office/drawing/2014/main" id="{4C935215-C7AB-4F37-844C-0B24BF2E4E26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8CB4A1B2-164A-405C-9262-0EEA839E4F1E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0370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23F320F-ED78-4091-A39F-FC531C2E2A4D}"/>
              </a:ext>
            </a:extLst>
          </p:cNvPr>
          <p:cNvSpPr/>
          <p:nvPr/>
        </p:nvSpPr>
        <p:spPr>
          <a:xfrm>
            <a:off x="0" y="3463082"/>
            <a:ext cx="9143999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CO" sz="2800" dirty="0">
                <a:solidFill>
                  <a:srgbClr val="CC5D12"/>
                </a:solidFill>
                <a:latin typeface="Arial Rounded MT Bold" panose="020F0704030504030204" pitchFamily="34" charset="0"/>
              </a:rPr>
              <a:t>La identificación de riesgos por parte de </a:t>
            </a:r>
            <a:r>
              <a:rPr lang="es-CO" sz="2800" dirty="0">
                <a:solidFill>
                  <a:srgbClr val="CC9B00"/>
                </a:solidFill>
                <a:latin typeface="Arial Rounded MT Bold" panose="020F0704030504030204" pitchFamily="34" charset="0"/>
              </a:rPr>
              <a:t>los 20 procesos institucionales </a:t>
            </a:r>
            <a:r>
              <a:rPr lang="es-CO" sz="2800" dirty="0">
                <a:solidFill>
                  <a:srgbClr val="CC5D12"/>
                </a:solidFill>
                <a:latin typeface="Arial Rounded MT Bold" panose="020F0704030504030204" pitchFamily="34" charset="0"/>
              </a:rPr>
              <a:t>permite definir actividades de control que mitiguen su materialización con el fin de contribuir al cumplimiento de la misión y objetivos estratégicos de la entidad.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44CCE4E-756C-4273-998B-D3B7CB3BF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51606"/>
            <a:ext cx="8632824" cy="40011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defPPr>
              <a:defRPr lang="es-ES"/>
            </a:defPPr>
            <a:lvl1pPr algn="r" defTabSz="9144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9pPr>
          </a:lstStyle>
          <a:p>
            <a:pPr algn="l"/>
            <a:r>
              <a:rPr lang="es-CO" sz="1000" b="0" dirty="0">
                <a:solidFill>
                  <a:schemeClr val="bg1"/>
                </a:solidFill>
              </a:rPr>
              <a:t>Normatividad asociada: Modelo Integrado de Planeación y Gestión (Decreto 1499/2017) y Guía para la administración del riesgo y el diseño de controles en entidades públicas </a:t>
            </a:r>
            <a:r>
              <a:rPr lang="es-CO" sz="900" b="0" dirty="0">
                <a:solidFill>
                  <a:schemeClr val="bg1"/>
                </a:solidFill>
              </a:rPr>
              <a:t>(DAFP-octubre 2018)</a:t>
            </a:r>
            <a:endParaRPr lang="es-CO" sz="1000" b="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19117" y="929297"/>
            <a:ext cx="6755642" cy="2323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s-CO" sz="5400" b="1" dirty="0">
                <a:solidFill>
                  <a:srgbClr val="CC5D12"/>
                </a:solidFill>
                <a:latin typeface="Arial Rounded MT Bold" panose="020F0704030504030204" pitchFamily="34" charset="0"/>
                <a:ea typeface="ＭＳ Ｐゴシック" charset="-128"/>
              </a:rPr>
              <a:t>Mapas de riesgo por proceso</a:t>
            </a:r>
          </a:p>
        </p:txBody>
      </p:sp>
    </p:spTree>
    <p:extLst>
      <p:ext uri="{BB962C8B-B14F-4D97-AF65-F5344CB8AC3E}">
        <p14:creationId xmlns:p14="http://schemas.microsoft.com/office/powerpoint/2010/main" val="3360398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1">
            <a:extLst>
              <a:ext uri="{FF2B5EF4-FFF2-40B4-BE49-F238E27FC236}">
                <a16:creationId xmlns:a16="http://schemas.microsoft.com/office/drawing/2014/main" id="{E0D3C890-1497-4B2E-9DD5-B9B844E0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7" y="201403"/>
            <a:ext cx="8925728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320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Avance actividades de control de riesgos</a:t>
            </a:r>
            <a:endParaRPr lang="es-CO" sz="2850" b="1" dirty="0">
              <a:solidFill>
                <a:srgbClr val="003E65"/>
              </a:solidFill>
              <a:highlight>
                <a:srgbClr val="FFFF00"/>
              </a:highlight>
              <a:latin typeface="Arial Rounded MT Bold" panose="020F0704030504030204" pitchFamily="34" charset="0"/>
              <a:ea typeface="ＭＳ Ｐゴシック" charset="-128"/>
            </a:endParaRPr>
          </a:p>
        </p:txBody>
      </p:sp>
      <p:graphicFrame>
        <p:nvGraphicFramePr>
          <p:cNvPr id="2" name="Diagrama 1"/>
          <p:cNvGraphicFramePr/>
          <p:nvPr/>
        </p:nvGraphicFramePr>
        <p:xfrm>
          <a:off x="-990599" y="124059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81327A5C-E5EF-4BCB-9199-C77A7A8AAC8C}"/>
              </a:ext>
            </a:extLst>
          </p:cNvPr>
          <p:cNvSpPr/>
          <p:nvPr/>
        </p:nvSpPr>
        <p:spPr>
          <a:xfrm>
            <a:off x="4295274" y="999957"/>
            <a:ext cx="4738031" cy="29223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Planeación estratégica (3)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Comunicación estratégica (3)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Gestión del conocimiento (3)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Formulación y articulación de políticas sociales (3)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Diseño e innovación de servicios sociales (2)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Atención a la ciudadanía (7)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Gestión de talento humano (4)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Gestión contractual (3)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Gestión financiera (2)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Gestión de infraestructura física (3)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Gestión jurídica (2)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Gestión del sistema integrado – SIG (2)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Auditoría y control (1)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Inspección, vigilancia y control (3)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757418" y="5931570"/>
            <a:ext cx="6434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*Incluye aquellos procesos que presentan retraso en por lo menos una de sus actividades de control</a:t>
            </a:r>
          </a:p>
          <a:p>
            <a:r>
              <a:rPr lang="es-MX" sz="1200" dirty="0"/>
              <a:t>** El proceso no presentó evidencias completas y no fue posible validar los avances reportados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81327A5C-E5EF-4BCB-9199-C77A7A8AAC8C}"/>
              </a:ext>
            </a:extLst>
          </p:cNvPr>
          <p:cNvSpPr/>
          <p:nvPr/>
        </p:nvSpPr>
        <p:spPr>
          <a:xfrm>
            <a:off x="4295273" y="4117443"/>
            <a:ext cx="4738031" cy="15065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Tecnologías de la información (1 de 2)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Prestación de servicios sociales para la inclusión social (2 de 3)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Gestión de soporte y mantenimiento tecnológico (1 de 2)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Gestión ambiental (2 de 14)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Gestión documental (1 de 5)</a:t>
            </a:r>
          </a:p>
          <a:p>
            <a:pPr>
              <a:buFont typeface="+mj-lt"/>
              <a:buAutoNum type="arabicPeriod"/>
            </a:pPr>
            <a:r>
              <a:rPr lang="es-CO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Gestión logística (1 de 4)**</a:t>
            </a:r>
          </a:p>
        </p:txBody>
      </p:sp>
    </p:spTree>
    <p:extLst>
      <p:ext uri="{BB962C8B-B14F-4D97-AF65-F5344CB8AC3E}">
        <p14:creationId xmlns:p14="http://schemas.microsoft.com/office/powerpoint/2010/main" val="1687599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04773-208E-4214-A786-E713068BB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94965"/>
            <a:ext cx="7772400" cy="937092"/>
          </a:xfrm>
        </p:spPr>
        <p:txBody>
          <a:bodyPr/>
          <a:lstStyle/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67241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22829" y="2579276"/>
            <a:ext cx="8874034" cy="3009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CO" sz="3600" dirty="0">
                <a:solidFill>
                  <a:srgbClr val="95440D"/>
                </a:solidFill>
                <a:latin typeface="Arial Rounded MT Bold" panose="020F0704030504030204" pitchFamily="34" charset="0"/>
              </a:rPr>
              <a:t>El seguimiento a la inversión hace referencia al cumplimiento de los objetivos específicos establecidos en cada uno de los </a:t>
            </a:r>
            <a:r>
              <a:rPr lang="es-CO" sz="3600" dirty="0">
                <a:solidFill>
                  <a:srgbClr val="FFC000"/>
                </a:solidFill>
                <a:latin typeface="Arial Rounded MT Bold" panose="020F0704030504030204" pitchFamily="34" charset="0"/>
              </a:rPr>
              <a:t>14 proyectos de </a:t>
            </a:r>
            <a:r>
              <a:rPr lang="es-CO" sz="3600" dirty="0">
                <a:solidFill>
                  <a:srgbClr val="95440D"/>
                </a:solidFill>
                <a:latin typeface="Arial Rounded MT Bold" panose="020F0704030504030204" pitchFamily="34" charset="0"/>
              </a:rPr>
              <a:t>inversión que tiene la Secretaría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1" y="6456277"/>
            <a:ext cx="821595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O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Nota aclaratoria: El cálculo de los objetivos específicos usa como fuente de datos la hoja 6 SPI de actividades y tareas. Las metas incluidas SEGPLAN con fuente SIRBE se describen en la hoja resumen ejecutivo.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-1" y="709748"/>
            <a:ext cx="8874034" cy="10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CO" sz="6000" b="1" dirty="0">
                <a:solidFill>
                  <a:srgbClr val="95440D"/>
                </a:solidFill>
                <a:latin typeface="Arial Rounded MT Bold" panose="020F0704030504030204" pitchFamily="34" charset="0"/>
                <a:ea typeface="ＭＳ Ｐゴシック" charset="-128"/>
              </a:rPr>
              <a:t>Inversión</a:t>
            </a:r>
            <a:endParaRPr lang="es-CO" sz="6000" dirty="0">
              <a:solidFill>
                <a:srgbClr val="95440D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0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9058" y="176920"/>
            <a:ext cx="5915025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Inversión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40049907-7A47-4C70-B463-EC05B91325C6}"/>
              </a:ext>
            </a:extLst>
          </p:cNvPr>
          <p:cNvSpPr/>
          <p:nvPr/>
        </p:nvSpPr>
        <p:spPr>
          <a:xfrm>
            <a:off x="1158874" y="5481806"/>
            <a:ext cx="2009775" cy="82867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3 Proyectos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Igual al 100%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058649-C3B6-4D60-B567-76FEC44C3902}"/>
              </a:ext>
            </a:extLst>
          </p:cNvPr>
          <p:cNvSpPr/>
          <p:nvPr/>
        </p:nvSpPr>
        <p:spPr>
          <a:xfrm>
            <a:off x="3684896" y="5472113"/>
            <a:ext cx="2253461" cy="82867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9 Proyectos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Entre 90-99%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5DC987B2-0EA5-4B54-A97B-62B974039509}"/>
              </a:ext>
            </a:extLst>
          </p:cNvPr>
          <p:cNvSpPr/>
          <p:nvPr/>
        </p:nvSpPr>
        <p:spPr>
          <a:xfrm>
            <a:off x="6638446" y="5437688"/>
            <a:ext cx="2009775" cy="828675"/>
          </a:xfrm>
          <a:prstGeom prst="roundRect">
            <a:avLst/>
          </a:prstGeom>
          <a:solidFill>
            <a:srgbClr val="BF57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2 Proyectos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Menor al 89%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1AEB8D7-572F-42AC-ADA0-07CF1D1DE372}"/>
              </a:ext>
            </a:extLst>
          </p:cNvPr>
          <p:cNvSpPr/>
          <p:nvPr/>
        </p:nvSpPr>
        <p:spPr>
          <a:xfrm>
            <a:off x="0" y="6513504"/>
            <a:ext cx="9039497" cy="228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O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Corte de la información: 31 de diciembre de 2019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7B99A7BA-933A-4F46-A903-C6209D248027}"/>
              </a:ext>
            </a:extLst>
          </p:cNvPr>
          <p:cNvSpPr/>
          <p:nvPr/>
        </p:nvSpPr>
        <p:spPr>
          <a:xfrm>
            <a:off x="95410" y="774648"/>
            <a:ext cx="2584911" cy="6600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CO" sz="1800" dirty="0">
                <a:solidFill>
                  <a:schemeClr val="dk1"/>
                </a:solidFill>
                <a:latin typeface="Arial Rounded MT Bold" panose="020F0704030504030204" pitchFamily="34" charset="0"/>
              </a:rPr>
              <a:t>Avance institucional </a:t>
            </a:r>
            <a:r>
              <a:rPr lang="es-CO" sz="2000" b="1" dirty="0">
                <a:solidFill>
                  <a:schemeClr val="dk1"/>
                </a:solidFill>
                <a:latin typeface="Arial Rounded MT Bold" panose="020F0704030504030204" pitchFamily="34" charset="0"/>
              </a:rPr>
              <a:t>96%</a:t>
            </a:r>
          </a:p>
        </p:txBody>
      </p:sp>
      <p:graphicFrame>
        <p:nvGraphicFramePr>
          <p:cNvPr id="14" name="Gráfico 13">
            <a:extLst>
              <a:ext uri="{FF2B5EF4-FFF2-40B4-BE49-F238E27FC236}">
                <a16:creationId xmlns:a16="http://schemas.microsoft.com/office/drawing/2014/main" id="{D4E90B9E-AFCC-4D56-B2CA-4066CC6249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5902410"/>
              </p:ext>
            </p:extLst>
          </p:nvPr>
        </p:nvGraphicFramePr>
        <p:xfrm>
          <a:off x="639283" y="1434698"/>
          <a:ext cx="7865433" cy="3938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578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4" y="129586"/>
            <a:ext cx="7886700" cy="552409"/>
          </a:xfrm>
        </p:spPr>
        <p:txBody>
          <a:bodyPr>
            <a:noAutofit/>
          </a:bodyPr>
          <a:lstStyle/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4533538" y="3314711"/>
            <a:ext cx="3200728" cy="1574622"/>
            <a:chOff x="9052470" y="3982719"/>
            <a:chExt cx="2930751" cy="186868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9052470" y="3982719"/>
              <a:ext cx="2930751" cy="4748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 Objetivo 2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9052484" y="4598660"/>
              <a:ext cx="2929293" cy="1252746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dirty="0"/>
                <a:t>Coordinar y armonizar las estrategias de los sectores que participan en el Programa transectorial de prevención.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4624650" y="948916"/>
            <a:ext cx="3199150" cy="1298715"/>
            <a:chOff x="8819048" y="3940288"/>
            <a:chExt cx="2929305" cy="154125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819048" y="3940288"/>
              <a:ext cx="2929293" cy="4748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Objetivo 1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819060" y="4511673"/>
              <a:ext cx="2929293" cy="9698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rgbClr val="003E65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>
                  <a:solidFill>
                    <a:schemeClr val="bg1"/>
                  </a:solidFill>
                </a:rPr>
                <a:t>Formar servidores públicos de la SDIS en derechos sexuales y derechos reproductivos.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289342" y="2652992"/>
            <a:ext cx="3488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 </a:t>
            </a:r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Prevención y atención integral de la paternidad y la maternidad temprana</a:t>
            </a:r>
            <a:endParaRPr lang="es-CO" sz="2000" dirty="0"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409734" y="3908338"/>
            <a:ext cx="1556836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6D64802-7DBD-4FF9-8733-71E32F2FC7E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15150" y="1728416"/>
            <a:ext cx="836624" cy="7429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34203D05-D253-4C65-A598-AE55F365356F}"/>
              </a:ext>
            </a:extLst>
          </p:cNvPr>
          <p:cNvSpPr/>
          <p:nvPr/>
        </p:nvSpPr>
        <p:spPr>
          <a:xfrm>
            <a:off x="7903104" y="1608175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FFA13895-E507-4D62-ACB1-92508223241B}"/>
              </a:ext>
            </a:extLst>
          </p:cNvPr>
          <p:cNvSpPr/>
          <p:nvPr/>
        </p:nvSpPr>
        <p:spPr>
          <a:xfrm>
            <a:off x="7855809" y="4162254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138033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689609" y="2852985"/>
            <a:ext cx="2976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 </a:t>
            </a:r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Desarrollo integral desde la gestación hasta la adolescencia</a:t>
            </a:r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470311" y="4327091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99%</a:t>
            </a:r>
          </a:p>
        </p:txBody>
      </p:sp>
      <p:sp>
        <p:nvSpPr>
          <p:cNvPr id="41" name="Freeform 154">
            <a:extLst>
              <a:ext uri="{FF2B5EF4-FFF2-40B4-BE49-F238E27FC236}">
                <a16:creationId xmlns:a16="http://schemas.microsoft.com/office/drawing/2014/main" id="{62E6CC54-6483-4192-92BC-632A6CF20ACF}"/>
              </a:ext>
            </a:extLst>
          </p:cNvPr>
          <p:cNvSpPr>
            <a:spLocks/>
          </p:cNvSpPr>
          <p:nvPr/>
        </p:nvSpPr>
        <p:spPr bwMode="auto">
          <a:xfrm>
            <a:off x="5288444" y="3891991"/>
            <a:ext cx="523036" cy="210278"/>
          </a:xfrm>
          <a:custGeom>
            <a:avLst/>
            <a:gdLst>
              <a:gd name="T0" fmla="*/ 1444 w 1444"/>
              <a:gd name="T1" fmla="*/ 239 h 479"/>
              <a:gd name="T2" fmla="*/ 1444 w 1444"/>
              <a:gd name="T3" fmla="*/ 252 h 479"/>
              <a:gd name="T4" fmla="*/ 1436 w 1444"/>
              <a:gd name="T5" fmla="*/ 276 h 479"/>
              <a:gd name="T6" fmla="*/ 1412 w 1444"/>
              <a:gd name="T7" fmla="*/ 311 h 479"/>
              <a:gd name="T8" fmla="*/ 1357 w 1444"/>
              <a:gd name="T9" fmla="*/ 354 h 479"/>
              <a:gd name="T10" fmla="*/ 1279 w 1444"/>
              <a:gd name="T11" fmla="*/ 391 h 479"/>
              <a:gd name="T12" fmla="*/ 1182 w 1444"/>
              <a:gd name="T13" fmla="*/ 424 h 479"/>
              <a:gd name="T14" fmla="*/ 1066 w 1444"/>
              <a:gd name="T15" fmla="*/ 450 h 479"/>
              <a:gd name="T16" fmla="*/ 937 w 1444"/>
              <a:gd name="T17" fmla="*/ 467 h 479"/>
              <a:gd name="T18" fmla="*/ 796 w 1444"/>
              <a:gd name="T19" fmla="*/ 477 h 479"/>
              <a:gd name="T20" fmla="*/ 722 w 1444"/>
              <a:gd name="T21" fmla="*/ 479 h 479"/>
              <a:gd name="T22" fmla="*/ 647 w 1444"/>
              <a:gd name="T23" fmla="*/ 477 h 479"/>
              <a:gd name="T24" fmla="*/ 506 w 1444"/>
              <a:gd name="T25" fmla="*/ 467 h 479"/>
              <a:gd name="T26" fmla="*/ 377 w 1444"/>
              <a:gd name="T27" fmla="*/ 450 h 479"/>
              <a:gd name="T28" fmla="*/ 262 w 1444"/>
              <a:gd name="T29" fmla="*/ 424 h 479"/>
              <a:gd name="T30" fmla="*/ 164 w 1444"/>
              <a:gd name="T31" fmla="*/ 391 h 479"/>
              <a:gd name="T32" fmla="*/ 86 w 1444"/>
              <a:gd name="T33" fmla="*/ 354 h 479"/>
              <a:gd name="T34" fmla="*/ 31 w 1444"/>
              <a:gd name="T35" fmla="*/ 311 h 479"/>
              <a:gd name="T36" fmla="*/ 8 w 1444"/>
              <a:gd name="T37" fmla="*/ 276 h 479"/>
              <a:gd name="T38" fmla="*/ 0 w 1444"/>
              <a:gd name="T39" fmla="*/ 252 h 479"/>
              <a:gd name="T40" fmla="*/ 0 w 1444"/>
              <a:gd name="T41" fmla="*/ 239 h 479"/>
              <a:gd name="T42" fmla="*/ 0 w 1444"/>
              <a:gd name="T43" fmla="*/ 227 h 479"/>
              <a:gd name="T44" fmla="*/ 8 w 1444"/>
              <a:gd name="T45" fmla="*/ 203 h 479"/>
              <a:gd name="T46" fmla="*/ 31 w 1444"/>
              <a:gd name="T47" fmla="*/ 168 h 479"/>
              <a:gd name="T48" fmla="*/ 86 w 1444"/>
              <a:gd name="T49" fmla="*/ 125 h 479"/>
              <a:gd name="T50" fmla="*/ 164 w 1444"/>
              <a:gd name="T51" fmla="*/ 86 h 479"/>
              <a:gd name="T52" fmla="*/ 262 w 1444"/>
              <a:gd name="T53" fmla="*/ 54 h 479"/>
              <a:gd name="T54" fmla="*/ 377 w 1444"/>
              <a:gd name="T55" fmla="*/ 29 h 479"/>
              <a:gd name="T56" fmla="*/ 506 w 1444"/>
              <a:gd name="T57" fmla="*/ 10 h 479"/>
              <a:gd name="T58" fmla="*/ 647 w 1444"/>
              <a:gd name="T59" fmla="*/ 0 h 479"/>
              <a:gd name="T60" fmla="*/ 722 w 1444"/>
              <a:gd name="T61" fmla="*/ 0 h 479"/>
              <a:gd name="T62" fmla="*/ 796 w 1444"/>
              <a:gd name="T63" fmla="*/ 0 h 479"/>
              <a:gd name="T64" fmla="*/ 937 w 1444"/>
              <a:gd name="T65" fmla="*/ 10 h 479"/>
              <a:gd name="T66" fmla="*/ 1066 w 1444"/>
              <a:gd name="T67" fmla="*/ 29 h 479"/>
              <a:gd name="T68" fmla="*/ 1182 w 1444"/>
              <a:gd name="T69" fmla="*/ 54 h 479"/>
              <a:gd name="T70" fmla="*/ 1279 w 1444"/>
              <a:gd name="T71" fmla="*/ 86 h 479"/>
              <a:gd name="T72" fmla="*/ 1357 w 1444"/>
              <a:gd name="T73" fmla="*/ 125 h 479"/>
              <a:gd name="T74" fmla="*/ 1412 w 1444"/>
              <a:gd name="T75" fmla="*/ 168 h 479"/>
              <a:gd name="T76" fmla="*/ 1436 w 1444"/>
              <a:gd name="T77" fmla="*/ 203 h 479"/>
              <a:gd name="T78" fmla="*/ 1444 w 1444"/>
              <a:gd name="T79" fmla="*/ 227 h 479"/>
              <a:gd name="T80" fmla="*/ 1444 w 1444"/>
              <a:gd name="T81" fmla="*/ 23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44" h="479">
                <a:moveTo>
                  <a:pt x="1444" y="239"/>
                </a:moveTo>
                <a:lnTo>
                  <a:pt x="1444" y="252"/>
                </a:lnTo>
                <a:lnTo>
                  <a:pt x="1436" y="276"/>
                </a:lnTo>
                <a:lnTo>
                  <a:pt x="1412" y="311"/>
                </a:lnTo>
                <a:lnTo>
                  <a:pt x="1357" y="354"/>
                </a:lnTo>
                <a:lnTo>
                  <a:pt x="1279" y="391"/>
                </a:lnTo>
                <a:lnTo>
                  <a:pt x="1182" y="424"/>
                </a:lnTo>
                <a:lnTo>
                  <a:pt x="1066" y="450"/>
                </a:lnTo>
                <a:lnTo>
                  <a:pt x="937" y="467"/>
                </a:lnTo>
                <a:lnTo>
                  <a:pt x="796" y="477"/>
                </a:lnTo>
                <a:lnTo>
                  <a:pt x="722" y="479"/>
                </a:lnTo>
                <a:lnTo>
                  <a:pt x="647" y="477"/>
                </a:lnTo>
                <a:lnTo>
                  <a:pt x="506" y="467"/>
                </a:lnTo>
                <a:lnTo>
                  <a:pt x="377" y="450"/>
                </a:lnTo>
                <a:lnTo>
                  <a:pt x="262" y="424"/>
                </a:lnTo>
                <a:lnTo>
                  <a:pt x="164" y="391"/>
                </a:lnTo>
                <a:lnTo>
                  <a:pt x="86" y="354"/>
                </a:lnTo>
                <a:lnTo>
                  <a:pt x="31" y="311"/>
                </a:lnTo>
                <a:lnTo>
                  <a:pt x="8" y="276"/>
                </a:lnTo>
                <a:lnTo>
                  <a:pt x="0" y="252"/>
                </a:lnTo>
                <a:lnTo>
                  <a:pt x="0" y="239"/>
                </a:lnTo>
                <a:lnTo>
                  <a:pt x="0" y="227"/>
                </a:lnTo>
                <a:lnTo>
                  <a:pt x="8" y="203"/>
                </a:lnTo>
                <a:lnTo>
                  <a:pt x="31" y="168"/>
                </a:lnTo>
                <a:lnTo>
                  <a:pt x="86" y="125"/>
                </a:lnTo>
                <a:lnTo>
                  <a:pt x="164" y="86"/>
                </a:lnTo>
                <a:lnTo>
                  <a:pt x="262" y="54"/>
                </a:lnTo>
                <a:lnTo>
                  <a:pt x="377" y="29"/>
                </a:lnTo>
                <a:lnTo>
                  <a:pt x="506" y="10"/>
                </a:lnTo>
                <a:lnTo>
                  <a:pt x="647" y="0"/>
                </a:lnTo>
                <a:lnTo>
                  <a:pt x="722" y="0"/>
                </a:lnTo>
                <a:lnTo>
                  <a:pt x="796" y="0"/>
                </a:lnTo>
                <a:lnTo>
                  <a:pt x="937" y="10"/>
                </a:lnTo>
                <a:lnTo>
                  <a:pt x="1066" y="29"/>
                </a:lnTo>
                <a:lnTo>
                  <a:pt x="1182" y="54"/>
                </a:lnTo>
                <a:lnTo>
                  <a:pt x="1279" y="86"/>
                </a:lnTo>
                <a:lnTo>
                  <a:pt x="1357" y="125"/>
                </a:lnTo>
                <a:lnTo>
                  <a:pt x="1412" y="168"/>
                </a:lnTo>
                <a:lnTo>
                  <a:pt x="1436" y="203"/>
                </a:lnTo>
                <a:lnTo>
                  <a:pt x="1444" y="227"/>
                </a:lnTo>
                <a:lnTo>
                  <a:pt x="1444" y="2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latin typeface="Arial Rounded MT Bold" panose="020F0704030504030204" pitchFamily="34" charset="0"/>
            </a:endParaRPr>
          </a:p>
        </p:txBody>
      </p:sp>
      <p:grpSp>
        <p:nvGrpSpPr>
          <p:cNvPr id="62" name="Group 88">
            <a:extLst>
              <a:ext uri="{FF2B5EF4-FFF2-40B4-BE49-F238E27FC236}">
                <a16:creationId xmlns:a16="http://schemas.microsoft.com/office/drawing/2014/main" id="{F87EB17F-80FB-4D9A-B17B-C347E22AB424}"/>
              </a:ext>
            </a:extLst>
          </p:cNvPr>
          <p:cNvGrpSpPr/>
          <p:nvPr/>
        </p:nvGrpSpPr>
        <p:grpSpPr>
          <a:xfrm>
            <a:off x="4759538" y="4792061"/>
            <a:ext cx="2689361" cy="1292660"/>
            <a:chOff x="385313" y="2059335"/>
            <a:chExt cx="2937088" cy="1584640"/>
          </a:xfrm>
          <a:solidFill>
            <a:srgbClr val="00B0F0"/>
          </a:solidFill>
        </p:grpSpPr>
        <p:sp>
          <p:nvSpPr>
            <p:cNvPr id="63" name="TextBox 89">
              <a:extLst>
                <a:ext uri="{FF2B5EF4-FFF2-40B4-BE49-F238E27FC236}">
                  <a16:creationId xmlns:a16="http://schemas.microsoft.com/office/drawing/2014/main" id="{28758159-538E-472C-8ABA-D4B0E8E4DD63}"/>
                </a:ext>
              </a:extLst>
            </p:cNvPr>
            <p:cNvSpPr txBox="1"/>
            <p:nvPr/>
          </p:nvSpPr>
          <p:spPr>
            <a:xfrm>
              <a:off x="385313" y="2059335"/>
              <a:ext cx="2937088" cy="4527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4" name="TextBox 90">
              <a:extLst>
                <a:ext uri="{FF2B5EF4-FFF2-40B4-BE49-F238E27FC236}">
                  <a16:creationId xmlns:a16="http://schemas.microsoft.com/office/drawing/2014/main" id="{689CCABC-9C3A-4970-81D2-8CC7F893FB1A}"/>
                </a:ext>
              </a:extLst>
            </p:cNvPr>
            <p:cNvSpPr txBox="1"/>
            <p:nvPr/>
          </p:nvSpPr>
          <p:spPr>
            <a:xfrm>
              <a:off x="393106" y="2516904"/>
              <a:ext cx="2929292" cy="1127071"/>
            </a:xfrm>
            <a:prstGeom prst="roundRect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Brindar una oferta de servicios y estrategias flexibles de atención integral con calidad y pertinencia  desde el enfoque diferencial</a:t>
              </a:r>
              <a:r>
                <a:rPr lang="en-US" sz="1200" dirty="0"/>
                <a:t>.</a:t>
              </a:r>
            </a:p>
          </p:txBody>
        </p:sp>
      </p:grpSp>
      <p:grpSp>
        <p:nvGrpSpPr>
          <p:cNvPr id="65" name="Group 91">
            <a:extLst>
              <a:ext uri="{FF2B5EF4-FFF2-40B4-BE49-F238E27FC236}">
                <a16:creationId xmlns:a16="http://schemas.microsoft.com/office/drawing/2014/main" id="{7C566C11-73F5-4943-A9FF-D26E312D54DA}"/>
              </a:ext>
            </a:extLst>
          </p:cNvPr>
          <p:cNvGrpSpPr/>
          <p:nvPr/>
        </p:nvGrpSpPr>
        <p:grpSpPr>
          <a:xfrm>
            <a:off x="4766674" y="2124302"/>
            <a:ext cx="2702193" cy="1157150"/>
            <a:chOff x="332936" y="2257135"/>
            <a:chExt cx="2937087" cy="1430576"/>
          </a:xfrm>
          <a:solidFill>
            <a:srgbClr val="00B0F0"/>
          </a:solidFill>
        </p:grpSpPr>
        <p:sp>
          <p:nvSpPr>
            <p:cNvPr id="66" name="TextBox 98">
              <a:extLst>
                <a:ext uri="{FF2B5EF4-FFF2-40B4-BE49-F238E27FC236}">
                  <a16:creationId xmlns:a16="http://schemas.microsoft.com/office/drawing/2014/main" id="{FF962416-EF46-438B-B094-5F4D577441CA}"/>
                </a:ext>
              </a:extLst>
            </p:cNvPr>
            <p:cNvSpPr txBox="1"/>
            <p:nvPr/>
          </p:nvSpPr>
          <p:spPr>
            <a:xfrm>
              <a:off x="332936" y="2257135"/>
              <a:ext cx="2929292" cy="45660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7" name="TextBox 99">
              <a:extLst>
                <a:ext uri="{FF2B5EF4-FFF2-40B4-BE49-F238E27FC236}">
                  <a16:creationId xmlns:a16="http://schemas.microsoft.com/office/drawing/2014/main" id="{BE233BCA-1DF7-4E9B-BCDE-4BDD532C6849}"/>
                </a:ext>
              </a:extLst>
            </p:cNvPr>
            <p:cNvSpPr txBox="1"/>
            <p:nvPr/>
          </p:nvSpPr>
          <p:spPr>
            <a:xfrm>
              <a:off x="340733" y="2719455"/>
              <a:ext cx="2929290" cy="968256"/>
            </a:xfrm>
            <a:prstGeom prst="roundRect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600" dirty="0"/>
                <a:t> </a:t>
              </a:r>
              <a:r>
                <a:rPr lang="es-CO" sz="1200" dirty="0"/>
                <a:t>Fortalecer el rol protector y educativo de las familias y cuidadores</a:t>
              </a:r>
            </a:p>
          </p:txBody>
        </p:sp>
      </p:grpSp>
      <p:grpSp>
        <p:nvGrpSpPr>
          <p:cNvPr id="68" name="Group 100">
            <a:extLst>
              <a:ext uri="{FF2B5EF4-FFF2-40B4-BE49-F238E27FC236}">
                <a16:creationId xmlns:a16="http://schemas.microsoft.com/office/drawing/2014/main" id="{7DBFBD98-9D1D-49CA-B2AF-FB7B8180164F}"/>
              </a:ext>
            </a:extLst>
          </p:cNvPr>
          <p:cNvGrpSpPr/>
          <p:nvPr/>
        </p:nvGrpSpPr>
        <p:grpSpPr>
          <a:xfrm>
            <a:off x="4752724" y="3415778"/>
            <a:ext cx="2702987" cy="1280614"/>
            <a:chOff x="8802972" y="3880506"/>
            <a:chExt cx="2945769" cy="1439523"/>
          </a:xfrm>
        </p:grpSpPr>
        <p:sp>
          <p:nvSpPr>
            <p:cNvPr id="69" name="TextBox 101">
              <a:extLst>
                <a:ext uri="{FF2B5EF4-FFF2-40B4-BE49-F238E27FC236}">
                  <a16:creationId xmlns:a16="http://schemas.microsoft.com/office/drawing/2014/main" id="{7020256D-FAB1-40F0-90B4-CF7EA31F2285}"/>
                </a:ext>
              </a:extLst>
            </p:cNvPr>
            <p:cNvSpPr txBox="1"/>
            <p:nvPr/>
          </p:nvSpPr>
          <p:spPr>
            <a:xfrm>
              <a:off x="8802972" y="3880506"/>
              <a:ext cx="2937087" cy="41516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70" name="TextBox 102">
              <a:extLst>
                <a:ext uri="{FF2B5EF4-FFF2-40B4-BE49-F238E27FC236}">
                  <a16:creationId xmlns:a16="http://schemas.microsoft.com/office/drawing/2014/main" id="{BAB84E93-4AE8-43CD-97B1-225830C4DC44}"/>
                </a:ext>
              </a:extLst>
            </p:cNvPr>
            <p:cNvSpPr txBox="1"/>
            <p:nvPr/>
          </p:nvSpPr>
          <p:spPr>
            <a:xfrm>
              <a:off x="8819449" y="4286541"/>
              <a:ext cx="2929292" cy="103348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Implementar herramientas de seguimiento, monitoreo, análisis y evaluación de resultados de la prestación de los servicios</a:t>
              </a:r>
            </a:p>
          </p:txBody>
        </p:sp>
      </p:grpSp>
      <p:pic>
        <p:nvPicPr>
          <p:cNvPr id="7" name="Imagen 6">
            <a:extLst>
              <a:ext uri="{FF2B5EF4-FFF2-40B4-BE49-F238E27FC236}">
                <a16:creationId xmlns:a16="http://schemas.microsoft.com/office/drawing/2014/main" id="{089BD5A3-FBBA-4CD2-9989-37258F0910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14464" y="1826558"/>
            <a:ext cx="959150" cy="913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5" name="Rectángulo 54">
            <a:extLst>
              <a:ext uri="{FF2B5EF4-FFF2-40B4-BE49-F238E27FC236}">
                <a16:creationId xmlns:a16="http://schemas.microsoft.com/office/drawing/2014/main" id="{3FDBE6A7-2F75-4A32-AC14-BD12604E3997}"/>
              </a:ext>
            </a:extLst>
          </p:cNvPr>
          <p:cNvSpPr/>
          <p:nvPr/>
        </p:nvSpPr>
        <p:spPr>
          <a:xfrm>
            <a:off x="7615137" y="1448452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0CD0616-8043-44AA-B0E4-8F9001939234}"/>
              </a:ext>
            </a:extLst>
          </p:cNvPr>
          <p:cNvSpPr/>
          <p:nvPr/>
        </p:nvSpPr>
        <p:spPr>
          <a:xfrm>
            <a:off x="7615137" y="2659022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17108358-8C46-4357-B539-2654A933EFB8}"/>
              </a:ext>
            </a:extLst>
          </p:cNvPr>
          <p:cNvSpPr/>
          <p:nvPr/>
        </p:nvSpPr>
        <p:spPr>
          <a:xfrm>
            <a:off x="7641348" y="3961565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62%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A89792F0-E172-4531-AD49-120552419354}"/>
              </a:ext>
            </a:extLst>
          </p:cNvPr>
          <p:cNvSpPr/>
          <p:nvPr/>
        </p:nvSpPr>
        <p:spPr>
          <a:xfrm>
            <a:off x="7641347" y="5394187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99%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1EE33E3-1916-4524-AD58-96BFF6BD2C01}"/>
              </a:ext>
            </a:extLst>
          </p:cNvPr>
          <p:cNvGrpSpPr/>
          <p:nvPr/>
        </p:nvGrpSpPr>
        <p:grpSpPr>
          <a:xfrm>
            <a:off x="4718623" y="943359"/>
            <a:ext cx="2728660" cy="1095303"/>
            <a:chOff x="4316915" y="1335704"/>
            <a:chExt cx="2728660" cy="1095303"/>
          </a:xfrm>
        </p:grpSpPr>
        <p:sp>
          <p:nvSpPr>
            <p:cNvPr id="73" name="TextBox 105">
              <a:extLst>
                <a:ext uri="{FF2B5EF4-FFF2-40B4-BE49-F238E27FC236}">
                  <a16:creationId xmlns:a16="http://schemas.microsoft.com/office/drawing/2014/main" id="{5C4CCBDB-0CB9-4619-B41A-D81C301DF3E3}"/>
                </a:ext>
              </a:extLst>
            </p:cNvPr>
            <p:cNvSpPr txBox="1"/>
            <p:nvPr/>
          </p:nvSpPr>
          <p:spPr>
            <a:xfrm>
              <a:off x="4339980" y="1715918"/>
              <a:ext cx="2705595" cy="71508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Optimizar mecanismos de articulación intra, inter y transectorial</a:t>
              </a:r>
            </a:p>
          </p:txBody>
        </p:sp>
        <p:sp>
          <p:nvSpPr>
            <p:cNvPr id="59" name="TextBox 98">
              <a:extLst>
                <a:ext uri="{FF2B5EF4-FFF2-40B4-BE49-F238E27FC236}">
                  <a16:creationId xmlns:a16="http://schemas.microsoft.com/office/drawing/2014/main" id="{31EE7704-F2AA-4B99-8158-7D8972FB7021}"/>
                </a:ext>
              </a:extLst>
            </p:cNvPr>
            <p:cNvSpPr txBox="1"/>
            <p:nvPr/>
          </p:nvSpPr>
          <p:spPr>
            <a:xfrm>
              <a:off x="4316915" y="1335704"/>
              <a:ext cx="269502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</p:grpSp>
      <p:sp>
        <p:nvSpPr>
          <p:cNvPr id="60" name="Title 1">
            <a:extLst>
              <a:ext uri="{FF2B5EF4-FFF2-40B4-BE49-F238E27FC236}">
                <a16:creationId xmlns:a16="http://schemas.microsoft.com/office/drawing/2014/main" id="{B90E5D47-4568-4EC2-B6B7-579FD8B0B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4" y="129586"/>
            <a:ext cx="7886700" cy="552409"/>
          </a:xfrm>
        </p:spPr>
        <p:txBody>
          <a:bodyPr>
            <a:noAutofit/>
          </a:bodyPr>
          <a:lstStyle/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92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5030250" y="3027962"/>
            <a:ext cx="2449288" cy="1046597"/>
            <a:chOff x="332942" y="2609457"/>
            <a:chExt cx="2937082" cy="124205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32942" y="2609457"/>
              <a:ext cx="2937076" cy="4383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84863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Desarrollar una estrategia interinstitucional de prevención de la violencia intrafamiliar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5036737" y="4565831"/>
            <a:ext cx="2442797" cy="1234883"/>
            <a:chOff x="9195098" y="3898739"/>
            <a:chExt cx="2929310" cy="146549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9195098" y="3898739"/>
              <a:ext cx="2929305" cy="4383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9195115" y="4273138"/>
              <a:ext cx="2929293" cy="10911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Fortalecer la capacidad técnica para la atención y protección de las víctimas al interior de las familias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5036746" y="1490096"/>
            <a:ext cx="2442794" cy="1250911"/>
            <a:chOff x="8819048" y="3976815"/>
            <a:chExt cx="2929306" cy="14845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819048" y="3976815"/>
              <a:ext cx="2929293" cy="438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819061" y="4370235"/>
              <a:ext cx="2929293" cy="109110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rgbClr val="003E65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>
                  <a:solidFill>
                    <a:schemeClr val="bg1"/>
                  </a:solidFill>
                </a:rPr>
                <a:t>Desarrollar estrategias que contribuyan a la implementación de la </a:t>
              </a:r>
              <a:r>
                <a:rPr lang="es-CO" sz="1200" b="1" dirty="0">
                  <a:solidFill>
                    <a:schemeClr val="bg1"/>
                  </a:solidFill>
                </a:rPr>
                <a:t>Política Pública.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1182968" y="3420295"/>
            <a:ext cx="2930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 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Una ciudad para las familias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2024630" y="4350312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99%</a:t>
            </a:r>
          </a:p>
        </p:txBody>
      </p:sp>
      <p:pic>
        <p:nvPicPr>
          <p:cNvPr id="16386" name="Picture 2" descr="Resultado de imagen para imagenes seÃ±ales familia">
            <a:extLst>
              <a:ext uri="{FF2B5EF4-FFF2-40B4-BE49-F238E27FC236}">
                <a16:creationId xmlns:a16="http://schemas.microsoft.com/office/drawing/2014/main" id="{4E51CB75-71BD-48AE-B0FA-9C7D20D5C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321" y="2371673"/>
            <a:ext cx="950074" cy="950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52DE3738-C085-49F4-857D-F6E49CB3870A}"/>
              </a:ext>
            </a:extLst>
          </p:cNvPr>
          <p:cNvSpPr/>
          <p:nvPr/>
        </p:nvSpPr>
        <p:spPr>
          <a:xfrm>
            <a:off x="7650576" y="1910008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41FE4068-B057-41F9-9C0D-6E539C29FAA2}"/>
              </a:ext>
            </a:extLst>
          </p:cNvPr>
          <p:cNvSpPr/>
          <p:nvPr/>
        </p:nvSpPr>
        <p:spPr>
          <a:xfrm>
            <a:off x="7650576" y="3447874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C28F177E-3A37-45FE-AEA5-C1FDC0449335}"/>
              </a:ext>
            </a:extLst>
          </p:cNvPr>
          <p:cNvSpPr/>
          <p:nvPr/>
        </p:nvSpPr>
        <p:spPr>
          <a:xfrm>
            <a:off x="7650575" y="4906700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99%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85CF4F18-D233-453F-B9C5-B34E9E36B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4" y="129586"/>
            <a:ext cx="7886700" cy="552409"/>
          </a:xfrm>
        </p:spPr>
        <p:txBody>
          <a:bodyPr>
            <a:noAutofit/>
          </a:bodyPr>
          <a:lstStyle/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84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4297544" y="2682483"/>
            <a:ext cx="3122158" cy="1277804"/>
            <a:chOff x="340730" y="2577540"/>
            <a:chExt cx="2929294" cy="151643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40730" y="2577540"/>
              <a:ext cx="2929281" cy="4383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109110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Atender a las personas con discapacidad y a sus familias durante el transcurrir vital para el desarrollo de habilidades y  </a:t>
              </a:r>
              <a:r>
                <a:rPr lang="es-CO" sz="1200" b="1" dirty="0"/>
                <a:t>capacidades</a:t>
              </a:r>
              <a:r>
                <a:rPr lang="es-ES" sz="1200" b="1" dirty="0"/>
                <a:t>.</a:t>
              </a:r>
              <a:endParaRPr lang="es-CO" sz="1200" b="1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4289241" y="4366544"/>
            <a:ext cx="3130447" cy="871081"/>
            <a:chOff x="9187325" y="3845544"/>
            <a:chExt cx="2937083" cy="103375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9187325" y="3845544"/>
              <a:ext cx="2929293" cy="438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    Objetivo 3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9195115" y="4273134"/>
              <a:ext cx="2929293" cy="6061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Desarrollar estrategias para la disminución de barreras actitudinales.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4280932" y="1169996"/>
            <a:ext cx="3130453" cy="1082459"/>
            <a:chOff x="8811265" y="3934259"/>
            <a:chExt cx="2937089" cy="1284609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811265" y="3934259"/>
              <a:ext cx="2937089" cy="4383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   Objetivo 1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819061" y="4370235"/>
              <a:ext cx="2929293" cy="84863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rgbClr val="003E65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>
                  <a:solidFill>
                    <a:schemeClr val="bg1"/>
                  </a:solidFill>
                </a:rPr>
                <a:t>Articular  acciones para la inclusión  de las institucionales personas con discapacidad y sus familias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140970" y="3148933"/>
            <a:ext cx="3410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  <a:endParaRPr lang="es-CO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Por una ciudad incluyente y sin barreras 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067562" y="4061696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99%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C7DD855-D293-4764-A9A0-B3A32F37328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12418" y="2031656"/>
            <a:ext cx="867125" cy="8623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87798AC0-252D-4B47-8199-CF41CAD0CCF7}"/>
              </a:ext>
            </a:extLst>
          </p:cNvPr>
          <p:cNvSpPr/>
          <p:nvPr/>
        </p:nvSpPr>
        <p:spPr>
          <a:xfrm>
            <a:off x="7621146" y="1664073"/>
            <a:ext cx="1014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05602447-E6FC-4978-AD18-042E20120737}"/>
              </a:ext>
            </a:extLst>
          </p:cNvPr>
          <p:cNvSpPr/>
          <p:nvPr/>
        </p:nvSpPr>
        <p:spPr>
          <a:xfrm>
            <a:off x="7621145" y="3283104"/>
            <a:ext cx="1014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99%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5E7A1630-3485-4CDA-A468-07EDE676976A}"/>
              </a:ext>
            </a:extLst>
          </p:cNvPr>
          <p:cNvSpPr/>
          <p:nvPr/>
        </p:nvSpPr>
        <p:spPr>
          <a:xfrm>
            <a:off x="7621145" y="4764947"/>
            <a:ext cx="1014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D842A945-269F-47FE-A75D-7A684936D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4" y="129586"/>
            <a:ext cx="7886700" cy="552409"/>
          </a:xfrm>
        </p:spPr>
        <p:txBody>
          <a:bodyPr>
            <a:noAutofit/>
          </a:bodyPr>
          <a:lstStyle/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04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501744" y="2950588"/>
            <a:ext cx="3258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  <a:endParaRPr lang="es-CO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Prevención y atención integral del fenómeno de habitabilidad en calle</a:t>
            </a:r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507360" y="4251524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86%</a:t>
            </a:r>
          </a:p>
        </p:txBody>
      </p:sp>
      <p:pic>
        <p:nvPicPr>
          <p:cNvPr id="15372" name="Picture 12" descr="Resultado de imagen para imagenes manos cogidas azul">
            <a:extLst>
              <a:ext uri="{FF2B5EF4-FFF2-40B4-BE49-F238E27FC236}">
                <a16:creationId xmlns:a16="http://schemas.microsoft.com/office/drawing/2014/main" id="{F268C11F-CF85-453D-B3F6-224B2AB97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01" y="2024874"/>
            <a:ext cx="861374" cy="7983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4" name="Group 91">
            <a:extLst>
              <a:ext uri="{FF2B5EF4-FFF2-40B4-BE49-F238E27FC236}">
                <a16:creationId xmlns:a16="http://schemas.microsoft.com/office/drawing/2014/main" id="{9D6C2AEA-B88D-4BEF-9E35-03C02C3C44AF}"/>
              </a:ext>
            </a:extLst>
          </p:cNvPr>
          <p:cNvGrpSpPr/>
          <p:nvPr/>
        </p:nvGrpSpPr>
        <p:grpSpPr>
          <a:xfrm>
            <a:off x="4400970" y="1962492"/>
            <a:ext cx="3475654" cy="816497"/>
            <a:chOff x="-913543" y="1843818"/>
            <a:chExt cx="4263092" cy="1451544"/>
          </a:xfrm>
        </p:grpSpPr>
        <p:sp>
          <p:nvSpPr>
            <p:cNvPr id="65" name="TextBox 98">
              <a:extLst>
                <a:ext uri="{FF2B5EF4-FFF2-40B4-BE49-F238E27FC236}">
                  <a16:creationId xmlns:a16="http://schemas.microsoft.com/office/drawing/2014/main" id="{2800D98E-3056-44D9-99E0-68DA5C953855}"/>
                </a:ext>
              </a:extLst>
            </p:cNvPr>
            <p:cNvSpPr txBox="1"/>
            <p:nvPr/>
          </p:nvSpPr>
          <p:spPr>
            <a:xfrm>
              <a:off x="-913543" y="1843818"/>
              <a:ext cx="4263091" cy="6565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6" name="TextBox 99">
              <a:extLst>
                <a:ext uri="{FF2B5EF4-FFF2-40B4-BE49-F238E27FC236}">
                  <a16:creationId xmlns:a16="http://schemas.microsoft.com/office/drawing/2014/main" id="{AC9EAEFD-69B4-425E-A350-5FE886D63C32}"/>
                </a:ext>
              </a:extLst>
            </p:cNvPr>
            <p:cNvSpPr txBox="1"/>
            <p:nvPr/>
          </p:nvSpPr>
          <p:spPr>
            <a:xfrm>
              <a:off x="-913542" y="2478121"/>
              <a:ext cx="4263091" cy="81724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Promover el ingreso a procesos de inclusión social de la ciudadanía habitantes de calle y en riesgo.</a:t>
              </a:r>
            </a:p>
          </p:txBody>
        </p:sp>
      </p:grp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C0C7CFBA-C6F5-4F3B-8F2A-C85E34C8C140}"/>
              </a:ext>
            </a:extLst>
          </p:cNvPr>
          <p:cNvGrpSpPr/>
          <p:nvPr/>
        </p:nvGrpSpPr>
        <p:grpSpPr>
          <a:xfrm>
            <a:off x="4400971" y="2920445"/>
            <a:ext cx="3481864" cy="995276"/>
            <a:chOff x="8921977" y="3608333"/>
            <a:chExt cx="5316998" cy="1769373"/>
          </a:xfrm>
        </p:grpSpPr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15CAA741-0043-4D33-A879-A94EB0CBBD32}"/>
                </a:ext>
              </a:extLst>
            </p:cNvPr>
            <p:cNvSpPr txBox="1"/>
            <p:nvPr/>
          </p:nvSpPr>
          <p:spPr>
            <a:xfrm>
              <a:off x="8921977" y="3608333"/>
              <a:ext cx="5316998" cy="6565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69" name="TextBox 102">
              <a:extLst>
                <a:ext uri="{FF2B5EF4-FFF2-40B4-BE49-F238E27FC236}">
                  <a16:creationId xmlns:a16="http://schemas.microsoft.com/office/drawing/2014/main" id="{95FA7891-5C8C-4C68-92B0-C1350B49D828}"/>
                </a:ext>
              </a:extLst>
            </p:cNvPr>
            <p:cNvSpPr txBox="1"/>
            <p:nvPr/>
          </p:nvSpPr>
          <p:spPr>
            <a:xfrm>
              <a:off x="8929770" y="4242647"/>
              <a:ext cx="5299719" cy="113505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Desarrollar procesos de inclusión social para el desarrollo, formación personal, laboral y vinculación socio-económica.</a:t>
              </a:r>
            </a:p>
          </p:txBody>
        </p:sp>
      </p:grpSp>
      <p:grpSp>
        <p:nvGrpSpPr>
          <p:cNvPr id="70" name="Group 103">
            <a:extLst>
              <a:ext uri="{FF2B5EF4-FFF2-40B4-BE49-F238E27FC236}">
                <a16:creationId xmlns:a16="http://schemas.microsoft.com/office/drawing/2014/main" id="{46433056-9A52-42D5-B494-F4A19F059953}"/>
              </a:ext>
            </a:extLst>
          </p:cNvPr>
          <p:cNvGrpSpPr/>
          <p:nvPr/>
        </p:nvGrpSpPr>
        <p:grpSpPr>
          <a:xfrm>
            <a:off x="4400969" y="837467"/>
            <a:ext cx="3481866" cy="995262"/>
            <a:chOff x="8919664" y="3275838"/>
            <a:chExt cx="5662681" cy="1769351"/>
          </a:xfrm>
        </p:grpSpPr>
        <p:sp>
          <p:nvSpPr>
            <p:cNvPr id="71" name="TextBox 104">
              <a:extLst>
                <a:ext uri="{FF2B5EF4-FFF2-40B4-BE49-F238E27FC236}">
                  <a16:creationId xmlns:a16="http://schemas.microsoft.com/office/drawing/2014/main" id="{9FE9AB75-A72A-4EFF-B168-4F831D1CCEDD}"/>
                </a:ext>
              </a:extLst>
            </p:cNvPr>
            <p:cNvSpPr txBox="1"/>
            <p:nvPr/>
          </p:nvSpPr>
          <p:spPr>
            <a:xfrm>
              <a:off x="8919664" y="3275838"/>
              <a:ext cx="5652577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  <p:sp>
          <p:nvSpPr>
            <p:cNvPr id="72" name="TextBox 105">
              <a:extLst>
                <a:ext uri="{FF2B5EF4-FFF2-40B4-BE49-F238E27FC236}">
                  <a16:creationId xmlns:a16="http://schemas.microsoft.com/office/drawing/2014/main" id="{7E1491F4-6ABF-40C8-A968-ED6A2F51754C}"/>
                </a:ext>
              </a:extLst>
            </p:cNvPr>
            <p:cNvSpPr txBox="1"/>
            <p:nvPr/>
          </p:nvSpPr>
          <p:spPr>
            <a:xfrm>
              <a:off x="8929768" y="3910128"/>
              <a:ext cx="5652577" cy="113506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Desarrollar acciones significativas en los territorios dirigidas a la prevención de habitabilidad en calle con poblaciones en riesgo.</a:t>
              </a:r>
            </a:p>
          </p:txBody>
        </p:sp>
      </p:grpSp>
      <p:grpSp>
        <p:nvGrpSpPr>
          <p:cNvPr id="52" name="Group 85">
            <a:extLst>
              <a:ext uri="{FF2B5EF4-FFF2-40B4-BE49-F238E27FC236}">
                <a16:creationId xmlns:a16="http://schemas.microsoft.com/office/drawing/2014/main" id="{8FC4024C-6361-4E41-A243-94F78D955B58}"/>
              </a:ext>
            </a:extLst>
          </p:cNvPr>
          <p:cNvGrpSpPr/>
          <p:nvPr/>
        </p:nvGrpSpPr>
        <p:grpSpPr>
          <a:xfrm>
            <a:off x="4406075" y="5107632"/>
            <a:ext cx="3476761" cy="1168241"/>
            <a:chOff x="8928700" y="3788255"/>
            <a:chExt cx="4580328" cy="2197516"/>
          </a:xfrm>
        </p:grpSpPr>
        <p:sp>
          <p:nvSpPr>
            <p:cNvPr id="59" name="TextBox 86">
              <a:extLst>
                <a:ext uri="{FF2B5EF4-FFF2-40B4-BE49-F238E27FC236}">
                  <a16:creationId xmlns:a16="http://schemas.microsoft.com/office/drawing/2014/main" id="{07B49AFA-4A69-4520-AC70-38CD24AE2825}"/>
                </a:ext>
              </a:extLst>
            </p:cNvPr>
            <p:cNvSpPr txBox="1"/>
            <p:nvPr/>
          </p:nvSpPr>
          <p:spPr>
            <a:xfrm>
              <a:off x="8928700" y="3788255"/>
              <a:ext cx="4572143" cy="69473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60" name="TextBox 87">
              <a:extLst>
                <a:ext uri="{FF2B5EF4-FFF2-40B4-BE49-F238E27FC236}">
                  <a16:creationId xmlns:a16="http://schemas.microsoft.com/office/drawing/2014/main" id="{F295A815-DDA4-4B4D-92ED-A01659A18D3D}"/>
                </a:ext>
              </a:extLst>
            </p:cNvPr>
            <p:cNvSpPr txBox="1"/>
            <p:nvPr/>
          </p:nvSpPr>
          <p:spPr>
            <a:xfrm>
              <a:off x="8929772" y="4448495"/>
              <a:ext cx="4579256" cy="153727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Fortalecer la articulación transectorial, el seguimiento, la generación y difusión de conocimiento orientado a los objetivos de la Política Pública.</a:t>
              </a:r>
            </a:p>
          </p:txBody>
        </p:sp>
      </p:grpSp>
      <p:grpSp>
        <p:nvGrpSpPr>
          <p:cNvPr id="61" name="Group 88">
            <a:extLst>
              <a:ext uri="{FF2B5EF4-FFF2-40B4-BE49-F238E27FC236}">
                <a16:creationId xmlns:a16="http://schemas.microsoft.com/office/drawing/2014/main" id="{B6086F31-FC5A-44DC-9840-549D759D9299}"/>
              </a:ext>
            </a:extLst>
          </p:cNvPr>
          <p:cNvGrpSpPr/>
          <p:nvPr/>
        </p:nvGrpSpPr>
        <p:grpSpPr>
          <a:xfrm>
            <a:off x="4400970" y="4032101"/>
            <a:ext cx="3481865" cy="967785"/>
            <a:chOff x="-1290463" y="1882601"/>
            <a:chExt cx="4647142" cy="1720509"/>
          </a:xfrm>
        </p:grpSpPr>
        <p:sp>
          <p:nvSpPr>
            <p:cNvPr id="62" name="TextBox 89">
              <a:extLst>
                <a:ext uri="{FF2B5EF4-FFF2-40B4-BE49-F238E27FC236}">
                  <a16:creationId xmlns:a16="http://schemas.microsoft.com/office/drawing/2014/main" id="{133F46E0-2968-468D-966D-D7417E064EDF}"/>
                </a:ext>
              </a:extLst>
            </p:cNvPr>
            <p:cNvSpPr txBox="1"/>
            <p:nvPr/>
          </p:nvSpPr>
          <p:spPr>
            <a:xfrm>
              <a:off x="-1282563" y="1882601"/>
              <a:ext cx="4630951" cy="6018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3" name="TextBox 90">
              <a:extLst>
                <a:ext uri="{FF2B5EF4-FFF2-40B4-BE49-F238E27FC236}">
                  <a16:creationId xmlns:a16="http://schemas.microsoft.com/office/drawing/2014/main" id="{BF45A1E2-E801-4329-9372-8156487AFF3F}"/>
                </a:ext>
              </a:extLst>
            </p:cNvPr>
            <p:cNvSpPr txBox="1"/>
            <p:nvPr/>
          </p:nvSpPr>
          <p:spPr>
            <a:xfrm>
              <a:off x="-1290463" y="2468045"/>
              <a:ext cx="4647142" cy="1135065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Fortalecer la autonomía, las capacidades, habilidades ocupacionales y restablecimiento de redes de apoyo.</a:t>
              </a:r>
            </a:p>
          </p:txBody>
        </p:sp>
      </p:grpSp>
      <p:sp>
        <p:nvSpPr>
          <p:cNvPr id="51" name="Rectángulo 50">
            <a:extLst>
              <a:ext uri="{FF2B5EF4-FFF2-40B4-BE49-F238E27FC236}">
                <a16:creationId xmlns:a16="http://schemas.microsoft.com/office/drawing/2014/main" id="{9E059F7D-2D30-4C89-8647-EE073550C392}"/>
              </a:ext>
            </a:extLst>
          </p:cNvPr>
          <p:cNvSpPr/>
          <p:nvPr/>
        </p:nvSpPr>
        <p:spPr>
          <a:xfrm>
            <a:off x="8033523" y="1282659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97%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18A6BD03-DBA5-4AAC-AA5B-7FEEA89C7FCE}"/>
              </a:ext>
            </a:extLst>
          </p:cNvPr>
          <p:cNvSpPr/>
          <p:nvPr/>
        </p:nvSpPr>
        <p:spPr>
          <a:xfrm>
            <a:off x="8033522" y="2317324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80%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F6E470E8-5EBE-4264-9B1A-EF33CF72E8AD}"/>
              </a:ext>
            </a:extLst>
          </p:cNvPr>
          <p:cNvSpPr/>
          <p:nvPr/>
        </p:nvSpPr>
        <p:spPr>
          <a:xfrm>
            <a:off x="8033521" y="3365651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77%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0DE984B1-A8BB-4BAA-BFB5-21A0DF0748DF}"/>
              </a:ext>
            </a:extLst>
          </p:cNvPr>
          <p:cNvSpPr/>
          <p:nvPr/>
        </p:nvSpPr>
        <p:spPr>
          <a:xfrm>
            <a:off x="8033519" y="4501034"/>
            <a:ext cx="111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BA810E3-1B77-49AE-B207-2159C0029E97}"/>
              </a:ext>
            </a:extLst>
          </p:cNvPr>
          <p:cNvSpPr/>
          <p:nvPr/>
        </p:nvSpPr>
        <p:spPr>
          <a:xfrm>
            <a:off x="8033519" y="5636417"/>
            <a:ext cx="111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7" name="Title 1">
            <a:extLst>
              <a:ext uri="{FF2B5EF4-FFF2-40B4-BE49-F238E27FC236}">
                <a16:creationId xmlns:a16="http://schemas.microsoft.com/office/drawing/2014/main" id="{77B8771A-FA99-44CB-8E75-CBAE2BA1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4" y="129586"/>
            <a:ext cx="7886700" cy="552409"/>
          </a:xfrm>
        </p:spPr>
        <p:txBody>
          <a:bodyPr>
            <a:noAutofit/>
          </a:bodyPr>
          <a:lstStyle/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088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8F1D1B0A8AC4F8610F3374FB4392A" ma:contentTypeVersion="13" ma:contentTypeDescription="Create a new document." ma:contentTypeScope="" ma:versionID="95d8575ea130779eb35939990bbe4712">
  <xsd:schema xmlns:xsd="http://www.w3.org/2001/XMLSchema" xmlns:xs="http://www.w3.org/2001/XMLSchema" xmlns:p="http://schemas.microsoft.com/office/2006/metadata/properties" xmlns:ns3="7b9ce7be-c096-4752-9603-b3232bf67417" xmlns:ns4="8b68023f-dd95-4ad0-845b-1b4b51711a6d" targetNamespace="http://schemas.microsoft.com/office/2006/metadata/properties" ma:root="true" ma:fieldsID="ca1fd2e98b7455748150004deb2beec1" ns3:_="" ns4:_="">
    <xsd:import namespace="7b9ce7be-c096-4752-9603-b3232bf67417"/>
    <xsd:import namespace="8b68023f-dd95-4ad0-845b-1b4b51711a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ce7be-c096-4752-9603-b3232bf674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8023f-dd95-4ad0-845b-1b4b51711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AB72D-0052-4F1E-8F9A-18813C6672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9ce7be-c096-4752-9603-b3232bf67417"/>
    <ds:schemaRef ds:uri="8b68023f-dd95-4ad0-845b-1b4b51711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AC32BD-DEF4-492C-92B4-A3236B087C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DD75EC-1631-4B21-A50A-95948C3C6C57}">
  <ds:schemaRefs>
    <ds:schemaRef ds:uri="http://purl.org/dc/terms/"/>
    <ds:schemaRef ds:uri="http://schemas.microsoft.com/office/2006/documentManagement/types"/>
    <ds:schemaRef ds:uri="7b9ce7be-c096-4752-9603-b3232bf67417"/>
    <ds:schemaRef ds:uri="http://purl.org/dc/elements/1.1/"/>
    <ds:schemaRef ds:uri="http://schemas.microsoft.com/office/infopath/2007/PartnerControls"/>
    <ds:schemaRef ds:uri="8b68023f-dd95-4ad0-845b-1b4b51711a6d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11819</TotalTime>
  <Words>2532</Words>
  <Application>Microsoft Office PowerPoint</Application>
  <PresentationFormat>Presentación en pantalla (4:3)</PresentationFormat>
  <Paragraphs>394</Paragraphs>
  <Slides>29</Slides>
  <Notes>29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Arial Rounded MT Bold</vt:lpstr>
      <vt:lpstr>Calibri</vt:lpstr>
      <vt:lpstr>Calibri Light</vt:lpstr>
      <vt:lpstr>Tema de Office</vt:lpstr>
      <vt:lpstr>AVANCE PLAN DE ACCIÓN INSTITUCIONAL  ENE-DIC 2019           SECRETARÍA DISTRITAL DE INTEGRACIÓN SOCIAL</vt:lpstr>
      <vt:lpstr>Metodología de Seguimiento Plan de Acción</vt:lpstr>
      <vt:lpstr>Presentación de PowerPoint</vt:lpstr>
      <vt:lpstr>Inversión</vt:lpstr>
      <vt:lpstr>Avance plan de acción en inversión</vt:lpstr>
      <vt:lpstr>Avance plan de acción en inversión</vt:lpstr>
      <vt:lpstr>Avance plan de acción en inversión</vt:lpstr>
      <vt:lpstr>Avance plan de acción en inversión</vt:lpstr>
      <vt:lpstr>Avance plan de acción en inversión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componente gestión de procesos</vt:lpstr>
      <vt:lpstr>Decreto 612 de 2018- MIPG</vt:lpstr>
      <vt:lpstr>Gestión -Decreto 612 de 2018- MIPG</vt:lpstr>
      <vt:lpstr>Gestión -Decreto 612 de 2018- MIPG</vt:lpstr>
      <vt:lpstr>Gestión -Decreto 612 de 2018- MIPG</vt:lpstr>
      <vt:lpstr>Gestión -Decreto 612 de 2018- MIPG</vt:lpstr>
      <vt:lpstr>Gestión -Decreto 612 de 2018- MIPG</vt:lpstr>
      <vt:lpstr>Presentación de PowerPoint</vt:lpstr>
      <vt:lpstr>Avance actividades de control de riesgos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ACCIÓN INSTITUCIONAL</dc:title>
  <dc:creator>Gina Marcela Alba Diaz</dc:creator>
  <cp:lastModifiedBy>Marcela Andrea Garcia Guerrero</cp:lastModifiedBy>
  <cp:revision>177</cp:revision>
  <cp:lastPrinted>2018-09-26T19:56:19Z</cp:lastPrinted>
  <dcterms:created xsi:type="dcterms:W3CDTF">2018-09-19T15:23:17Z</dcterms:created>
  <dcterms:modified xsi:type="dcterms:W3CDTF">2020-01-31T20:41:10Z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0x010100A0B8F1D1B0A8AC4F8610F3374FB4392A</vt:lpwstr>
  </property>
</Properties>
</file>