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7" r:id="rId5"/>
    <p:sldId id="258" r:id="rId6"/>
    <p:sldId id="259" r:id="rId7"/>
    <p:sldId id="260" r:id="rId8"/>
    <p:sldId id="261" r:id="rId9"/>
    <p:sldId id="264" r:id="rId10"/>
    <p:sldId id="263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0" clrIdx="0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88" autoAdjust="0"/>
    <p:restoredTop sz="94665"/>
  </p:normalViewPr>
  <p:slideViewPr>
    <p:cSldViewPr snapToGrid="0" snapToObjects="1">
      <p:cViewPr varScale="1">
        <p:scale>
          <a:sx n="68" d="100"/>
          <a:sy n="68" d="100"/>
        </p:scale>
        <p:origin x="6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ontoyap\Downloads\Informe%20de%20encuestas%202do.%20trimestre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ontoyap\Downloads\Informe%20de%20encuestas%202do.%20trimestre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ontoyap\Downloads\Informe%20de%20encuestas%202do.%20trimestre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ontoyap\Downloads\Informe%20de%20encuestas%202do.%20trimestre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ontoyap\Downloads\Informe%20de%20encuestas%202do.%20trimestre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ontoyap\Downloads\Informe%20de%20encuestas%202do.%20trimestre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ontoyap\Downloads\Informe%20de%20encuestas%202do.%20trimestre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ontoyap\Downloads\Informe%20de%20encuestas%202do.%20trimestre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ontoyap\Downloads\Informe%20de%20encuestas%202do.%20trimestre%20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2A1-49DD-A6FC-DF89A359FA3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32A1-49DD-A6FC-DF89A359FA3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32A1-49DD-A6FC-DF89A359FA3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32A1-49DD-A6FC-DF89A359FA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'[Informe de encuestas 2do. trimestre 2021.xlsx]Nombre del servicio social'!$A$36:$A$39</c:f>
              <c:strCache>
                <c:ptCount val="4"/>
                <c:pt idx="0">
                  <c:v>Apoyos económicos</c:v>
                </c:pt>
                <c:pt idx="1">
                  <c:v>Enlace social (OPA)</c:v>
                </c:pt>
                <c:pt idx="2">
                  <c:v>Creciendo en Familia</c:v>
                </c:pt>
                <c:pt idx="3">
                  <c:v>Comedores (OPA)</c:v>
                </c:pt>
              </c:strCache>
            </c:strRef>
          </c:cat>
          <c:val>
            <c:numRef>
              <c:f>'[Informe de encuestas 2do. trimestre 2021.xlsx]Nombre del servicio social'!$B$36:$B$39</c:f>
              <c:numCache>
                <c:formatCode>General</c:formatCode>
                <c:ptCount val="4"/>
                <c:pt idx="0">
                  <c:v>508</c:v>
                </c:pt>
                <c:pt idx="1">
                  <c:v>271</c:v>
                </c:pt>
                <c:pt idx="2">
                  <c:v>221</c:v>
                </c:pt>
                <c:pt idx="3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2A1-49DD-A6FC-DF89A359FA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777777777777777"/>
          <c:y val="0.85628450918587506"/>
          <c:w val="0.57222222222222219"/>
          <c:h val="0.12998748265082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'[Informe de encuestas 2do. trimestre 2021.xlsx]1. Considera que la inform'!$B$35</c:f>
              <c:strCache>
                <c:ptCount val="1"/>
                <c:pt idx="0">
                  <c:v>No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'[Informe de encuestas 2do. trimestre 2021.xlsx]1. Considera que la inform'!$A$36:$A$59</c:f>
              <c:strCache>
                <c:ptCount val="24"/>
                <c:pt idx="0">
                  <c:v>ANTONIO NARIÑO</c:v>
                </c:pt>
                <c:pt idx="1">
                  <c:v>BARRIOS UNIDOS</c:v>
                </c:pt>
                <c:pt idx="2">
                  <c:v>BOSA</c:v>
                </c:pt>
                <c:pt idx="3">
                  <c:v>CDC BELLAVISTA</c:v>
                </c:pt>
                <c:pt idx="4">
                  <c:v>CDC KENNEDY</c:v>
                </c:pt>
                <c:pt idx="5">
                  <c:v>CDC MOLINOS II SECTOR</c:v>
                </c:pt>
                <c:pt idx="6">
                  <c:v>CDC PORVENIR</c:v>
                </c:pt>
                <c:pt idx="7">
                  <c:v>CHAPINERO</c:v>
                </c:pt>
                <c:pt idx="8">
                  <c:v>CIUDAD BOLÍVAR</c:v>
                </c:pt>
                <c:pt idx="9">
                  <c:v>ENGATIVA</c:v>
                </c:pt>
                <c:pt idx="10">
                  <c:v>FONTIBÓN</c:v>
                </c:pt>
                <c:pt idx="11">
                  <c:v>LAGO TIMIZA</c:v>
                </c:pt>
                <c:pt idx="12">
                  <c:v>MARTIRES</c:v>
                </c:pt>
                <c:pt idx="13">
                  <c:v>NIVEL CENTRAL</c:v>
                </c:pt>
                <c:pt idx="14">
                  <c:v>PUENTE ARANDA</c:v>
                </c:pt>
                <c:pt idx="15">
                  <c:v>RAFAEL URIBE URIBE</c:v>
                </c:pt>
                <c:pt idx="16">
                  <c:v>SAN CRISTÓBAL</c:v>
                </c:pt>
                <c:pt idx="17">
                  <c:v>SANTA FE – CANDELARIA</c:v>
                </c:pt>
                <c:pt idx="18">
                  <c:v>SUBA</c:v>
                </c:pt>
                <c:pt idx="19">
                  <c:v>SUBDIRECCIÓN DE INDENTIFICACIÓN Y CARACTERIZACIÓN</c:v>
                </c:pt>
                <c:pt idx="20">
                  <c:v>TEUSAQUILLO</c:v>
                </c:pt>
                <c:pt idx="21">
                  <c:v>TUNJUELITO</c:v>
                </c:pt>
                <c:pt idx="22">
                  <c:v>USAQUEN</c:v>
                </c:pt>
                <c:pt idx="23">
                  <c:v>USME SUMAPAZ</c:v>
                </c:pt>
              </c:strCache>
            </c:strRef>
          </c:cat>
          <c:val>
            <c:numRef>
              <c:f>'[Informe de encuestas 2do. trimestre 2021.xlsx]1. Considera que la inform'!$B$36:$B$59</c:f>
              <c:numCache>
                <c:formatCode>General</c:formatCode>
                <c:ptCount val="24"/>
                <c:pt idx="2">
                  <c:v>7</c:v>
                </c:pt>
                <c:pt idx="3">
                  <c:v>3</c:v>
                </c:pt>
                <c:pt idx="11">
                  <c:v>23</c:v>
                </c:pt>
                <c:pt idx="20">
                  <c:v>1</c:v>
                </c:pt>
                <c:pt idx="2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E8-4B7D-882E-9C00583EB795}"/>
            </c:ext>
          </c:extLst>
        </c:ser>
        <c:ser>
          <c:idx val="1"/>
          <c:order val="1"/>
          <c:tx>
            <c:strRef>
              <c:f>'[Informe de encuestas 2do. trimestre 2021.xlsx]1. Considera que la inform'!$C$35</c:f>
              <c:strCache>
                <c:ptCount val="1"/>
                <c:pt idx="0">
                  <c:v>Si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'[Informe de encuestas 2do. trimestre 2021.xlsx]1. Considera que la inform'!$A$36:$A$59</c:f>
              <c:strCache>
                <c:ptCount val="24"/>
                <c:pt idx="0">
                  <c:v>ANTONIO NARIÑO</c:v>
                </c:pt>
                <c:pt idx="1">
                  <c:v>BARRIOS UNIDOS</c:v>
                </c:pt>
                <c:pt idx="2">
                  <c:v>BOSA</c:v>
                </c:pt>
                <c:pt idx="3">
                  <c:v>CDC BELLAVISTA</c:v>
                </c:pt>
                <c:pt idx="4">
                  <c:v>CDC KENNEDY</c:v>
                </c:pt>
                <c:pt idx="5">
                  <c:v>CDC MOLINOS II SECTOR</c:v>
                </c:pt>
                <c:pt idx="6">
                  <c:v>CDC PORVENIR</c:v>
                </c:pt>
                <c:pt idx="7">
                  <c:v>CHAPINERO</c:v>
                </c:pt>
                <c:pt idx="8">
                  <c:v>CIUDAD BOLÍVAR</c:v>
                </c:pt>
                <c:pt idx="9">
                  <c:v>ENGATIVA</c:v>
                </c:pt>
                <c:pt idx="10">
                  <c:v>FONTIBÓN</c:v>
                </c:pt>
                <c:pt idx="11">
                  <c:v>LAGO TIMIZA</c:v>
                </c:pt>
                <c:pt idx="12">
                  <c:v>MARTIRES</c:v>
                </c:pt>
                <c:pt idx="13">
                  <c:v>NIVEL CENTRAL</c:v>
                </c:pt>
                <c:pt idx="14">
                  <c:v>PUENTE ARANDA</c:v>
                </c:pt>
                <c:pt idx="15">
                  <c:v>RAFAEL URIBE URIBE</c:v>
                </c:pt>
                <c:pt idx="16">
                  <c:v>SAN CRISTÓBAL</c:v>
                </c:pt>
                <c:pt idx="17">
                  <c:v>SANTA FE – CANDELARIA</c:v>
                </c:pt>
                <c:pt idx="18">
                  <c:v>SUBA</c:v>
                </c:pt>
                <c:pt idx="19">
                  <c:v>SUBDIRECCIÓN DE INDENTIFICACIÓN Y CARACTERIZACIÓN</c:v>
                </c:pt>
                <c:pt idx="20">
                  <c:v>TEUSAQUILLO</c:v>
                </c:pt>
                <c:pt idx="21">
                  <c:v>TUNJUELITO</c:v>
                </c:pt>
                <c:pt idx="22">
                  <c:v>USAQUEN</c:v>
                </c:pt>
                <c:pt idx="23">
                  <c:v>USME SUMAPAZ</c:v>
                </c:pt>
              </c:strCache>
            </c:strRef>
          </c:cat>
          <c:val>
            <c:numRef>
              <c:f>'[Informe de encuestas 2do. trimestre 2021.xlsx]1. Considera que la inform'!$C$36:$C$59</c:f>
              <c:numCache>
                <c:formatCode>General</c:formatCode>
                <c:ptCount val="24"/>
                <c:pt idx="0">
                  <c:v>3</c:v>
                </c:pt>
                <c:pt idx="1">
                  <c:v>62</c:v>
                </c:pt>
                <c:pt idx="2">
                  <c:v>100</c:v>
                </c:pt>
                <c:pt idx="3">
                  <c:v>75</c:v>
                </c:pt>
                <c:pt idx="4">
                  <c:v>91</c:v>
                </c:pt>
                <c:pt idx="5">
                  <c:v>1</c:v>
                </c:pt>
                <c:pt idx="6">
                  <c:v>99</c:v>
                </c:pt>
                <c:pt idx="7">
                  <c:v>88</c:v>
                </c:pt>
                <c:pt idx="8">
                  <c:v>23</c:v>
                </c:pt>
                <c:pt idx="9">
                  <c:v>89</c:v>
                </c:pt>
                <c:pt idx="10">
                  <c:v>38</c:v>
                </c:pt>
                <c:pt idx="11">
                  <c:v>34</c:v>
                </c:pt>
                <c:pt idx="12">
                  <c:v>56</c:v>
                </c:pt>
                <c:pt idx="13">
                  <c:v>3</c:v>
                </c:pt>
                <c:pt idx="14">
                  <c:v>40</c:v>
                </c:pt>
                <c:pt idx="15">
                  <c:v>46</c:v>
                </c:pt>
                <c:pt idx="16">
                  <c:v>131</c:v>
                </c:pt>
                <c:pt idx="17">
                  <c:v>8</c:v>
                </c:pt>
                <c:pt idx="18">
                  <c:v>73</c:v>
                </c:pt>
                <c:pt idx="19">
                  <c:v>65</c:v>
                </c:pt>
                <c:pt idx="20">
                  <c:v>48</c:v>
                </c:pt>
                <c:pt idx="21">
                  <c:v>52</c:v>
                </c:pt>
                <c:pt idx="22">
                  <c:v>65</c:v>
                </c:pt>
                <c:pt idx="2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E8-4B7D-882E-9C00583EB7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3273952"/>
        <c:axId val="135309808"/>
      </c:barChart>
      <c:catAx>
        <c:axId val="327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5309808"/>
        <c:crosses val="autoZero"/>
        <c:auto val="1"/>
        <c:lblAlgn val="ctr"/>
        <c:lblOffset val="100"/>
        <c:noMultiLvlLbl val="0"/>
      </c:catAx>
      <c:valAx>
        <c:axId val="1353098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73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3483024040065438"/>
          <c:y val="0.90277777777777779"/>
          <c:w val="0.11440295349215324"/>
          <c:h val="7.43806729779097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914-4169-A80E-1FAD9A393FF0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914-4169-A80E-1FAD9A393F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'[Informe de encuestas 2do. trimestre 2021.xlsx]1. Considera que la inform'!$B$63:$B$64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'[Informe de encuestas 2do. trimestre 2021.xlsx]1. Considera que la inform'!$C$63:$C$64</c:f>
              <c:numCache>
                <c:formatCode>General</c:formatCode>
                <c:ptCount val="2"/>
                <c:pt idx="0">
                  <c:v>40</c:v>
                </c:pt>
                <c:pt idx="1">
                  <c:v>1346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14-4169-A80E-1FAD9A393F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079285264212444"/>
          <c:y val="0.30150408282298041"/>
          <c:w val="0.10920720402177707"/>
          <c:h val="0.38996939521136631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'[Informe de encuestas 2do. trimestre 2021.xlsx]2. Considera que el trato recib'!$B$35</c:f>
              <c:strCache>
                <c:ptCount val="1"/>
                <c:pt idx="0">
                  <c:v>Aceptable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-8.468834688346882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2E-4DCA-B64F-30AC3EDCBFF0}"/>
                </c:ext>
              </c:extLst>
            </c:dLbl>
            <c:dLbl>
              <c:idx val="11"/>
              <c:layout>
                <c:manualLayout>
                  <c:x val="-6.7453625632377737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2E-4DCA-B64F-30AC3EDCBFF0}"/>
                </c:ext>
              </c:extLst>
            </c:dLbl>
            <c:dLbl>
              <c:idx val="12"/>
              <c:layout>
                <c:manualLayout>
                  <c:x val="-1.12422709387296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2E-4DCA-B64F-30AC3EDCBFF0}"/>
                </c:ext>
              </c:extLst>
            </c:dLbl>
            <c:dLbl>
              <c:idx val="16"/>
              <c:layout>
                <c:manualLayout>
                  <c:x val="-6.745362563237773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2E-4DCA-B64F-30AC3EDCBFF0}"/>
                </c:ext>
              </c:extLst>
            </c:dLbl>
            <c:dLbl>
              <c:idx val="17"/>
              <c:layout>
                <c:manualLayout>
                  <c:x val="-8.7863826289756222E-3"/>
                  <c:y val="-1.3888908234173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2E-4DCA-B64F-30AC3EDCBF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'[Informe de encuestas 2do. trimestre 2021.xlsx]2. Considera que el trato recib'!$A$36:$A$59</c:f>
              <c:strCache>
                <c:ptCount val="24"/>
                <c:pt idx="0">
                  <c:v>ANTONIO NARIÑO</c:v>
                </c:pt>
                <c:pt idx="1">
                  <c:v>BARRIOS UNIDOS</c:v>
                </c:pt>
                <c:pt idx="2">
                  <c:v>BOSA</c:v>
                </c:pt>
                <c:pt idx="3">
                  <c:v>CDC BELLAVISTA</c:v>
                </c:pt>
                <c:pt idx="4">
                  <c:v>CDC KENNEDY</c:v>
                </c:pt>
                <c:pt idx="5">
                  <c:v>CDC MOLINOS II SECTOR</c:v>
                </c:pt>
                <c:pt idx="6">
                  <c:v>CDC PORVENIR</c:v>
                </c:pt>
                <c:pt idx="7">
                  <c:v>CHAPINERO</c:v>
                </c:pt>
                <c:pt idx="8">
                  <c:v>CIUDAD BOLÍVAR</c:v>
                </c:pt>
                <c:pt idx="9">
                  <c:v>ENGATIVA</c:v>
                </c:pt>
                <c:pt idx="10">
                  <c:v>FONTIBÓN</c:v>
                </c:pt>
                <c:pt idx="11">
                  <c:v>LAGO TIMIZA</c:v>
                </c:pt>
                <c:pt idx="12">
                  <c:v>MARTIRES</c:v>
                </c:pt>
                <c:pt idx="13">
                  <c:v>NIVEL CENTRAL</c:v>
                </c:pt>
                <c:pt idx="14">
                  <c:v>PUENTE ARANDA</c:v>
                </c:pt>
                <c:pt idx="15">
                  <c:v>RAFAEL URIBE URIBE</c:v>
                </c:pt>
                <c:pt idx="16">
                  <c:v>SAN CRISTÓBAL</c:v>
                </c:pt>
                <c:pt idx="17">
                  <c:v>SANTA FE – CANDELARIA</c:v>
                </c:pt>
                <c:pt idx="18">
                  <c:v>SUBA</c:v>
                </c:pt>
                <c:pt idx="19">
                  <c:v>SUBDIRECCIÓN DE INDENTIFICACIÓN Y CARACTERIZACIÓN</c:v>
                </c:pt>
                <c:pt idx="20">
                  <c:v>TEUSAQUILLO</c:v>
                </c:pt>
                <c:pt idx="21">
                  <c:v>TUNJUELITO</c:v>
                </c:pt>
                <c:pt idx="22">
                  <c:v>USAQUEN</c:v>
                </c:pt>
                <c:pt idx="23">
                  <c:v>USME SUMAPAZ</c:v>
                </c:pt>
              </c:strCache>
            </c:strRef>
          </c:cat>
          <c:val>
            <c:numRef>
              <c:f>'[Informe de encuestas 2do. trimestre 2021.xlsx]2. Considera que el trato recib'!$B$36:$B$59</c:f>
              <c:numCache>
                <c:formatCode>General</c:formatCode>
                <c:ptCount val="24"/>
                <c:pt idx="1">
                  <c:v>1</c:v>
                </c:pt>
                <c:pt idx="2">
                  <c:v>5</c:v>
                </c:pt>
                <c:pt idx="3">
                  <c:v>8</c:v>
                </c:pt>
                <c:pt idx="7">
                  <c:v>5</c:v>
                </c:pt>
                <c:pt idx="8">
                  <c:v>2</c:v>
                </c:pt>
                <c:pt idx="11">
                  <c:v>19</c:v>
                </c:pt>
                <c:pt idx="12">
                  <c:v>1</c:v>
                </c:pt>
                <c:pt idx="14">
                  <c:v>1</c:v>
                </c:pt>
                <c:pt idx="16">
                  <c:v>12</c:v>
                </c:pt>
                <c:pt idx="17">
                  <c:v>1</c:v>
                </c:pt>
                <c:pt idx="18">
                  <c:v>3</c:v>
                </c:pt>
                <c:pt idx="2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F2E-4DCA-B64F-30AC3EDCBFF0}"/>
            </c:ext>
          </c:extLst>
        </c:ser>
        <c:ser>
          <c:idx val="1"/>
          <c:order val="1"/>
          <c:tx>
            <c:strRef>
              <c:f>'[Informe de encuestas 2do. trimestre 2021.xlsx]2. Considera que el trato recib'!$C$35</c:f>
              <c:strCache>
                <c:ptCount val="1"/>
                <c:pt idx="0">
                  <c:v>Bueno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11"/>
              <c:layout>
                <c:manualLayout>
                  <c:x val="6.7453625632377737E-3"/>
                  <c:y val="-4.62962962962967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F2E-4DCA-B64F-30AC3EDCBF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de encuestas 2do. trimestre 2021.xlsx]2. Considera que el trato recib'!$A$36:$A$59</c:f>
              <c:strCache>
                <c:ptCount val="24"/>
                <c:pt idx="0">
                  <c:v>ANTONIO NARIÑO</c:v>
                </c:pt>
                <c:pt idx="1">
                  <c:v>BARRIOS UNIDOS</c:v>
                </c:pt>
                <c:pt idx="2">
                  <c:v>BOSA</c:v>
                </c:pt>
                <c:pt idx="3">
                  <c:v>CDC BELLAVISTA</c:v>
                </c:pt>
                <c:pt idx="4">
                  <c:v>CDC KENNEDY</c:v>
                </c:pt>
                <c:pt idx="5">
                  <c:v>CDC MOLINOS II SECTOR</c:v>
                </c:pt>
                <c:pt idx="6">
                  <c:v>CDC PORVENIR</c:v>
                </c:pt>
                <c:pt idx="7">
                  <c:v>CHAPINERO</c:v>
                </c:pt>
                <c:pt idx="8">
                  <c:v>CIUDAD BOLÍVAR</c:v>
                </c:pt>
                <c:pt idx="9">
                  <c:v>ENGATIVA</c:v>
                </c:pt>
                <c:pt idx="10">
                  <c:v>FONTIBÓN</c:v>
                </c:pt>
                <c:pt idx="11">
                  <c:v>LAGO TIMIZA</c:v>
                </c:pt>
                <c:pt idx="12">
                  <c:v>MARTIRES</c:v>
                </c:pt>
                <c:pt idx="13">
                  <c:v>NIVEL CENTRAL</c:v>
                </c:pt>
                <c:pt idx="14">
                  <c:v>PUENTE ARANDA</c:v>
                </c:pt>
                <c:pt idx="15">
                  <c:v>RAFAEL URIBE URIBE</c:v>
                </c:pt>
                <c:pt idx="16">
                  <c:v>SAN CRISTÓBAL</c:v>
                </c:pt>
                <c:pt idx="17">
                  <c:v>SANTA FE – CANDELARIA</c:v>
                </c:pt>
                <c:pt idx="18">
                  <c:v>SUBA</c:v>
                </c:pt>
                <c:pt idx="19">
                  <c:v>SUBDIRECCIÓN DE INDENTIFICACIÓN Y CARACTERIZACIÓN</c:v>
                </c:pt>
                <c:pt idx="20">
                  <c:v>TEUSAQUILLO</c:v>
                </c:pt>
                <c:pt idx="21">
                  <c:v>TUNJUELITO</c:v>
                </c:pt>
                <c:pt idx="22">
                  <c:v>USAQUEN</c:v>
                </c:pt>
                <c:pt idx="23">
                  <c:v>USME SUMAPAZ</c:v>
                </c:pt>
              </c:strCache>
            </c:strRef>
          </c:cat>
          <c:val>
            <c:numRef>
              <c:f>'[Informe de encuestas 2do. trimestre 2021.xlsx]2. Considera que el trato recib'!$C$36:$C$59</c:f>
              <c:numCache>
                <c:formatCode>General</c:formatCode>
                <c:ptCount val="24"/>
                <c:pt idx="0">
                  <c:v>3</c:v>
                </c:pt>
                <c:pt idx="1">
                  <c:v>61</c:v>
                </c:pt>
                <c:pt idx="2">
                  <c:v>101</c:v>
                </c:pt>
                <c:pt idx="3">
                  <c:v>70</c:v>
                </c:pt>
                <c:pt idx="4">
                  <c:v>91</c:v>
                </c:pt>
                <c:pt idx="5">
                  <c:v>1</c:v>
                </c:pt>
                <c:pt idx="6">
                  <c:v>99</c:v>
                </c:pt>
                <c:pt idx="7">
                  <c:v>83</c:v>
                </c:pt>
                <c:pt idx="8">
                  <c:v>21</c:v>
                </c:pt>
                <c:pt idx="9">
                  <c:v>89</c:v>
                </c:pt>
                <c:pt idx="10">
                  <c:v>38</c:v>
                </c:pt>
                <c:pt idx="11">
                  <c:v>30</c:v>
                </c:pt>
                <c:pt idx="12">
                  <c:v>55</c:v>
                </c:pt>
                <c:pt idx="13">
                  <c:v>3</c:v>
                </c:pt>
                <c:pt idx="14">
                  <c:v>39</c:v>
                </c:pt>
                <c:pt idx="15">
                  <c:v>46</c:v>
                </c:pt>
                <c:pt idx="16">
                  <c:v>119</c:v>
                </c:pt>
                <c:pt idx="17">
                  <c:v>7</c:v>
                </c:pt>
                <c:pt idx="18">
                  <c:v>70</c:v>
                </c:pt>
                <c:pt idx="19">
                  <c:v>65</c:v>
                </c:pt>
                <c:pt idx="20">
                  <c:v>48</c:v>
                </c:pt>
                <c:pt idx="21">
                  <c:v>52</c:v>
                </c:pt>
                <c:pt idx="22">
                  <c:v>64</c:v>
                </c:pt>
                <c:pt idx="2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F2E-4DCA-B64F-30AC3EDCBFF0}"/>
            </c:ext>
          </c:extLst>
        </c:ser>
        <c:ser>
          <c:idx val="2"/>
          <c:order val="2"/>
          <c:tx>
            <c:strRef>
              <c:f>'[Informe de encuestas 2do. trimestre 2021.xlsx]2. Considera que el trato recib'!$D$35</c:f>
              <c:strCache>
                <c:ptCount val="1"/>
                <c:pt idx="0">
                  <c:v>Deficiente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'[Informe de encuestas 2do. trimestre 2021.xlsx]2. Considera que el trato recib'!$A$36:$A$59</c:f>
              <c:strCache>
                <c:ptCount val="24"/>
                <c:pt idx="0">
                  <c:v>ANTONIO NARIÑO</c:v>
                </c:pt>
                <c:pt idx="1">
                  <c:v>BARRIOS UNIDOS</c:v>
                </c:pt>
                <c:pt idx="2">
                  <c:v>BOSA</c:v>
                </c:pt>
                <c:pt idx="3">
                  <c:v>CDC BELLAVISTA</c:v>
                </c:pt>
                <c:pt idx="4">
                  <c:v>CDC KENNEDY</c:v>
                </c:pt>
                <c:pt idx="5">
                  <c:v>CDC MOLINOS II SECTOR</c:v>
                </c:pt>
                <c:pt idx="6">
                  <c:v>CDC PORVENIR</c:v>
                </c:pt>
                <c:pt idx="7">
                  <c:v>CHAPINERO</c:v>
                </c:pt>
                <c:pt idx="8">
                  <c:v>CIUDAD BOLÍVAR</c:v>
                </c:pt>
                <c:pt idx="9">
                  <c:v>ENGATIVA</c:v>
                </c:pt>
                <c:pt idx="10">
                  <c:v>FONTIBÓN</c:v>
                </c:pt>
                <c:pt idx="11">
                  <c:v>LAGO TIMIZA</c:v>
                </c:pt>
                <c:pt idx="12">
                  <c:v>MARTIRES</c:v>
                </c:pt>
                <c:pt idx="13">
                  <c:v>NIVEL CENTRAL</c:v>
                </c:pt>
                <c:pt idx="14">
                  <c:v>PUENTE ARANDA</c:v>
                </c:pt>
                <c:pt idx="15">
                  <c:v>RAFAEL URIBE URIBE</c:v>
                </c:pt>
                <c:pt idx="16">
                  <c:v>SAN CRISTÓBAL</c:v>
                </c:pt>
                <c:pt idx="17">
                  <c:v>SANTA FE – CANDELARIA</c:v>
                </c:pt>
                <c:pt idx="18">
                  <c:v>SUBA</c:v>
                </c:pt>
                <c:pt idx="19">
                  <c:v>SUBDIRECCIÓN DE INDENTIFICACIÓN Y CARACTERIZACIÓN</c:v>
                </c:pt>
                <c:pt idx="20">
                  <c:v>TEUSAQUILLO</c:v>
                </c:pt>
                <c:pt idx="21">
                  <c:v>TUNJUELITO</c:v>
                </c:pt>
                <c:pt idx="22">
                  <c:v>USAQUEN</c:v>
                </c:pt>
                <c:pt idx="23">
                  <c:v>USME SUMAPAZ</c:v>
                </c:pt>
              </c:strCache>
            </c:strRef>
          </c:cat>
          <c:val>
            <c:numRef>
              <c:f>'[Informe de encuestas 2do. trimestre 2021.xlsx]2. Considera que el trato recib'!$D$36:$D$59</c:f>
              <c:numCache>
                <c:formatCode>General</c:formatCode>
                <c:ptCount val="24"/>
                <c:pt idx="2">
                  <c:v>1</c:v>
                </c:pt>
                <c:pt idx="11">
                  <c:v>8</c:v>
                </c:pt>
                <c:pt idx="2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2E-4DCA-B64F-30AC3EDCBF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5314848"/>
        <c:axId val="135315408"/>
      </c:barChart>
      <c:catAx>
        <c:axId val="13531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5315408"/>
        <c:crosses val="autoZero"/>
        <c:auto val="1"/>
        <c:lblAlgn val="ctr"/>
        <c:lblOffset val="100"/>
        <c:noMultiLvlLbl val="0"/>
      </c:catAx>
      <c:valAx>
        <c:axId val="1353154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5314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136415096739723"/>
          <c:y val="0.8853753138790964"/>
          <c:w val="0.32947341194628538"/>
          <c:h val="7.1315859704279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7E6-4D4A-97DF-1228606CD81E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7E6-4D4A-97DF-1228606CD81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7E6-4D4A-97DF-1228606CD81E}"/>
              </c:ext>
            </c:extLst>
          </c:dPt>
          <c:dLbls>
            <c:dLbl>
              <c:idx val="0"/>
              <c:layout>
                <c:manualLayout>
                  <c:x val="6.8880139982502187E-3"/>
                  <c:y val="9.3817439486730825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E6-4D4A-97DF-1228606CD81E}"/>
                </c:ext>
              </c:extLst>
            </c:dLbl>
            <c:dLbl>
              <c:idx val="2"/>
              <c:layout>
                <c:manualLayout>
                  <c:x val="-2.3622180828780766E-2"/>
                  <c:y val="1.192709757263216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E6-4D4A-97DF-1228606CD8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'[Informe de encuestas 2do. trimestre 2021.xlsx]2. Considera que el trato recib'!$B$63:$B$65</c:f>
              <c:strCache>
                <c:ptCount val="3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</c:strCache>
            </c:strRef>
          </c:cat>
          <c:val>
            <c:numRef>
              <c:f>'[Informe de encuestas 2do. trimestre 2021.xlsx]2. Considera que el trato recib'!$C$63:$C$65</c:f>
              <c:numCache>
                <c:formatCode>General</c:formatCode>
                <c:ptCount val="3"/>
                <c:pt idx="0">
                  <c:v>65</c:v>
                </c:pt>
                <c:pt idx="1">
                  <c:v>1311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7E6-4D4A-97DF-1228606CD8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/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'[Informe de encuestas 2do. trimestre 2021.xlsx]3. Considera que el servidor se'!$B$35</c:f>
              <c:strCache>
                <c:ptCount val="1"/>
                <c:pt idx="0">
                  <c:v>No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de encuestas 2do. trimestre 2021.xlsx]3. Considera que el servidor se'!$A$36:$A$59</c:f>
              <c:strCache>
                <c:ptCount val="24"/>
                <c:pt idx="0">
                  <c:v>ANTONIO NARIÑO</c:v>
                </c:pt>
                <c:pt idx="1">
                  <c:v>BARRIOS UNIDOS</c:v>
                </c:pt>
                <c:pt idx="2">
                  <c:v>BOSA</c:v>
                </c:pt>
                <c:pt idx="3">
                  <c:v>CDC BELLAVISTA</c:v>
                </c:pt>
                <c:pt idx="4">
                  <c:v>CDC KENNEDY</c:v>
                </c:pt>
                <c:pt idx="5">
                  <c:v>CDC MOLINOS II SECTOR</c:v>
                </c:pt>
                <c:pt idx="6">
                  <c:v>CDC PORVENIR</c:v>
                </c:pt>
                <c:pt idx="7">
                  <c:v>CHAPINERO</c:v>
                </c:pt>
                <c:pt idx="8">
                  <c:v>CIUDAD BOLÍVAR</c:v>
                </c:pt>
                <c:pt idx="9">
                  <c:v>ENGATIVA</c:v>
                </c:pt>
                <c:pt idx="10">
                  <c:v>FONTIBÓN</c:v>
                </c:pt>
                <c:pt idx="11">
                  <c:v>LAGO TIMIZA</c:v>
                </c:pt>
                <c:pt idx="12">
                  <c:v>MARTIRES</c:v>
                </c:pt>
                <c:pt idx="13">
                  <c:v>NIVEL CENTRAL</c:v>
                </c:pt>
                <c:pt idx="14">
                  <c:v>PUENTE ARANDA</c:v>
                </c:pt>
                <c:pt idx="15">
                  <c:v>RAFAEL URIBE URIBE</c:v>
                </c:pt>
                <c:pt idx="16">
                  <c:v>SAN CRISTÓBAL</c:v>
                </c:pt>
                <c:pt idx="17">
                  <c:v>SANTA FE – CANDELARIA</c:v>
                </c:pt>
                <c:pt idx="18">
                  <c:v>SUBA</c:v>
                </c:pt>
                <c:pt idx="19">
                  <c:v>SUBDIRECCIÓN DE INDENTIFICACIÓN Y CARACTERIZACIÓN</c:v>
                </c:pt>
                <c:pt idx="20">
                  <c:v>TEUSAQUILLO</c:v>
                </c:pt>
                <c:pt idx="21">
                  <c:v>TUNJUELITO</c:v>
                </c:pt>
                <c:pt idx="22">
                  <c:v>USAQUEN</c:v>
                </c:pt>
                <c:pt idx="23">
                  <c:v>USME SUMAPAZ</c:v>
                </c:pt>
              </c:strCache>
            </c:strRef>
          </c:cat>
          <c:val>
            <c:numRef>
              <c:f>'[Informe de encuestas 2do. trimestre 2021.xlsx]3. Considera que el servidor se'!$B$36:$B$59</c:f>
              <c:numCache>
                <c:formatCode>General</c:formatCode>
                <c:ptCount val="24"/>
                <c:pt idx="2">
                  <c:v>6</c:v>
                </c:pt>
                <c:pt idx="3">
                  <c:v>7</c:v>
                </c:pt>
                <c:pt idx="11">
                  <c:v>23</c:v>
                </c:pt>
                <c:pt idx="16">
                  <c:v>1</c:v>
                </c:pt>
                <c:pt idx="20">
                  <c:v>1</c:v>
                </c:pt>
                <c:pt idx="2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54-4629-ACC6-4F4245E98500}"/>
            </c:ext>
          </c:extLst>
        </c:ser>
        <c:ser>
          <c:idx val="1"/>
          <c:order val="1"/>
          <c:tx>
            <c:strRef>
              <c:f>'[Informe de encuestas 2do. trimestre 2021.xlsx]3. Considera que el servidor se'!$C$35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de encuestas 2do. trimestre 2021.xlsx]3. Considera que el servidor se'!$A$36:$A$59</c:f>
              <c:strCache>
                <c:ptCount val="24"/>
                <c:pt idx="0">
                  <c:v>ANTONIO NARIÑO</c:v>
                </c:pt>
                <c:pt idx="1">
                  <c:v>BARRIOS UNIDOS</c:v>
                </c:pt>
                <c:pt idx="2">
                  <c:v>BOSA</c:v>
                </c:pt>
                <c:pt idx="3">
                  <c:v>CDC BELLAVISTA</c:v>
                </c:pt>
                <c:pt idx="4">
                  <c:v>CDC KENNEDY</c:v>
                </c:pt>
                <c:pt idx="5">
                  <c:v>CDC MOLINOS II SECTOR</c:v>
                </c:pt>
                <c:pt idx="6">
                  <c:v>CDC PORVENIR</c:v>
                </c:pt>
                <c:pt idx="7">
                  <c:v>CHAPINERO</c:v>
                </c:pt>
                <c:pt idx="8">
                  <c:v>CIUDAD BOLÍVAR</c:v>
                </c:pt>
                <c:pt idx="9">
                  <c:v>ENGATIVA</c:v>
                </c:pt>
                <c:pt idx="10">
                  <c:v>FONTIBÓN</c:v>
                </c:pt>
                <c:pt idx="11">
                  <c:v>LAGO TIMIZA</c:v>
                </c:pt>
                <c:pt idx="12">
                  <c:v>MARTIRES</c:v>
                </c:pt>
                <c:pt idx="13">
                  <c:v>NIVEL CENTRAL</c:v>
                </c:pt>
                <c:pt idx="14">
                  <c:v>PUENTE ARANDA</c:v>
                </c:pt>
                <c:pt idx="15">
                  <c:v>RAFAEL URIBE URIBE</c:v>
                </c:pt>
                <c:pt idx="16">
                  <c:v>SAN CRISTÓBAL</c:v>
                </c:pt>
                <c:pt idx="17">
                  <c:v>SANTA FE – CANDELARIA</c:v>
                </c:pt>
                <c:pt idx="18">
                  <c:v>SUBA</c:v>
                </c:pt>
                <c:pt idx="19">
                  <c:v>SUBDIRECCIÓN DE INDENTIFICACIÓN Y CARACTERIZACIÓN</c:v>
                </c:pt>
                <c:pt idx="20">
                  <c:v>TEUSAQUILLO</c:v>
                </c:pt>
                <c:pt idx="21">
                  <c:v>TUNJUELITO</c:v>
                </c:pt>
                <c:pt idx="22">
                  <c:v>USAQUEN</c:v>
                </c:pt>
                <c:pt idx="23">
                  <c:v>USME SUMAPAZ</c:v>
                </c:pt>
              </c:strCache>
            </c:strRef>
          </c:cat>
          <c:val>
            <c:numRef>
              <c:f>'[Informe de encuestas 2do. trimestre 2021.xlsx]3. Considera que el servidor se'!$C$36:$C$59</c:f>
              <c:numCache>
                <c:formatCode>General</c:formatCode>
                <c:ptCount val="24"/>
                <c:pt idx="0">
                  <c:v>3</c:v>
                </c:pt>
                <c:pt idx="1">
                  <c:v>62</c:v>
                </c:pt>
                <c:pt idx="2">
                  <c:v>101</c:v>
                </c:pt>
                <c:pt idx="3">
                  <c:v>71</c:v>
                </c:pt>
                <c:pt idx="4">
                  <c:v>91</c:v>
                </c:pt>
                <c:pt idx="5">
                  <c:v>1</c:v>
                </c:pt>
                <c:pt idx="6">
                  <c:v>99</c:v>
                </c:pt>
                <c:pt idx="7">
                  <c:v>88</c:v>
                </c:pt>
                <c:pt idx="8">
                  <c:v>23</c:v>
                </c:pt>
                <c:pt idx="9">
                  <c:v>89</c:v>
                </c:pt>
                <c:pt idx="10">
                  <c:v>38</c:v>
                </c:pt>
                <c:pt idx="11">
                  <c:v>34</c:v>
                </c:pt>
                <c:pt idx="12">
                  <c:v>56</c:v>
                </c:pt>
                <c:pt idx="13">
                  <c:v>3</c:v>
                </c:pt>
                <c:pt idx="14">
                  <c:v>40</c:v>
                </c:pt>
                <c:pt idx="15">
                  <c:v>46</c:v>
                </c:pt>
                <c:pt idx="16">
                  <c:v>130</c:v>
                </c:pt>
                <c:pt idx="17">
                  <c:v>8</c:v>
                </c:pt>
                <c:pt idx="18">
                  <c:v>73</c:v>
                </c:pt>
                <c:pt idx="19">
                  <c:v>65</c:v>
                </c:pt>
                <c:pt idx="20">
                  <c:v>48</c:v>
                </c:pt>
                <c:pt idx="21">
                  <c:v>52</c:v>
                </c:pt>
                <c:pt idx="22">
                  <c:v>64</c:v>
                </c:pt>
                <c:pt idx="2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54-4629-ACC6-4F4245E985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35420672"/>
        <c:axId val="135421232"/>
      </c:barChart>
      <c:catAx>
        <c:axId val="13542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5421232"/>
        <c:crosses val="autoZero"/>
        <c:auto val="1"/>
        <c:lblAlgn val="ctr"/>
        <c:lblOffset val="100"/>
        <c:noMultiLvlLbl val="0"/>
      </c:catAx>
      <c:valAx>
        <c:axId val="1354212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5420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417110472588675"/>
          <c:y val="0.89409667541557303"/>
          <c:w val="0.16970329019613639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758350326719554"/>
          <c:y val="0.19068077908883091"/>
          <c:w val="0.40829002624671917"/>
          <c:h val="0.6804833770778652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EA6-430A-9C08-CD06B205FA44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EA6-430A-9C08-CD06B205FA44}"/>
              </c:ext>
            </c:extLst>
          </c:dPt>
          <c:dLbls>
            <c:dLbl>
              <c:idx val="0"/>
              <c:layout>
                <c:manualLayout>
                  <c:x val="7.8764965343415178E-2"/>
                  <c:y val="-0.1452185366491945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A6-430A-9C08-CD06B205FA44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'[Informe de encuestas 2do. trimestre 2021.xlsx]3. Considera que el servidor se'!$B$63:$B$64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'[Informe de encuestas 2do. trimestre 2021.xlsx]3. Considera que el servidor se'!$C$63:$C$64</c:f>
              <c:numCache>
                <c:formatCode>General</c:formatCode>
                <c:ptCount val="2"/>
                <c:pt idx="0">
                  <c:v>45</c:v>
                </c:pt>
                <c:pt idx="1">
                  <c:v>1341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A6-430A-9C08-CD06B205FA4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'[Informe de encuestas 2do. trimestre 2021.xlsx]4. Percibe que el tiempo de esp'!$B$35</c:f>
              <c:strCache>
                <c:ptCount val="1"/>
                <c:pt idx="0">
                  <c:v>Insuficiente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-5.625879043600562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4C-40E2-9E7C-55AF6F8A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'[Informe de encuestas 2do. trimestre 2021.xlsx]4. Percibe que el tiempo de esp'!$A$36:$A$59</c:f>
              <c:strCache>
                <c:ptCount val="24"/>
                <c:pt idx="0">
                  <c:v>ANTONIO NARIÑO</c:v>
                </c:pt>
                <c:pt idx="1">
                  <c:v>BARRIOS UNIDOS</c:v>
                </c:pt>
                <c:pt idx="2">
                  <c:v>BOSA</c:v>
                </c:pt>
                <c:pt idx="3">
                  <c:v>CDC BELLAVISTA</c:v>
                </c:pt>
                <c:pt idx="4">
                  <c:v>CDC KENNEDY</c:v>
                </c:pt>
                <c:pt idx="5">
                  <c:v>CDC MOLINOS II SECTOR</c:v>
                </c:pt>
                <c:pt idx="6">
                  <c:v>CDC PORVENIR</c:v>
                </c:pt>
                <c:pt idx="7">
                  <c:v>CHAPINERO</c:v>
                </c:pt>
                <c:pt idx="8">
                  <c:v>CIUDAD BOLÍVAR</c:v>
                </c:pt>
                <c:pt idx="9">
                  <c:v>ENGATIVA</c:v>
                </c:pt>
                <c:pt idx="10">
                  <c:v>FONTIBÓN</c:v>
                </c:pt>
                <c:pt idx="11">
                  <c:v>LAGO TIMIZA</c:v>
                </c:pt>
                <c:pt idx="12">
                  <c:v>MARTIRES</c:v>
                </c:pt>
                <c:pt idx="13">
                  <c:v>NIVEL CENTRAL</c:v>
                </c:pt>
                <c:pt idx="14">
                  <c:v>PUENTE ARANDA</c:v>
                </c:pt>
                <c:pt idx="15">
                  <c:v>RAFAEL URIBE URIBE</c:v>
                </c:pt>
                <c:pt idx="16">
                  <c:v>SAN CRISTÓBAL</c:v>
                </c:pt>
                <c:pt idx="17">
                  <c:v>SANTA FE – CANDELARIA</c:v>
                </c:pt>
                <c:pt idx="18">
                  <c:v>SUBA</c:v>
                </c:pt>
                <c:pt idx="19">
                  <c:v>SUBDIRECCIÓN DE INDENTIFICACIÓN Y CARACTERIZACIÓN</c:v>
                </c:pt>
                <c:pt idx="20">
                  <c:v>TEUSAQUILLO</c:v>
                </c:pt>
                <c:pt idx="21">
                  <c:v>TUNJUELITO</c:v>
                </c:pt>
                <c:pt idx="22">
                  <c:v>USAQUEN</c:v>
                </c:pt>
                <c:pt idx="23">
                  <c:v>USME SUMAPAZ</c:v>
                </c:pt>
              </c:strCache>
            </c:strRef>
          </c:cat>
          <c:val>
            <c:numRef>
              <c:f>'[Informe de encuestas 2do. trimestre 2021.xlsx]4. Percibe que el tiempo de esp'!$B$36:$B$59</c:f>
              <c:numCache>
                <c:formatCode>General</c:formatCode>
                <c:ptCount val="24"/>
                <c:pt idx="2">
                  <c:v>5</c:v>
                </c:pt>
                <c:pt idx="3">
                  <c:v>6</c:v>
                </c:pt>
                <c:pt idx="4">
                  <c:v>1</c:v>
                </c:pt>
                <c:pt idx="7">
                  <c:v>2</c:v>
                </c:pt>
                <c:pt idx="11">
                  <c:v>23</c:v>
                </c:pt>
                <c:pt idx="14">
                  <c:v>1</c:v>
                </c:pt>
                <c:pt idx="18">
                  <c:v>4</c:v>
                </c:pt>
                <c:pt idx="20">
                  <c:v>1</c:v>
                </c:pt>
                <c:pt idx="2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4C-40E2-9E7C-55AF6F8ADC4D}"/>
            </c:ext>
          </c:extLst>
        </c:ser>
        <c:ser>
          <c:idx val="1"/>
          <c:order val="1"/>
          <c:tx>
            <c:strRef>
              <c:f>'[Informe de encuestas 2do. trimestre 2021.xlsx]4. Percibe que el tiempo de esp'!$C$35</c:f>
              <c:strCache>
                <c:ptCount val="1"/>
                <c:pt idx="0">
                  <c:v>Suficiente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11"/>
              <c:layout>
                <c:manualLayout>
                  <c:x val="0"/>
                  <c:y val="-2.3148148148148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4C-40E2-9E7C-55AF6F8A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'[Informe de encuestas 2do. trimestre 2021.xlsx]4. Percibe que el tiempo de esp'!$A$36:$A$59</c:f>
              <c:strCache>
                <c:ptCount val="24"/>
                <c:pt idx="0">
                  <c:v>ANTONIO NARIÑO</c:v>
                </c:pt>
                <c:pt idx="1">
                  <c:v>BARRIOS UNIDOS</c:v>
                </c:pt>
                <c:pt idx="2">
                  <c:v>BOSA</c:v>
                </c:pt>
                <c:pt idx="3">
                  <c:v>CDC BELLAVISTA</c:v>
                </c:pt>
                <c:pt idx="4">
                  <c:v>CDC KENNEDY</c:v>
                </c:pt>
                <c:pt idx="5">
                  <c:v>CDC MOLINOS II SECTOR</c:v>
                </c:pt>
                <c:pt idx="6">
                  <c:v>CDC PORVENIR</c:v>
                </c:pt>
                <c:pt idx="7">
                  <c:v>CHAPINERO</c:v>
                </c:pt>
                <c:pt idx="8">
                  <c:v>CIUDAD BOLÍVAR</c:v>
                </c:pt>
                <c:pt idx="9">
                  <c:v>ENGATIVA</c:v>
                </c:pt>
                <c:pt idx="10">
                  <c:v>FONTIBÓN</c:v>
                </c:pt>
                <c:pt idx="11">
                  <c:v>LAGO TIMIZA</c:v>
                </c:pt>
                <c:pt idx="12">
                  <c:v>MARTIRES</c:v>
                </c:pt>
                <c:pt idx="13">
                  <c:v>NIVEL CENTRAL</c:v>
                </c:pt>
                <c:pt idx="14">
                  <c:v>PUENTE ARANDA</c:v>
                </c:pt>
                <c:pt idx="15">
                  <c:v>RAFAEL URIBE URIBE</c:v>
                </c:pt>
                <c:pt idx="16">
                  <c:v>SAN CRISTÓBAL</c:v>
                </c:pt>
                <c:pt idx="17">
                  <c:v>SANTA FE – CANDELARIA</c:v>
                </c:pt>
                <c:pt idx="18">
                  <c:v>SUBA</c:v>
                </c:pt>
                <c:pt idx="19">
                  <c:v>SUBDIRECCIÓN DE INDENTIFICACIÓN Y CARACTERIZACIÓN</c:v>
                </c:pt>
                <c:pt idx="20">
                  <c:v>TEUSAQUILLO</c:v>
                </c:pt>
                <c:pt idx="21">
                  <c:v>TUNJUELITO</c:v>
                </c:pt>
                <c:pt idx="22">
                  <c:v>USAQUEN</c:v>
                </c:pt>
                <c:pt idx="23">
                  <c:v>USME SUMAPAZ</c:v>
                </c:pt>
              </c:strCache>
            </c:strRef>
          </c:cat>
          <c:val>
            <c:numRef>
              <c:f>'[Informe de encuestas 2do. trimestre 2021.xlsx]4. Percibe que el tiempo de esp'!$C$36:$C$59</c:f>
              <c:numCache>
                <c:formatCode>General</c:formatCode>
                <c:ptCount val="24"/>
                <c:pt idx="0">
                  <c:v>3</c:v>
                </c:pt>
                <c:pt idx="1">
                  <c:v>62</c:v>
                </c:pt>
                <c:pt idx="2">
                  <c:v>102</c:v>
                </c:pt>
                <c:pt idx="3">
                  <c:v>72</c:v>
                </c:pt>
                <c:pt idx="4">
                  <c:v>90</c:v>
                </c:pt>
                <c:pt idx="5">
                  <c:v>1</c:v>
                </c:pt>
                <c:pt idx="6">
                  <c:v>99</c:v>
                </c:pt>
                <c:pt idx="7">
                  <c:v>86</c:v>
                </c:pt>
                <c:pt idx="8">
                  <c:v>23</c:v>
                </c:pt>
                <c:pt idx="9">
                  <c:v>89</c:v>
                </c:pt>
                <c:pt idx="10">
                  <c:v>38</c:v>
                </c:pt>
                <c:pt idx="11">
                  <c:v>34</c:v>
                </c:pt>
                <c:pt idx="12">
                  <c:v>56</c:v>
                </c:pt>
                <c:pt idx="13">
                  <c:v>3</c:v>
                </c:pt>
                <c:pt idx="14">
                  <c:v>39</c:v>
                </c:pt>
                <c:pt idx="15">
                  <c:v>46</c:v>
                </c:pt>
                <c:pt idx="16">
                  <c:v>131</c:v>
                </c:pt>
                <c:pt idx="17">
                  <c:v>8</c:v>
                </c:pt>
                <c:pt idx="18">
                  <c:v>69</c:v>
                </c:pt>
                <c:pt idx="19">
                  <c:v>65</c:v>
                </c:pt>
                <c:pt idx="20">
                  <c:v>48</c:v>
                </c:pt>
                <c:pt idx="21">
                  <c:v>52</c:v>
                </c:pt>
                <c:pt idx="22">
                  <c:v>66</c:v>
                </c:pt>
                <c:pt idx="2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4C-40E2-9E7C-55AF6F8A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5425712"/>
        <c:axId val="191163072"/>
        <c:axId val="0"/>
      </c:bar3DChart>
      <c:catAx>
        <c:axId val="13542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91163072"/>
        <c:crosses val="autoZero"/>
        <c:auto val="1"/>
        <c:lblAlgn val="ctr"/>
        <c:lblOffset val="100"/>
        <c:noMultiLvlLbl val="0"/>
      </c:catAx>
      <c:valAx>
        <c:axId val="1911630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5425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688376533405434"/>
          <c:y val="0.88517673243810968"/>
          <c:w val="0.21964436915879074"/>
          <c:h val="7.20985185613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48-4E73-8116-B2F3AC4F6A28}"/>
              </c:ext>
            </c:extLst>
          </c:dPt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448-4E73-8116-B2F3AC4F6A28}"/>
              </c:ext>
            </c:extLst>
          </c:dPt>
          <c:dLbls>
            <c:dLbl>
              <c:idx val="1"/>
              <c:layout>
                <c:manualLayout>
                  <c:x val="-0.16065705642830538"/>
                  <c:y val="-0.1547783302011719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48-4E73-8116-B2F3AC4F6A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'[Informe de encuestas 2do. trimestre 2021.xlsx]4. Percibe que el tiempo de esp'!$B$63:$B$64</c:f>
              <c:strCache>
                <c:ptCount val="2"/>
                <c:pt idx="0">
                  <c:v>Insuficiente</c:v>
                </c:pt>
                <c:pt idx="1">
                  <c:v>Suficiente</c:v>
                </c:pt>
              </c:strCache>
            </c:strRef>
          </c:cat>
          <c:val>
            <c:numRef>
              <c:f>'[Informe de encuestas 2do. trimestre 2021.xlsx]4. Percibe que el tiempo de esp'!$C$63:$C$64</c:f>
              <c:numCache>
                <c:formatCode>General</c:formatCode>
                <c:ptCount val="2"/>
                <c:pt idx="0">
                  <c:v>48</c:v>
                </c:pt>
                <c:pt idx="1">
                  <c:v>1338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48-4E73-8116-B2F3AC4F6A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01356080489939"/>
          <c:y val="0.81227400861146137"/>
          <c:w val="0.35941710411198596"/>
          <c:h val="0.159948378809144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30/07/2021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6108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30/07/2021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7999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30/07/2021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1864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30/07/2021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4496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30/07/2021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1075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30/07/2021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1363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30/07/2021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697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30/07/2021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8236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30/07/2021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124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30/07/2021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083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30/07/2021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7036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0A9CE-5B4E-E844-8250-D5ECA627AE07}" type="datetimeFigureOut">
              <a:rPr lang="es-ES_tradnl" smtClean="0"/>
              <a:t>30/07/2021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761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981325" y="1713607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ES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PERCEPCIÓN Y SATISFACCIÓN CIUDADANA FRENTE LOS SERVICIOS SOCIALES DE LA SECRETARÍA DISTRITAL DE INTEGRACIÓN SOCIAL</a:t>
            </a:r>
          </a:p>
          <a:p>
            <a:pPr lvl="0" algn="ctr"/>
            <a:r>
              <a:rPr lang="es-ES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–SDIS-</a:t>
            </a:r>
          </a:p>
          <a:p>
            <a:pPr lvl="0" algn="ctr"/>
            <a:endParaRPr lang="es-ES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altLang="es-CO" b="1" dirty="0">
                <a:latin typeface="Tahoma"/>
                <a:ea typeface="Tahoma"/>
                <a:cs typeface="Arial"/>
              </a:rPr>
              <a:t>  1 DE ABRIL AL 30 DE JUNIO DE 2021</a:t>
            </a:r>
          </a:p>
          <a:p>
            <a:pPr lvl="0" algn="ctr"/>
            <a:endParaRPr lang="es-CO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CO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Encuestas SIAC</a:t>
            </a:r>
          </a:p>
          <a:p>
            <a:pPr lvl="0" algn="ctr"/>
            <a:r>
              <a:rPr lang="es-CO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Encuestas  SS</a:t>
            </a:r>
          </a:p>
          <a:p>
            <a:pPr lvl="0" algn="ctr"/>
            <a:endParaRPr lang="es-CO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altLang="es-CO" b="1" dirty="0">
                <a:latin typeface="Tahoma"/>
                <a:ea typeface="Tahoma"/>
                <a:cs typeface="Arial"/>
              </a:rPr>
              <a:t>TOTAL: 1386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14125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695994"/>
              </p:ext>
            </p:extLst>
          </p:nvPr>
        </p:nvGraphicFramePr>
        <p:xfrm>
          <a:off x="2657475" y="842962"/>
          <a:ext cx="6929438" cy="4572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929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TEUSAQUILLO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Apoyos económicos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u="none" strike="noStrike" dirty="0">
                          <a:effectLst/>
                        </a:rPr>
                        <a:t>En el CIAM la atención es muy mala, el trato es muy malo.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u="none" strike="noStrike" dirty="0">
                          <a:effectLst/>
                        </a:rPr>
                        <a:t>El trato en el CIAM es muy malo, la  atención es pésima,  con groserías y amenazas, adicional no tiene claridad en la información que brindan.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SLIS USAQUÉN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Apoyos económicos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u="none" strike="noStrike" dirty="0">
                          <a:effectLst/>
                        </a:rPr>
                        <a:t>En el cajero de servita debe haber una persona de apoyo para retirar el dinero ya que hay personas como yo que no lo sabemos utilizar.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SLIS USME SUMAPAZ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Complementación alimentaria (OPA)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u="none" strike="noStrike">
                          <a:effectLst/>
                        </a:rPr>
                        <a:t>Que en el servicio bogota te nutre contesten las llamadas. ya que cuando uno llama no atIenden llamadas.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u="none" strike="noStrike">
                          <a:effectLst/>
                        </a:rPr>
                        <a:t>Que organicen mejor los tiempos de entrega, para que no hayan aglomeraciones en el almacen.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u="none" strike="noStrike" dirty="0">
                          <a:effectLst/>
                        </a:rPr>
                        <a:t>Mas personal para que la atención sea mas rápida.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91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17720" y="362188"/>
            <a:ext cx="399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solidFill>
                  <a:srgbClr val="222222"/>
                </a:solidFill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FICHA TECNICA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60320" y="1009339"/>
            <a:ext cx="6507480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O" dirty="0"/>
              <a:t>                                              </a:t>
            </a:r>
            <a:r>
              <a:rPr lang="es-CO" b="1" dirty="0"/>
              <a:t>OBJETIVO</a:t>
            </a:r>
          </a:p>
          <a:p>
            <a:pPr algn="just"/>
            <a:r>
              <a:rPr lang="es-CO" dirty="0"/>
              <a:t>Conocer la percepción y  el grado de satisfacción de la ciudadanías ciudadanos  frente a los servicios de la SDIS y de la atención que prestan los/as servidores/as,  tanto en el  SIAC como en los servicios dentro de  las subdirecciones locales, igualmente recibir sugerencias y observaciones que permitan la optimización de los servicios.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46760" y="3533832"/>
            <a:ext cx="4434840" cy="21698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s-CO" b="1" dirty="0"/>
              <a:t>                           POBLACIÓN</a:t>
            </a:r>
          </a:p>
          <a:p>
            <a:pPr algn="just">
              <a:spcBef>
                <a:spcPct val="50000"/>
              </a:spcBef>
            </a:pPr>
            <a:r>
              <a:rPr lang="es-ES" altLang="es-CO" dirty="0"/>
              <a:t>Los/as ciudadanos/as encuestados/as son personas que acuden a las subdirecciones locales para solicitar información acerca de los servicios de la SDIS, o que ya se encuentran vinculados en los diferentes programas.</a:t>
            </a:r>
            <a:endParaRPr lang="es-CO" dirty="0"/>
          </a:p>
        </p:txBody>
      </p:sp>
      <p:sp>
        <p:nvSpPr>
          <p:cNvPr id="7" name="Rectángulo 6"/>
          <p:cNvSpPr/>
          <p:nvPr/>
        </p:nvSpPr>
        <p:spPr>
          <a:xfrm>
            <a:off x="6096000" y="3562229"/>
            <a:ext cx="4428000" cy="21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O" dirty="0"/>
              <a:t>                              </a:t>
            </a:r>
            <a:r>
              <a:rPr lang="es-CO" b="1" dirty="0"/>
              <a:t>PERÍODO</a:t>
            </a:r>
          </a:p>
          <a:p>
            <a:endParaRPr lang="es-CO" dirty="0"/>
          </a:p>
          <a:p>
            <a:r>
              <a:rPr lang="es-CO" dirty="0"/>
              <a:t>              1 de abril al 30 de junio de 2021</a:t>
            </a:r>
          </a:p>
          <a:p>
            <a:r>
              <a:rPr lang="es-CO" dirty="0"/>
              <a:t>                       1386 encuestas.</a:t>
            </a:r>
          </a:p>
        </p:txBody>
      </p:sp>
      <p:cxnSp>
        <p:nvCxnSpPr>
          <p:cNvPr id="9" name="Conector recto de flecha 8"/>
          <p:cNvCxnSpPr>
            <a:cxnSpLocks/>
          </p:cNvCxnSpPr>
          <p:nvPr/>
        </p:nvCxnSpPr>
        <p:spPr>
          <a:xfrm flipH="1">
            <a:off x="4017500" y="3094229"/>
            <a:ext cx="216876" cy="43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7519182" y="3094229"/>
            <a:ext cx="609600" cy="46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4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926080" y="408355"/>
            <a:ext cx="62865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1.  NOMBRE DEL SERVICIO SOCIAL DONDE FUE ATENDIDO.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796540" y="4858434"/>
            <a:ext cx="6355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Durante este período el servicio social más visitado fue apoyos económicos con el 46%, seguido de enlace social con el  25%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531869"/>
              </p:ext>
            </p:extLst>
          </p:nvPr>
        </p:nvGraphicFramePr>
        <p:xfrm>
          <a:off x="3383280" y="1139856"/>
          <a:ext cx="4572000" cy="3078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1020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50464" y="174844"/>
            <a:ext cx="7123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2. ¿CONSIDERA QUE LA INFORMACIÓN BRINDADA FUE CLARA?</a:t>
            </a:r>
            <a:endParaRPr lang="es-C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580606" y="4632960"/>
            <a:ext cx="4358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El 97%  de la ciudadanía encuestada califica como clara la información brindada por los servidores y servidoras de la entidad. 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9180598"/>
              </p:ext>
            </p:extLst>
          </p:nvPr>
        </p:nvGraphicFramePr>
        <p:xfrm>
          <a:off x="2426208" y="891825"/>
          <a:ext cx="7546847" cy="2538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6571572"/>
              </p:ext>
            </p:extLst>
          </p:nvPr>
        </p:nvGraphicFramePr>
        <p:xfrm>
          <a:off x="6443471" y="3739896"/>
          <a:ext cx="3529584" cy="2441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42379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769678" y="145278"/>
            <a:ext cx="44489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3. ¿CONSIDERA QUE EL TRATO RECIBIDO FUE?</a:t>
            </a: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69782" y="4172635"/>
            <a:ext cx="464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dirty="0"/>
              <a:t>El 94% de la ciudadanía encuestada opina que el trato recibido fue Bueno. 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9761322"/>
              </p:ext>
            </p:extLst>
          </p:nvPr>
        </p:nvGraphicFramePr>
        <p:xfrm>
          <a:off x="2340864" y="707231"/>
          <a:ext cx="7498080" cy="3005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149026"/>
              </p:ext>
            </p:extLst>
          </p:nvPr>
        </p:nvGraphicFramePr>
        <p:xfrm>
          <a:off x="6096000" y="4026330"/>
          <a:ext cx="3742944" cy="2395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5780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25714" y="595085"/>
            <a:ext cx="11631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/>
              <a:t>4. ¿CONSIDERA QUE EL/LA SERVIDOR/A SE PREOCUPÓ PORQUE HAYA ENTENDIDO Y COMPRENDIDO LA INFORMACION</a:t>
            </a:r>
            <a:r>
              <a:rPr lang="es-CO" dirty="0"/>
              <a:t>?</a:t>
            </a:r>
          </a:p>
          <a:p>
            <a:endParaRPr lang="es-CO" dirty="0"/>
          </a:p>
        </p:txBody>
      </p:sp>
      <p:sp>
        <p:nvSpPr>
          <p:cNvPr id="7" name="Rectángulo 6"/>
          <p:cNvSpPr/>
          <p:nvPr/>
        </p:nvSpPr>
        <p:spPr>
          <a:xfrm>
            <a:off x="1756228" y="4383092"/>
            <a:ext cx="48913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El 97% de la ciudadanía encuestada opina que e/la  servidor/a sí se preocupó porque comprendiera la información.</a:t>
            </a: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4369150"/>
              </p:ext>
            </p:extLst>
          </p:nvPr>
        </p:nvGraphicFramePr>
        <p:xfrm>
          <a:off x="2292096" y="1070728"/>
          <a:ext cx="764438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848313"/>
              </p:ext>
            </p:extLst>
          </p:nvPr>
        </p:nvGraphicFramePr>
        <p:xfrm>
          <a:off x="6711696" y="4114800"/>
          <a:ext cx="3224784" cy="2078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8002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4"/>
          <p:cNvSpPr txBox="1">
            <a:spLocks/>
          </p:cNvSpPr>
          <p:nvPr/>
        </p:nvSpPr>
        <p:spPr>
          <a:xfrm>
            <a:off x="2103120" y="287413"/>
            <a:ext cx="7833360" cy="5195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4. PERCIBE QUE EL TIEMPO DE ESPERA PARA SER ATENDIDO FUE :</a:t>
            </a: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dirty="0"/>
            </a:br>
            <a:endParaRPr lang="es-CO" sz="1400" dirty="0"/>
          </a:p>
        </p:txBody>
      </p:sp>
      <p:sp>
        <p:nvSpPr>
          <p:cNvPr id="2" name="Rectángulo 1"/>
          <p:cNvSpPr/>
          <p:nvPr/>
        </p:nvSpPr>
        <p:spPr>
          <a:xfrm>
            <a:off x="1356360" y="4355515"/>
            <a:ext cx="4815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A ésta pregunta, el 97%  de la </a:t>
            </a:r>
            <a:r>
              <a:rPr lang="es-CO" dirty="0" err="1"/>
              <a:t>ciudadananía</a:t>
            </a:r>
            <a:r>
              <a:rPr lang="es-CO" dirty="0"/>
              <a:t> respondió que el tiempo de espera para ser atendido fue suficiente.</a:t>
            </a: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3100679"/>
              </p:ext>
            </p:extLst>
          </p:nvPr>
        </p:nvGraphicFramePr>
        <p:xfrm>
          <a:off x="1840992" y="807004"/>
          <a:ext cx="8522208" cy="2972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8915973"/>
              </p:ext>
            </p:extLst>
          </p:nvPr>
        </p:nvGraphicFramePr>
        <p:xfrm>
          <a:off x="6626352" y="4114800"/>
          <a:ext cx="3736848" cy="2017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15200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tint val="2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948249" y="271920"/>
            <a:ext cx="4297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/>
              <a:t>SUGERENCIAS PARA MEJORAR EL SERVICIO</a:t>
            </a:r>
          </a:p>
          <a:p>
            <a:endParaRPr lang="es-CO" dirty="0"/>
          </a:p>
        </p:txBody>
      </p:sp>
      <p:sp>
        <p:nvSpPr>
          <p:cNvPr id="7" name="CuadroTexto 6"/>
          <p:cNvSpPr txBox="1"/>
          <p:nvPr/>
        </p:nvSpPr>
        <p:spPr>
          <a:xfrm>
            <a:off x="260985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221017"/>
              </p:ext>
            </p:extLst>
          </p:nvPr>
        </p:nvGraphicFramePr>
        <p:xfrm>
          <a:off x="1600200" y="703936"/>
          <a:ext cx="8572499" cy="59131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57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6698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SLIS BOSA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698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Comedores (OPA)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69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u="none" strike="noStrike">
                          <a:effectLst/>
                        </a:rPr>
                        <a:t>Tenia cita y la persona no vino y no hubo quien me atendiera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698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Complementación alimentaria para las personas con discapacidad - Bono canjeable por alimentos</a:t>
                      </a:r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3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u="none" strike="noStrike">
                          <a:effectLst/>
                        </a:rPr>
                        <a:t>La atencion estuvo muy bien, pero sugiero repartir turnos cuando hay varias personas citados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698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CDC BELLAVISTA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698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Comedores (OPA)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69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u="none" strike="noStrike">
                          <a:effectLst/>
                        </a:rPr>
                        <a:t>que  los profesinales de jardin le asesoren bien las direcciones de los jardines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698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Creciendo en Familia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39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u="none" strike="noStrike">
                          <a:effectLst/>
                        </a:rPr>
                        <a:t>que hayan profesional en todos los servicios en atencion ya que hago parte del servicio de creciendo en familia y el profesional no llegó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698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Enlace social (OPA)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698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Respetar los horarios de las citas asignadas, nos citan a las 7 y nos atienen a las 8:30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698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Envejecimiento activo y feliz en centro día (OPA)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698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Que los profesionales cumplan con el horario establecido.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698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Jardín infantil diurno (OPA)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80009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u="none" strike="noStrike" dirty="0">
                          <a:effectLst/>
                        </a:rPr>
                        <a:t>Las personas de seguridad del </a:t>
                      </a:r>
                      <a:r>
                        <a:rPr lang="es-CO" sz="1800" u="none" strike="noStrike" dirty="0" err="1">
                          <a:effectLst/>
                        </a:rPr>
                        <a:t>cdc</a:t>
                      </a:r>
                      <a:r>
                        <a:rPr lang="es-CO" sz="1800" u="none" strike="noStrike" dirty="0">
                          <a:effectLst/>
                        </a:rPr>
                        <a:t> no tienen información clara para dejar seguir a los ciudadanos y hablan con tono de grito, y de parte del área de jardín que iba le falta tener mas información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432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665708"/>
              </p:ext>
            </p:extLst>
          </p:nvPr>
        </p:nvGraphicFramePr>
        <p:xfrm>
          <a:off x="2143125" y="600079"/>
          <a:ext cx="7658099" cy="45719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65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73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SLIS CIUDAD BOLÍVAR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15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800" b="1" u="none" strike="noStrike" kern="1200" dirty="0">
                          <a:effectLst/>
                        </a:rPr>
                        <a:t>Complementación alimentaria para las personas con discapacidad - Bono canjeable por alimentos</a:t>
                      </a:r>
                      <a:endParaRPr lang="es-CO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3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800" u="none" strike="noStrike" kern="1200" dirty="0">
                          <a:effectLst/>
                        </a:rPr>
                        <a:t>Imposible  la comunicación telefónicamente, nunca contesta. </a:t>
                      </a:r>
                      <a:endParaRPr lang="es-CO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3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800" b="1" u="none" strike="noStrike" kern="1200" dirty="0">
                          <a:effectLst/>
                        </a:rPr>
                        <a:t>LAGO TIMIZA</a:t>
                      </a:r>
                      <a:endParaRPr lang="es-CO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3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800" b="1" u="none" strike="noStrike" kern="1200" dirty="0">
                          <a:effectLst/>
                        </a:rPr>
                        <a:t>Centros de desarrollo comunitario</a:t>
                      </a:r>
                      <a:endParaRPr lang="es-CO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3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800" u="none" strike="noStrike" kern="1200" dirty="0">
                          <a:effectLst/>
                        </a:rPr>
                        <a:t>Fortalecer la oferta técnica académica y las convocatorias laborales.</a:t>
                      </a:r>
                      <a:endParaRPr lang="es-CO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3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SLIS SAN CRISTÓBAL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3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800" b="1" u="none" strike="noStrike" kern="1200" dirty="0">
                          <a:effectLst/>
                        </a:rPr>
                        <a:t>Apoyos económicos</a:t>
                      </a:r>
                      <a:endParaRPr lang="es-CO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73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800" u="none" strike="noStrike" kern="1200" dirty="0">
                          <a:effectLst/>
                        </a:rPr>
                        <a:t>Entregar turnos por fichas en los programas</a:t>
                      </a:r>
                      <a:endParaRPr lang="es-CO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73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800" u="none" strike="noStrike" kern="1200" dirty="0">
                          <a:effectLst/>
                        </a:rPr>
                        <a:t>Mas orden con los ciudadanos controlar el  distanciamiento</a:t>
                      </a:r>
                      <a:endParaRPr lang="es-CO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73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800" b="1" u="none" strike="noStrike" kern="1200" dirty="0">
                          <a:effectLst/>
                        </a:rPr>
                        <a:t>SUBDIRECCIÓN DE IDENTIFICACIÓN, CARACTERIZACIÓN E INTEGRACIÓN</a:t>
                      </a:r>
                      <a:endParaRPr lang="es-CO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73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800" b="1" u="none" strike="noStrike" kern="1200" dirty="0">
                          <a:effectLst/>
                        </a:rPr>
                        <a:t>Apoyos económicos</a:t>
                      </a:r>
                      <a:endParaRPr lang="es-CO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73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800" u="none" strike="noStrike" kern="1200" dirty="0">
                          <a:effectLst/>
                        </a:rPr>
                        <a:t>Contestar mas rápido en la línea telefónica</a:t>
                      </a:r>
                      <a:endParaRPr lang="es-CO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592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B8F1D1B0A8AC4F8610F3374FB4392A" ma:contentTypeVersion="13" ma:contentTypeDescription="Create a new document." ma:contentTypeScope="" ma:versionID="95d8575ea130779eb35939990bbe4712">
  <xsd:schema xmlns:xsd="http://www.w3.org/2001/XMLSchema" xmlns:xs="http://www.w3.org/2001/XMLSchema" xmlns:p="http://schemas.microsoft.com/office/2006/metadata/properties" xmlns:ns3="7b9ce7be-c096-4752-9603-b3232bf67417" xmlns:ns4="8b68023f-dd95-4ad0-845b-1b4b51711a6d" targetNamespace="http://schemas.microsoft.com/office/2006/metadata/properties" ma:root="true" ma:fieldsID="ca1fd2e98b7455748150004deb2beec1" ns3:_="" ns4:_="">
    <xsd:import namespace="7b9ce7be-c096-4752-9603-b3232bf67417"/>
    <xsd:import namespace="8b68023f-dd95-4ad0-845b-1b4b51711a6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ce7be-c096-4752-9603-b3232bf674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8023f-dd95-4ad0-845b-1b4b51711a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D13B5C-D70F-4FF5-A1C5-0B1E3DD3E02A}">
  <ds:schemaRefs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8b68023f-dd95-4ad0-845b-1b4b51711a6d"/>
    <ds:schemaRef ds:uri="http://schemas.microsoft.com/office/2006/documentManagement/types"/>
    <ds:schemaRef ds:uri="http://schemas.openxmlformats.org/package/2006/metadata/core-properties"/>
    <ds:schemaRef ds:uri="7b9ce7be-c096-4752-9603-b3232bf67417"/>
  </ds:schemaRefs>
</ds:datastoreItem>
</file>

<file path=customXml/itemProps2.xml><?xml version="1.0" encoding="utf-8"?>
<ds:datastoreItem xmlns:ds="http://schemas.openxmlformats.org/officeDocument/2006/customXml" ds:itemID="{27044556-7E67-4D6A-A48A-62C783246D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F47210-8A62-4182-A506-D3C1982DF8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9ce7be-c096-4752-9603-b3232bf67417"/>
    <ds:schemaRef ds:uri="8b68023f-dd95-4ad0-845b-1b4b51711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2297</TotalTime>
  <Words>758</Words>
  <Application>Microsoft Office PowerPoint</Application>
  <PresentationFormat>Panorámica</PresentationFormat>
  <Paragraphs>70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Irma Consuelo Quiceno Machado</cp:lastModifiedBy>
  <cp:revision>150</cp:revision>
  <dcterms:created xsi:type="dcterms:W3CDTF">2020-01-03T20:54:22Z</dcterms:created>
  <dcterms:modified xsi:type="dcterms:W3CDTF">2021-07-30T19:55:00Z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0x010100A0B8F1D1B0A8AC4F8610F3374FB4392A</vt:lpwstr>
  </property>
</Properties>
</file>