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sldIdLst>
    <p:sldId id="257" r:id="rId5"/>
    <p:sldId id="258" r:id="rId6"/>
    <p:sldId id="259" r:id="rId7"/>
    <p:sldId id="260" r:id="rId8"/>
    <p:sldId id="261" r:id="rId9"/>
    <p:sldId id="264" r:id="rId10"/>
    <p:sldId id="263" r:id="rId11"/>
    <p:sldId id="265" r:id="rId12"/>
    <p:sldId id="266" r:id="rId13"/>
    <p:sldId id="267"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ario" initials="U" lastIdx="0" clrIdx="0">
    <p:extLst>
      <p:ext uri="{19B8F6BF-5375-455C-9EA6-DF929625EA0E}">
        <p15:presenceInfo xmlns:p15="http://schemas.microsoft.com/office/powerpoint/2012/main" userId="Usuar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88" autoAdjust="0"/>
    <p:restoredTop sz="94665"/>
  </p:normalViewPr>
  <p:slideViewPr>
    <p:cSldViewPr snapToGrid="0" snapToObjects="1">
      <p:cViewPr varScale="1">
        <p:scale>
          <a:sx n="68" d="100"/>
          <a:sy n="68" d="100"/>
        </p:scale>
        <p:origin x="6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uario\Documents\Copia%20de%20Encuestas%20virtual%20sdqs.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uario\Documents\Informe%20de%20encuestas%203er.%20trimestre%202021%2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49A-460C-8AEA-19A5C023B4C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49A-460C-8AEA-19A5C023B4C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49A-460C-8AEA-19A5C023B4C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49A-460C-8AEA-19A5C023B4C1}"/>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C49A-460C-8AEA-19A5C023B4C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dLblPos val="outEnd"/>
            <c:showLegendKey val="0"/>
            <c:showVal val="0"/>
            <c:showCatName val="0"/>
            <c:showSerName val="0"/>
            <c:showPercent val="1"/>
            <c:showBubbleSize val="0"/>
            <c:showLeaderLines val="0"/>
            <c:extLst>
              <c:ext xmlns:c15="http://schemas.microsoft.com/office/drawing/2012/chart" uri="{CE6537A1-D6FC-4f65-9D91-7224C49458BB}"/>
            </c:extLst>
          </c:dLbls>
          <c:cat>
            <c:strRef>
              <c:f>'Nombre del servicio social'!$A$42:$A$46</c:f>
              <c:strCache>
                <c:ptCount val="5"/>
                <c:pt idx="0">
                  <c:v>Apoyos económicos para persona mayor</c:v>
                </c:pt>
                <c:pt idx="1">
                  <c:v>Respuesta social</c:v>
                </c:pt>
                <c:pt idx="2">
                  <c:v>Servicio social centro día</c:v>
                </c:pt>
                <c:pt idx="3">
                  <c:v>Alimentación integral: un camino hacia la inclusión social</c:v>
                </c:pt>
                <c:pt idx="4">
                  <c:v>Educación inicial en el marco de la atención integral  (Jardínes)</c:v>
                </c:pt>
              </c:strCache>
            </c:strRef>
          </c:cat>
          <c:val>
            <c:numRef>
              <c:f>'Nombre del servicio social'!$B$42:$B$46</c:f>
              <c:numCache>
                <c:formatCode>General</c:formatCode>
                <c:ptCount val="5"/>
                <c:pt idx="0">
                  <c:v>933</c:v>
                </c:pt>
                <c:pt idx="1">
                  <c:v>545</c:v>
                </c:pt>
                <c:pt idx="2">
                  <c:v>153</c:v>
                </c:pt>
                <c:pt idx="3">
                  <c:v>129</c:v>
                </c:pt>
                <c:pt idx="4">
                  <c:v>128</c:v>
                </c:pt>
              </c:numCache>
            </c:numRef>
          </c:val>
          <c:extLst>
            <c:ext xmlns:c16="http://schemas.microsoft.com/office/drawing/2014/chart" uri="{C3380CC4-5D6E-409C-BE32-E72D297353CC}">
              <c16:uniqueId val="{0000000A-C49A-460C-8AEA-19A5C023B4C1}"/>
            </c:ext>
          </c:extLst>
        </c:ser>
        <c:dLbls>
          <c:dLblPos val="outEnd"/>
          <c:showLegendKey val="0"/>
          <c:showVal val="1"/>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CO"/>
              <a:t>Encuesta virtual SDQS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8067537949508889E-2"/>
          <c:y val="0.21591704286504804"/>
          <c:w val="0.95193246205049109"/>
          <c:h val="0.6978948912198194"/>
        </c:manualLayout>
      </c:layout>
      <c:bar3DChart>
        <c:barDir val="col"/>
        <c:grouping val="clustered"/>
        <c:varyColors val="0"/>
        <c:ser>
          <c:idx val="0"/>
          <c:order val="0"/>
          <c:tx>
            <c:strRef>
              <c:f>'[Copia de Encuestas virtual sdqs.xlsx]Hoja4'!$C$10</c:f>
              <c:strCache>
                <c:ptCount val="1"/>
                <c:pt idx="0">
                  <c:v>Encuestados</c:v>
                </c:pt>
              </c:strCache>
            </c:strRef>
          </c:tx>
          <c:spPr>
            <a:solidFill>
              <a:schemeClr val="accent6"/>
            </a:solidFill>
            <a:ln w="9525" cap="flat" cmpd="sng" algn="ctr">
              <a:solidFill>
                <a:schemeClr val="accent1">
                  <a:lumMod val="75000"/>
                </a:schemeClr>
              </a:solidFill>
              <a:round/>
            </a:ln>
            <a:effectLst/>
            <a:sp3d contourW="9525">
              <a:contourClr>
                <a:schemeClr val="accent1">
                  <a:lumMod val="75000"/>
                </a:schemeClr>
              </a:contourClr>
            </a:sp3d>
          </c:spPr>
          <c:invertIfNegative val="0"/>
          <c:dLbls>
            <c:dLbl>
              <c:idx val="2"/>
              <c:layout>
                <c:manualLayout>
                  <c:x val="-1.0080066830267376E-16"/>
                  <c:y val="-3.40136054421768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97-4DB6-858B-F365AAC320B4}"/>
                </c:ext>
              </c:extLst>
            </c:dLbl>
            <c:dLbl>
              <c:idx val="3"/>
              <c:layout>
                <c:manualLayout>
                  <c:x val="-1.2371134020618556E-2"/>
                  <c:y val="-3.40136054421768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97-4DB6-858B-F365AAC320B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F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'[Copia de Encuestas virtual sdqs.xlsx]Hoja4'!$B$11:$B$14</c:f>
              <c:strCache>
                <c:ptCount val="4"/>
                <c:pt idx="0">
                  <c:v>BUENA</c:v>
                </c:pt>
                <c:pt idx="1">
                  <c:v>MUY BUENA</c:v>
                </c:pt>
                <c:pt idx="2">
                  <c:v>NO SABE / NO RESPONDE</c:v>
                </c:pt>
                <c:pt idx="3">
                  <c:v>REGULAR</c:v>
                </c:pt>
              </c:strCache>
            </c:strRef>
          </c:cat>
          <c:val>
            <c:numRef>
              <c:f>'[Copia de Encuestas virtual sdqs.xlsx]Hoja4'!$C$11:$C$14</c:f>
              <c:numCache>
                <c:formatCode>General</c:formatCode>
                <c:ptCount val="4"/>
                <c:pt idx="0">
                  <c:v>25</c:v>
                </c:pt>
                <c:pt idx="1">
                  <c:v>64</c:v>
                </c:pt>
                <c:pt idx="2">
                  <c:v>5</c:v>
                </c:pt>
                <c:pt idx="3">
                  <c:v>4</c:v>
                </c:pt>
              </c:numCache>
            </c:numRef>
          </c:val>
          <c:extLst>
            <c:ext xmlns:c16="http://schemas.microsoft.com/office/drawing/2014/chart" uri="{C3380CC4-5D6E-409C-BE32-E72D297353CC}">
              <c16:uniqueId val="{00000000-30EF-41A0-B45E-E6F0C88670BB}"/>
            </c:ext>
          </c:extLst>
        </c:ser>
        <c:ser>
          <c:idx val="1"/>
          <c:order val="1"/>
          <c:tx>
            <c:strRef>
              <c:f>'[Copia de Encuestas virtual sdqs.xlsx]Hoja4'!$D$10</c:f>
              <c:strCache>
                <c:ptCount val="1"/>
                <c:pt idx="0">
                  <c:v>%</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dLbl>
              <c:idx val="0"/>
              <c:layout>
                <c:manualLayout>
                  <c:x val="3.0240549828178642E-2"/>
                  <c:y val="-6.98027007408119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97-4DB6-858B-F365AAC320B4}"/>
                </c:ext>
              </c:extLst>
            </c:dLbl>
            <c:dLbl>
              <c:idx val="1"/>
              <c:layout>
                <c:manualLayout>
                  <c:x val="-1.0080066830267376E-16"/>
                  <c:y val="-5.10204081632653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97-4DB6-858B-F365AAC320B4}"/>
                </c:ext>
              </c:extLst>
            </c:dLbl>
            <c:dLbl>
              <c:idx val="2"/>
              <c:layout>
                <c:manualLayout>
                  <c:x val="-1.3745704467354959E-3"/>
                  <c:y val="-4.42176870748300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497-4DB6-858B-F365AAC320B4}"/>
                </c:ext>
              </c:extLst>
            </c:dLbl>
            <c:dLbl>
              <c:idx val="3"/>
              <c:layout>
                <c:manualLayout>
                  <c:x val="0"/>
                  <c:y val="-4.0816326530612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97-4DB6-858B-F365AAC320B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F0000"/>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'[Copia de Encuestas virtual sdqs.xlsx]Hoja4'!$B$11:$B$14</c:f>
              <c:strCache>
                <c:ptCount val="4"/>
                <c:pt idx="0">
                  <c:v>BUENA</c:v>
                </c:pt>
                <c:pt idx="1">
                  <c:v>MUY BUENA</c:v>
                </c:pt>
                <c:pt idx="2">
                  <c:v>NO SABE / NO RESPONDE</c:v>
                </c:pt>
                <c:pt idx="3">
                  <c:v>REGULAR</c:v>
                </c:pt>
              </c:strCache>
            </c:strRef>
          </c:cat>
          <c:val>
            <c:numRef>
              <c:f>'[Copia de Encuestas virtual sdqs.xlsx]Hoja4'!$D$11:$D$14</c:f>
              <c:numCache>
                <c:formatCode>0%</c:formatCode>
                <c:ptCount val="4"/>
                <c:pt idx="0">
                  <c:v>0.25510204081632654</c:v>
                </c:pt>
                <c:pt idx="1">
                  <c:v>0.65306122448979587</c:v>
                </c:pt>
                <c:pt idx="2">
                  <c:v>5.1020408163265307E-2</c:v>
                </c:pt>
                <c:pt idx="3">
                  <c:v>4.0816326530612242E-2</c:v>
                </c:pt>
              </c:numCache>
            </c:numRef>
          </c:val>
          <c:extLst>
            <c:ext xmlns:c16="http://schemas.microsoft.com/office/drawing/2014/chart" uri="{C3380CC4-5D6E-409C-BE32-E72D297353CC}">
              <c16:uniqueId val="{00000001-30EF-41A0-B45E-E6F0C88670BB}"/>
            </c:ext>
          </c:extLst>
        </c:ser>
        <c:dLbls>
          <c:showLegendKey val="0"/>
          <c:showVal val="0"/>
          <c:showCatName val="0"/>
          <c:showSerName val="0"/>
          <c:showPercent val="0"/>
          <c:showBubbleSize val="0"/>
        </c:dLbls>
        <c:gapWidth val="65"/>
        <c:shape val="box"/>
        <c:axId val="133599280"/>
        <c:axId val="71864256"/>
        <c:axId val="0"/>
      </c:bar3DChart>
      <c:catAx>
        <c:axId val="1335992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71864256"/>
        <c:crosses val="autoZero"/>
        <c:auto val="1"/>
        <c:lblAlgn val="ctr"/>
        <c:lblOffset val="100"/>
        <c:noMultiLvlLbl val="0"/>
      </c:catAx>
      <c:valAx>
        <c:axId val="7186425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133599280"/>
        <c:crosses val="autoZero"/>
        <c:crossBetween val="between"/>
      </c:valAx>
      <c:spPr>
        <a:noFill/>
        <a:ln>
          <a:noFill/>
        </a:ln>
        <a:effectLst/>
      </c:spPr>
    </c:plotArea>
    <c:legend>
      <c:legendPos val="b"/>
      <c:layout>
        <c:manualLayout>
          <c:xMode val="edge"/>
          <c:yMode val="edge"/>
          <c:x val="0.39828102930432663"/>
          <c:y val="0.94268113419210087"/>
          <c:w val="0.20756165273155289"/>
          <c:h val="4.2580557812076904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 Considera que la inform'!$B$35</c:f>
              <c:strCache>
                <c:ptCount val="1"/>
                <c:pt idx="0">
                  <c:v>No</c:v>
                </c:pt>
              </c:strCache>
            </c:strRef>
          </c:tx>
          <c:spPr>
            <a:solidFill>
              <a:schemeClr val="accent2"/>
            </a:solidFill>
            <a:ln>
              <a:noFill/>
            </a:ln>
            <a:effectLst/>
          </c:spPr>
          <c:invertIfNegative val="0"/>
          <c:dLbls>
            <c:dLbl>
              <c:idx val="9"/>
              <c:layout>
                <c:manualLayout>
                  <c:x val="-1.3888888888888888E-2"/>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B7C-4512-86B5-D3C8786574F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Considera que la inform'!$A$36:$A$56</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'1. Considera que la inform'!$B$36:$B$56</c:f>
              <c:numCache>
                <c:formatCode>General</c:formatCode>
                <c:ptCount val="21"/>
                <c:pt idx="1">
                  <c:v>4</c:v>
                </c:pt>
                <c:pt idx="5">
                  <c:v>1</c:v>
                </c:pt>
                <c:pt idx="9">
                  <c:v>16</c:v>
                </c:pt>
                <c:pt idx="14">
                  <c:v>1</c:v>
                </c:pt>
                <c:pt idx="18">
                  <c:v>2</c:v>
                </c:pt>
              </c:numCache>
            </c:numRef>
          </c:val>
          <c:extLst>
            <c:ext xmlns:c16="http://schemas.microsoft.com/office/drawing/2014/chart" uri="{C3380CC4-5D6E-409C-BE32-E72D297353CC}">
              <c16:uniqueId val="{00000001-FB7C-4512-86B5-D3C8786574F1}"/>
            </c:ext>
          </c:extLst>
        </c:ser>
        <c:ser>
          <c:idx val="1"/>
          <c:order val="1"/>
          <c:tx>
            <c:strRef>
              <c:f>'1. Considera que la inform'!$C$35</c:f>
              <c:strCache>
                <c:ptCount val="1"/>
                <c:pt idx="0">
                  <c:v>Si</c:v>
                </c:pt>
              </c:strCache>
            </c:strRef>
          </c:tx>
          <c:spPr>
            <a:solidFill>
              <a:schemeClr val="accent4"/>
            </a:solidFill>
            <a:ln>
              <a:noFill/>
            </a:ln>
            <a:effectLst/>
          </c:spPr>
          <c:invertIfNegative val="0"/>
          <c:dLbls>
            <c:dLbl>
              <c:idx val="9"/>
              <c:layout>
                <c:manualLayout>
                  <c:x val="0"/>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7C-4512-86B5-D3C8786574F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 Considera que la inform'!$A$36:$A$56</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'1. Considera que la inform'!$C$36:$C$56</c:f>
              <c:numCache>
                <c:formatCode>General</c:formatCode>
                <c:ptCount val="21"/>
                <c:pt idx="0">
                  <c:v>76</c:v>
                </c:pt>
                <c:pt idx="1">
                  <c:v>189</c:v>
                </c:pt>
                <c:pt idx="2">
                  <c:v>58</c:v>
                </c:pt>
                <c:pt idx="3">
                  <c:v>123</c:v>
                </c:pt>
                <c:pt idx="4">
                  <c:v>62</c:v>
                </c:pt>
                <c:pt idx="5">
                  <c:v>133</c:v>
                </c:pt>
                <c:pt idx="6">
                  <c:v>57</c:v>
                </c:pt>
                <c:pt idx="7">
                  <c:v>91</c:v>
                </c:pt>
                <c:pt idx="8">
                  <c:v>99</c:v>
                </c:pt>
                <c:pt idx="9">
                  <c:v>34</c:v>
                </c:pt>
                <c:pt idx="10">
                  <c:v>84</c:v>
                </c:pt>
                <c:pt idx="11">
                  <c:v>87</c:v>
                </c:pt>
                <c:pt idx="12">
                  <c:v>178</c:v>
                </c:pt>
                <c:pt idx="13">
                  <c:v>100</c:v>
                </c:pt>
                <c:pt idx="14">
                  <c:v>72</c:v>
                </c:pt>
                <c:pt idx="15">
                  <c:v>72</c:v>
                </c:pt>
                <c:pt idx="16">
                  <c:v>92</c:v>
                </c:pt>
                <c:pt idx="17">
                  <c:v>453</c:v>
                </c:pt>
                <c:pt idx="18">
                  <c:v>73</c:v>
                </c:pt>
                <c:pt idx="19">
                  <c:v>91</c:v>
                </c:pt>
                <c:pt idx="20">
                  <c:v>76</c:v>
                </c:pt>
              </c:numCache>
            </c:numRef>
          </c:val>
          <c:extLst>
            <c:ext xmlns:c16="http://schemas.microsoft.com/office/drawing/2014/chart" uri="{C3380CC4-5D6E-409C-BE32-E72D297353CC}">
              <c16:uniqueId val="{00000003-FB7C-4512-86B5-D3C8786574F1}"/>
            </c:ext>
          </c:extLst>
        </c:ser>
        <c:dLbls>
          <c:showLegendKey val="0"/>
          <c:showVal val="0"/>
          <c:showCatName val="0"/>
          <c:showSerName val="0"/>
          <c:showPercent val="0"/>
          <c:showBubbleSize val="0"/>
        </c:dLbls>
        <c:gapWidth val="219"/>
        <c:overlap val="-27"/>
        <c:axId val="133614256"/>
        <c:axId val="133614816"/>
      </c:barChart>
      <c:catAx>
        <c:axId val="13361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33614816"/>
        <c:crosses val="autoZero"/>
        <c:auto val="1"/>
        <c:lblAlgn val="ctr"/>
        <c:lblOffset val="100"/>
        <c:noMultiLvlLbl val="0"/>
      </c:catAx>
      <c:valAx>
        <c:axId val="13361481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33614256"/>
        <c:crosses val="autoZero"/>
        <c:crossBetween val="between"/>
      </c:valAx>
      <c:spPr>
        <a:noFill/>
        <a:ln>
          <a:noFill/>
        </a:ln>
        <a:effectLst/>
      </c:spPr>
    </c:plotArea>
    <c:legend>
      <c:legendPos val="b"/>
      <c:layout>
        <c:manualLayout>
          <c:xMode val="edge"/>
          <c:yMode val="edge"/>
          <c:x val="0.41411964129483808"/>
          <c:y val="0.89409667541557303"/>
          <c:w val="0.19120494313210845"/>
          <c:h val="7.812554680664916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25D5-43D2-80E7-84AFBBAF77C9}"/>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25D5-43D2-80E7-84AFBBAF77C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0"/>
            <c:extLst>
              <c:ext xmlns:c15="http://schemas.microsoft.com/office/drawing/2012/chart" uri="{CE6537A1-D6FC-4f65-9D91-7224C49458BB}"/>
            </c:extLst>
          </c:dLbls>
          <c:cat>
            <c:strRef>
              <c:f>'1. Considera que la inform'!$B$61:$B$62</c:f>
              <c:strCache>
                <c:ptCount val="2"/>
                <c:pt idx="0">
                  <c:v>NO</c:v>
                </c:pt>
                <c:pt idx="1">
                  <c:v>SI</c:v>
                </c:pt>
              </c:strCache>
            </c:strRef>
          </c:cat>
          <c:val>
            <c:numRef>
              <c:f>'1. Considera que la inform'!$C$61:$C$62</c:f>
              <c:numCache>
                <c:formatCode>General</c:formatCode>
                <c:ptCount val="2"/>
                <c:pt idx="0">
                  <c:v>24</c:v>
                </c:pt>
                <c:pt idx="1">
                  <c:v>2300</c:v>
                </c:pt>
              </c:numCache>
            </c:numRef>
          </c:val>
          <c:extLst>
            <c:ext xmlns:c16="http://schemas.microsoft.com/office/drawing/2014/chart" uri="{C3380CC4-5D6E-409C-BE32-E72D297353CC}">
              <c16:uniqueId val="{00000004-25D5-43D2-80E7-84AFBBAF77C9}"/>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31504476388765185"/>
          <c:y val="0.83339809444607738"/>
          <c:w val="0.35428742422385207"/>
          <c:h val="7.812554680664916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a:solidFill>
        <a:schemeClr val="accent1"/>
      </a:solid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'2. Considera que el trato recib'!$B$35</c:f>
              <c:strCache>
                <c:ptCount val="1"/>
                <c:pt idx="0">
                  <c:v>Aceptable</c:v>
                </c:pt>
              </c:strCache>
            </c:strRef>
          </c:tx>
          <c:spPr>
            <a:solidFill>
              <a:schemeClr val="accent6">
                <a:tint val="65000"/>
              </a:schemeClr>
            </a:solidFill>
            <a:ln>
              <a:noFill/>
            </a:ln>
            <a:effectLst/>
          </c:spPr>
          <c:invertIfNegative val="0"/>
          <c:dLbls>
            <c:dLbl>
              <c:idx val="0"/>
              <c:layout>
                <c:manualLayout>
                  <c:x val="-9.730069733443334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032-4F4E-8D32-18713FB01A00}"/>
                </c:ext>
              </c:extLst>
            </c:dLbl>
            <c:dLbl>
              <c:idx val="9"/>
              <c:layout>
                <c:manualLayout>
                  <c:x val="-6.8728522336769758E-3"/>
                  <c:y val="1.3888888888888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32-4F4E-8D32-18713FB01A00}"/>
                </c:ext>
              </c:extLst>
            </c:dLbl>
            <c:dLbl>
              <c:idx val="12"/>
              <c:layout>
                <c:manualLayout>
                  <c:x val="-6.8728522336769758E-3"/>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032-4F4E-8D32-18713FB01A00}"/>
                </c:ext>
              </c:extLst>
            </c:dLbl>
            <c:dLbl>
              <c:idx val="14"/>
              <c:layout>
                <c:manualLayout>
                  <c:x val="-6.8728522336770599E-3"/>
                  <c:y val="-4.243778136006664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032-4F4E-8D32-18713FB01A00}"/>
                </c:ext>
              </c:extLst>
            </c:dLbl>
            <c:dLbl>
              <c:idx val="18"/>
              <c:layout>
                <c:manualLayout>
                  <c:x val="-4.8650348667217862E-3"/>
                  <c:y val="1.26945117394246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032-4F4E-8D32-18713FB01A00}"/>
                </c:ext>
              </c:extLst>
            </c:dLbl>
            <c:dLbl>
              <c:idx val="20"/>
              <c:layout>
                <c:manualLayout>
                  <c:x val="-6.8728522336769758E-3"/>
                  <c:y val="-4.243778136006664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32-4F4E-8D32-18713FB01A0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 Considera que el trato recib'!$A$36:$A$56</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'2. Considera que el trato recib'!$B$36:$B$56</c:f>
              <c:numCache>
                <c:formatCode>General</c:formatCode>
                <c:ptCount val="21"/>
                <c:pt idx="0">
                  <c:v>1</c:v>
                </c:pt>
                <c:pt idx="1">
                  <c:v>3</c:v>
                </c:pt>
                <c:pt idx="2">
                  <c:v>1</c:v>
                </c:pt>
                <c:pt idx="4">
                  <c:v>1</c:v>
                </c:pt>
                <c:pt idx="5">
                  <c:v>2</c:v>
                </c:pt>
                <c:pt idx="6">
                  <c:v>4</c:v>
                </c:pt>
                <c:pt idx="9">
                  <c:v>25</c:v>
                </c:pt>
                <c:pt idx="10">
                  <c:v>4</c:v>
                </c:pt>
                <c:pt idx="12">
                  <c:v>8</c:v>
                </c:pt>
                <c:pt idx="13">
                  <c:v>1</c:v>
                </c:pt>
                <c:pt idx="14">
                  <c:v>7</c:v>
                </c:pt>
                <c:pt idx="18">
                  <c:v>2</c:v>
                </c:pt>
                <c:pt idx="20">
                  <c:v>2</c:v>
                </c:pt>
              </c:numCache>
            </c:numRef>
          </c:val>
          <c:extLst>
            <c:ext xmlns:c16="http://schemas.microsoft.com/office/drawing/2014/chart" uri="{C3380CC4-5D6E-409C-BE32-E72D297353CC}">
              <c16:uniqueId val="{00000006-F032-4F4E-8D32-18713FB01A00}"/>
            </c:ext>
          </c:extLst>
        </c:ser>
        <c:ser>
          <c:idx val="1"/>
          <c:order val="1"/>
          <c:tx>
            <c:strRef>
              <c:f>'2. Considera que el trato recib'!$C$35</c:f>
              <c:strCache>
                <c:ptCount val="1"/>
                <c:pt idx="0">
                  <c:v>Bueno</c:v>
                </c:pt>
              </c:strCache>
            </c:strRef>
          </c:tx>
          <c:spPr>
            <a:solidFill>
              <a:schemeClr val="accent2">
                <a:lumMod val="75000"/>
              </a:schemeClr>
            </a:solidFill>
            <a:ln>
              <a:noFill/>
            </a:ln>
            <a:effectLst/>
          </c:spPr>
          <c:invertIfNegative val="0"/>
          <c:dLbls>
            <c:dLbl>
              <c:idx val="0"/>
              <c:layout>
                <c:manualLayout>
                  <c:x val="0"/>
                  <c:y val="-2.11575195657077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032-4F4E-8D32-18713FB01A00}"/>
                </c:ext>
              </c:extLst>
            </c:dLbl>
            <c:dLbl>
              <c:idx val="6"/>
              <c:layout>
                <c:manualLayout>
                  <c:x val="3.2433565778144449E-3"/>
                  <c:y val="-2.53890234788493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032-4F4E-8D32-18713FB01A00}"/>
                </c:ext>
              </c:extLst>
            </c:dLbl>
            <c:dLbl>
              <c:idx val="9"/>
              <c:layout>
                <c:manualLayout>
                  <c:x val="7.8253000455985287E-3"/>
                  <c:y val="-5.70000236564391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032-4F4E-8D32-18713FB01A00}"/>
                </c:ext>
              </c:extLst>
            </c:dLbl>
            <c:dLbl>
              <c:idx val="18"/>
              <c:layout>
                <c:manualLayout>
                  <c:x val="0"/>
                  <c:y val="-1.69260156525661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032-4F4E-8D32-18713FB01A0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 Considera que el trato recib'!$A$36:$A$56</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'2. Considera que el trato recib'!$C$36:$C$56</c:f>
              <c:numCache>
                <c:formatCode>General</c:formatCode>
                <c:ptCount val="21"/>
                <c:pt idx="0">
                  <c:v>75</c:v>
                </c:pt>
                <c:pt idx="1">
                  <c:v>190</c:v>
                </c:pt>
                <c:pt idx="2">
                  <c:v>56</c:v>
                </c:pt>
                <c:pt idx="3">
                  <c:v>123</c:v>
                </c:pt>
                <c:pt idx="4">
                  <c:v>61</c:v>
                </c:pt>
                <c:pt idx="5">
                  <c:v>132</c:v>
                </c:pt>
                <c:pt idx="6">
                  <c:v>53</c:v>
                </c:pt>
                <c:pt idx="7">
                  <c:v>91</c:v>
                </c:pt>
                <c:pt idx="8">
                  <c:v>99</c:v>
                </c:pt>
                <c:pt idx="9">
                  <c:v>22</c:v>
                </c:pt>
                <c:pt idx="10">
                  <c:v>80</c:v>
                </c:pt>
                <c:pt idx="11">
                  <c:v>87</c:v>
                </c:pt>
                <c:pt idx="12">
                  <c:v>170</c:v>
                </c:pt>
                <c:pt idx="13">
                  <c:v>99</c:v>
                </c:pt>
                <c:pt idx="14">
                  <c:v>66</c:v>
                </c:pt>
                <c:pt idx="15">
                  <c:v>72</c:v>
                </c:pt>
                <c:pt idx="16">
                  <c:v>92</c:v>
                </c:pt>
                <c:pt idx="17">
                  <c:v>453</c:v>
                </c:pt>
                <c:pt idx="18">
                  <c:v>73</c:v>
                </c:pt>
                <c:pt idx="19">
                  <c:v>91</c:v>
                </c:pt>
                <c:pt idx="20">
                  <c:v>74</c:v>
                </c:pt>
              </c:numCache>
            </c:numRef>
          </c:val>
          <c:extLst>
            <c:ext xmlns:c16="http://schemas.microsoft.com/office/drawing/2014/chart" uri="{C3380CC4-5D6E-409C-BE32-E72D297353CC}">
              <c16:uniqueId val="{0000000B-F032-4F4E-8D32-18713FB01A00}"/>
            </c:ext>
          </c:extLst>
        </c:ser>
        <c:ser>
          <c:idx val="2"/>
          <c:order val="2"/>
          <c:tx>
            <c:strRef>
              <c:f>'2. Considera que el trato recib'!$D$35</c:f>
              <c:strCache>
                <c:ptCount val="1"/>
                <c:pt idx="0">
                  <c:v>Deficiente</c:v>
                </c:pt>
              </c:strCache>
            </c:strRef>
          </c:tx>
          <c:spPr>
            <a:solidFill>
              <a:schemeClr val="accent6">
                <a:shade val="65000"/>
              </a:schemeClr>
            </a:solidFill>
            <a:ln>
              <a:noFill/>
            </a:ln>
            <a:effectLst/>
          </c:spPr>
          <c:invertIfNegative val="0"/>
          <c:cat>
            <c:strRef>
              <c:f>'2. Considera que el trato recib'!$A$36:$A$56</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'2. Considera que el trato recib'!$D$36:$D$56</c:f>
              <c:numCache>
                <c:formatCode>General</c:formatCode>
                <c:ptCount val="21"/>
                <c:pt idx="2">
                  <c:v>1</c:v>
                </c:pt>
                <c:pt idx="9">
                  <c:v>3</c:v>
                </c:pt>
              </c:numCache>
            </c:numRef>
          </c:val>
          <c:extLst>
            <c:ext xmlns:c16="http://schemas.microsoft.com/office/drawing/2014/chart" uri="{C3380CC4-5D6E-409C-BE32-E72D297353CC}">
              <c16:uniqueId val="{0000000C-F032-4F4E-8D32-18713FB01A00}"/>
            </c:ext>
          </c:extLst>
        </c:ser>
        <c:dLbls>
          <c:showLegendKey val="0"/>
          <c:showVal val="0"/>
          <c:showCatName val="0"/>
          <c:showSerName val="0"/>
          <c:showPercent val="0"/>
          <c:showBubbleSize val="0"/>
        </c:dLbls>
        <c:gapWidth val="219"/>
        <c:overlap val="-27"/>
        <c:axId val="135590096"/>
        <c:axId val="135590656"/>
      </c:barChart>
      <c:catAx>
        <c:axId val="13559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35590656"/>
        <c:crosses val="autoZero"/>
        <c:auto val="1"/>
        <c:lblAlgn val="ctr"/>
        <c:lblOffset val="100"/>
        <c:noMultiLvlLbl val="0"/>
      </c:catAx>
      <c:valAx>
        <c:axId val="13559065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35590096"/>
        <c:crosses val="autoZero"/>
        <c:crossBetween val="between"/>
      </c:valAx>
      <c:spPr>
        <a:noFill/>
        <a:ln>
          <a:noFill/>
        </a:ln>
        <a:effectLst/>
      </c:spPr>
    </c:plotArea>
    <c:legend>
      <c:legendPos val="b"/>
      <c:layout>
        <c:manualLayout>
          <c:xMode val="edge"/>
          <c:yMode val="edge"/>
          <c:x val="0.32199044096185025"/>
          <c:y val="0.81591458626054003"/>
          <c:w val="0.33452971381504004"/>
          <c:h val="0.1586963902606106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doughnutChart>
        <c:varyColors val="1"/>
        <c:ser>
          <c:idx val="0"/>
          <c:order val="0"/>
          <c:spPr>
            <a:solidFill>
              <a:schemeClr val="tx1">
                <a:lumMod val="50000"/>
                <a:lumOff val="50000"/>
              </a:schemeClr>
            </a:solidFill>
          </c:spPr>
          <c:dPt>
            <c:idx val="0"/>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1-8FAE-4D2B-954D-71AC445E81F4}"/>
              </c:ext>
            </c:extLst>
          </c:dPt>
          <c:dPt>
            <c:idx val="1"/>
            <c:bubble3D val="0"/>
            <c:spPr>
              <a:solidFill>
                <a:srgbClr val="C00000"/>
              </a:solidFill>
              <a:ln w="19050">
                <a:solidFill>
                  <a:schemeClr val="lt1"/>
                </a:solidFill>
              </a:ln>
              <a:effectLst/>
            </c:spPr>
            <c:extLst>
              <c:ext xmlns:c16="http://schemas.microsoft.com/office/drawing/2014/chart" uri="{C3380CC4-5D6E-409C-BE32-E72D297353CC}">
                <c16:uniqueId val="{00000003-8FAE-4D2B-954D-71AC445E81F4}"/>
              </c:ext>
            </c:extLst>
          </c:dPt>
          <c:dPt>
            <c:idx val="2"/>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5-8FAE-4D2B-954D-71AC445E81F4}"/>
              </c:ext>
            </c:extLst>
          </c:dPt>
          <c:dLbls>
            <c:dLbl>
              <c:idx val="0"/>
              <c:layout>
                <c:manualLayout>
                  <c:x val="6.4094634316617022E-2"/>
                  <c:y val="-7.218604545019674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FAE-4D2B-954D-71AC445E81F4}"/>
                </c:ext>
              </c:extLst>
            </c:dLbl>
            <c:dLbl>
              <c:idx val="1"/>
              <c:layout>
                <c:manualLayout>
                  <c:x val="-0.11800410088735373"/>
                  <c:y val="2.786767113163799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FAE-4D2B-954D-71AC445E81F4}"/>
                </c:ext>
              </c:extLst>
            </c:dLbl>
            <c:dLbl>
              <c:idx val="2"/>
              <c:layout>
                <c:manualLayout>
                  <c:x val="-9.1152203693309938E-2"/>
                  <c:y val="-8.922966375826051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FAE-4D2B-954D-71AC445E81F4}"/>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0"/>
            <c:extLst>
              <c:ext xmlns:c15="http://schemas.microsoft.com/office/drawing/2012/chart" uri="{CE6537A1-D6FC-4f65-9D91-7224C49458BB}"/>
            </c:extLst>
          </c:dLbls>
          <c:cat>
            <c:strRef>
              <c:f>'2. Considera que el trato recib'!$B$61:$B$63</c:f>
              <c:strCache>
                <c:ptCount val="3"/>
                <c:pt idx="0">
                  <c:v>Aceptable</c:v>
                </c:pt>
                <c:pt idx="1">
                  <c:v>Bueno</c:v>
                </c:pt>
                <c:pt idx="2">
                  <c:v>Deficiente</c:v>
                </c:pt>
              </c:strCache>
            </c:strRef>
          </c:cat>
          <c:val>
            <c:numRef>
              <c:f>'2. Considera que el trato recib'!$C$61:$C$63</c:f>
              <c:numCache>
                <c:formatCode>General</c:formatCode>
                <c:ptCount val="3"/>
                <c:pt idx="0">
                  <c:v>61</c:v>
                </c:pt>
                <c:pt idx="1">
                  <c:v>2259</c:v>
                </c:pt>
                <c:pt idx="2">
                  <c:v>4</c:v>
                </c:pt>
              </c:numCache>
            </c:numRef>
          </c:val>
          <c:extLst>
            <c:ext xmlns:c16="http://schemas.microsoft.com/office/drawing/2014/chart" uri="{C3380CC4-5D6E-409C-BE32-E72D297353CC}">
              <c16:uniqueId val="{00000006-8FAE-4D2B-954D-71AC445E81F4}"/>
            </c:ext>
          </c:extLst>
        </c:ser>
        <c:dLbls>
          <c:showLegendKey val="0"/>
          <c:showVal val="0"/>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'3. Considera que el servidor se'!$B$31</c:f>
              <c:strCache>
                <c:ptCount val="1"/>
                <c:pt idx="0">
                  <c:v>No</c:v>
                </c:pt>
              </c:strCache>
            </c:strRef>
          </c:tx>
          <c:spPr>
            <a:solidFill>
              <a:schemeClr val="accent1"/>
            </a:solidFill>
            <a:ln>
              <a:noFill/>
            </a:ln>
            <a:effectLst/>
          </c:spPr>
          <c:invertIfNegative val="0"/>
          <c:dLbls>
            <c:dLbl>
              <c:idx val="9"/>
              <c:layout>
                <c:manualLayout>
                  <c:x val="-5.9190971279561985E-3"/>
                  <c:y val="-9.25925925925934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59-4E1D-B2FC-B5D11DF76AED}"/>
                </c:ext>
              </c:extLst>
            </c:dLbl>
            <c:dLbl>
              <c:idx val="18"/>
              <c:layout>
                <c:manualLayout>
                  <c:x val="-4.422332780541735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59-4E1D-B2FC-B5D11DF76AE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 Considera que el servidor se'!$A$32:$A$52</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'3. Considera que el servidor se'!$B$32:$B$52</c:f>
              <c:numCache>
                <c:formatCode>General</c:formatCode>
                <c:ptCount val="21"/>
                <c:pt idx="1">
                  <c:v>6</c:v>
                </c:pt>
                <c:pt idx="2">
                  <c:v>1</c:v>
                </c:pt>
                <c:pt idx="5">
                  <c:v>1</c:v>
                </c:pt>
                <c:pt idx="9">
                  <c:v>23</c:v>
                </c:pt>
                <c:pt idx="18">
                  <c:v>5</c:v>
                </c:pt>
              </c:numCache>
            </c:numRef>
          </c:val>
          <c:extLst>
            <c:ext xmlns:c16="http://schemas.microsoft.com/office/drawing/2014/chart" uri="{C3380CC4-5D6E-409C-BE32-E72D297353CC}">
              <c16:uniqueId val="{00000002-DB59-4E1D-B2FC-B5D11DF76AED}"/>
            </c:ext>
          </c:extLst>
        </c:ser>
        <c:ser>
          <c:idx val="1"/>
          <c:order val="1"/>
          <c:tx>
            <c:strRef>
              <c:f>'3. Considera que el servidor se'!$C$31</c:f>
              <c:strCache>
                <c:ptCount val="1"/>
                <c:pt idx="0">
                  <c:v>Si</c:v>
                </c:pt>
              </c:strCache>
            </c:strRef>
          </c:tx>
          <c:spPr>
            <a:solidFill>
              <a:schemeClr val="accent1">
                <a:lumMod val="20000"/>
                <a:lumOff val="80000"/>
              </a:schemeClr>
            </a:solidFill>
            <a:ln>
              <a:noFill/>
            </a:ln>
            <a:effectLst/>
          </c:spPr>
          <c:invertIfNegative val="0"/>
          <c:dLbls>
            <c:dLbl>
              <c:idx val="2"/>
              <c:layout>
                <c:manualLayout>
                  <c:x val="1.1055831951354339E-2"/>
                  <c:y val="4.243778136006664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59-4E1D-B2FC-B5D11DF76AED}"/>
                </c:ext>
              </c:extLst>
            </c:dLbl>
            <c:dLbl>
              <c:idx val="9"/>
              <c:layout>
                <c:manualLayout>
                  <c:x val="1.1055831951354339E-2"/>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B59-4E1D-B2FC-B5D11DF76AE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 Considera que el servidor se'!$A$32:$A$52</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'3. Considera que el servidor se'!$C$32:$C$52</c:f>
              <c:numCache>
                <c:formatCode>General</c:formatCode>
                <c:ptCount val="21"/>
                <c:pt idx="0">
                  <c:v>76</c:v>
                </c:pt>
                <c:pt idx="1">
                  <c:v>187</c:v>
                </c:pt>
                <c:pt idx="2">
                  <c:v>57</c:v>
                </c:pt>
                <c:pt idx="3">
                  <c:v>123</c:v>
                </c:pt>
                <c:pt idx="4">
                  <c:v>62</c:v>
                </c:pt>
                <c:pt idx="5">
                  <c:v>133</c:v>
                </c:pt>
                <c:pt idx="6">
                  <c:v>57</c:v>
                </c:pt>
                <c:pt idx="7">
                  <c:v>91</c:v>
                </c:pt>
                <c:pt idx="8">
                  <c:v>99</c:v>
                </c:pt>
                <c:pt idx="9">
                  <c:v>27</c:v>
                </c:pt>
                <c:pt idx="10">
                  <c:v>84</c:v>
                </c:pt>
                <c:pt idx="11">
                  <c:v>87</c:v>
                </c:pt>
                <c:pt idx="12">
                  <c:v>178</c:v>
                </c:pt>
                <c:pt idx="13">
                  <c:v>100</c:v>
                </c:pt>
                <c:pt idx="14">
                  <c:v>73</c:v>
                </c:pt>
                <c:pt idx="15">
                  <c:v>72</c:v>
                </c:pt>
                <c:pt idx="16">
                  <c:v>92</c:v>
                </c:pt>
                <c:pt idx="17">
                  <c:v>453</c:v>
                </c:pt>
                <c:pt idx="18">
                  <c:v>70</c:v>
                </c:pt>
                <c:pt idx="19">
                  <c:v>91</c:v>
                </c:pt>
                <c:pt idx="20">
                  <c:v>76</c:v>
                </c:pt>
              </c:numCache>
            </c:numRef>
          </c:val>
          <c:extLst>
            <c:ext xmlns:c16="http://schemas.microsoft.com/office/drawing/2014/chart" uri="{C3380CC4-5D6E-409C-BE32-E72D297353CC}">
              <c16:uniqueId val="{00000005-DB59-4E1D-B2FC-B5D11DF76AED}"/>
            </c:ext>
          </c:extLst>
        </c:ser>
        <c:dLbls>
          <c:showLegendKey val="0"/>
          <c:showVal val="0"/>
          <c:showCatName val="0"/>
          <c:showSerName val="0"/>
          <c:showPercent val="0"/>
          <c:showBubbleSize val="0"/>
        </c:dLbls>
        <c:gapWidth val="219"/>
        <c:overlap val="-27"/>
        <c:axId val="135595136"/>
        <c:axId val="135595696"/>
      </c:barChart>
      <c:catAx>
        <c:axId val="13559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35595696"/>
        <c:crosses val="autoZero"/>
        <c:auto val="1"/>
        <c:lblAlgn val="ctr"/>
        <c:lblOffset val="100"/>
        <c:noMultiLvlLbl val="0"/>
      </c:catAx>
      <c:valAx>
        <c:axId val="13559569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35595136"/>
        <c:crosses val="autoZero"/>
        <c:crossBetween val="between"/>
      </c:valAx>
      <c:spPr>
        <a:noFill/>
        <a:ln>
          <a:noFill/>
        </a:ln>
        <a:effectLst/>
      </c:spPr>
    </c:plotArea>
    <c:legend>
      <c:legendPos val="b"/>
      <c:layout>
        <c:manualLayout>
          <c:xMode val="edge"/>
          <c:yMode val="edge"/>
          <c:x val="0.41615944773072522"/>
          <c:y val="0.89409667541557303"/>
          <c:w val="0.20305976678288351"/>
          <c:h val="7.812554680664916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chemeClr val="accent1">
                <a:lumMod val="20000"/>
                <a:lumOff val="80000"/>
              </a:schemeClr>
            </a:solidFill>
          </c:spPr>
          <c:dPt>
            <c:idx val="0"/>
            <c:bubble3D val="0"/>
            <c:spPr>
              <a:solidFill>
                <a:schemeClr val="accent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8F75-4530-91BF-71B41444F5B8}"/>
              </c:ext>
            </c:extLst>
          </c:dPt>
          <c:dPt>
            <c:idx val="1"/>
            <c:bubble3D val="0"/>
            <c:spPr>
              <a:solidFill>
                <a:schemeClr val="accent1">
                  <a:lumMod val="20000"/>
                  <a:lumOff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8F75-4530-91BF-71B41444F5B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0"/>
            <c:extLst>
              <c:ext xmlns:c15="http://schemas.microsoft.com/office/drawing/2012/chart" uri="{CE6537A1-D6FC-4f65-9D91-7224C49458BB}"/>
            </c:extLst>
          </c:dLbls>
          <c:cat>
            <c:strRef>
              <c:f>'3. Considera que el servidor se'!$C$57:$C$58</c:f>
              <c:strCache>
                <c:ptCount val="2"/>
                <c:pt idx="0">
                  <c:v>No</c:v>
                </c:pt>
                <c:pt idx="1">
                  <c:v>Si</c:v>
                </c:pt>
              </c:strCache>
            </c:strRef>
          </c:cat>
          <c:val>
            <c:numRef>
              <c:f>'3. Considera que el servidor se'!$D$57:$D$58</c:f>
              <c:numCache>
                <c:formatCode>General</c:formatCode>
                <c:ptCount val="2"/>
                <c:pt idx="0">
                  <c:v>36</c:v>
                </c:pt>
                <c:pt idx="1">
                  <c:v>2288</c:v>
                </c:pt>
              </c:numCache>
            </c:numRef>
          </c:val>
          <c:extLst>
            <c:ext xmlns:c16="http://schemas.microsoft.com/office/drawing/2014/chart" uri="{C3380CC4-5D6E-409C-BE32-E72D297353CC}">
              <c16:uniqueId val="{00000004-8F75-4530-91BF-71B41444F5B8}"/>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33599138699895514"/>
          <c:y val="0.89409667541557303"/>
          <c:w val="0.26099992355324514"/>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'4. Percibe que el tiempo de esp'!$B$31</c:f>
              <c:strCache>
                <c:ptCount val="1"/>
                <c:pt idx="0">
                  <c:v>Insuficiente</c:v>
                </c:pt>
              </c:strCache>
            </c:strRef>
          </c:tx>
          <c:spPr>
            <a:solidFill>
              <a:schemeClr val="accent1"/>
            </a:solidFill>
            <a:ln>
              <a:noFill/>
            </a:ln>
            <a:effectLst/>
          </c:spPr>
          <c:invertIfNegative val="0"/>
          <c:dLbls>
            <c:dLbl>
              <c:idx val="1"/>
              <c:layout>
                <c:manualLayout>
                  <c:x val="-6.622516556291390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F0-45D5-BE2F-0E7822AF8FD5}"/>
                </c:ext>
              </c:extLst>
            </c:dLbl>
            <c:dLbl>
              <c:idx val="14"/>
              <c:layout>
                <c:manualLayout>
                  <c:x val="-1.1037527593818985E-2"/>
                  <c:y val="1.3888888888888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F0-45D5-BE2F-0E7822AF8FD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 Percibe que el tiempo de esp'!$A$32:$A$52</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'4. Percibe que el tiempo de esp'!$B$32:$B$52</c:f>
              <c:numCache>
                <c:formatCode>General</c:formatCode>
                <c:ptCount val="21"/>
                <c:pt idx="1">
                  <c:v>11</c:v>
                </c:pt>
                <c:pt idx="2">
                  <c:v>2</c:v>
                </c:pt>
                <c:pt idx="5">
                  <c:v>1</c:v>
                </c:pt>
                <c:pt idx="6">
                  <c:v>2</c:v>
                </c:pt>
                <c:pt idx="7">
                  <c:v>2</c:v>
                </c:pt>
                <c:pt idx="9">
                  <c:v>24</c:v>
                </c:pt>
                <c:pt idx="10">
                  <c:v>2</c:v>
                </c:pt>
                <c:pt idx="12">
                  <c:v>2</c:v>
                </c:pt>
                <c:pt idx="14">
                  <c:v>4</c:v>
                </c:pt>
                <c:pt idx="18">
                  <c:v>3</c:v>
                </c:pt>
                <c:pt idx="20">
                  <c:v>2</c:v>
                </c:pt>
              </c:numCache>
            </c:numRef>
          </c:val>
          <c:extLst>
            <c:ext xmlns:c16="http://schemas.microsoft.com/office/drawing/2014/chart" uri="{C3380CC4-5D6E-409C-BE32-E72D297353CC}">
              <c16:uniqueId val="{00000002-5EF0-45D5-BE2F-0E7822AF8FD5}"/>
            </c:ext>
          </c:extLst>
        </c:ser>
        <c:ser>
          <c:idx val="1"/>
          <c:order val="1"/>
          <c:tx>
            <c:strRef>
              <c:f>'4. Percibe que el tiempo de esp'!$C$31</c:f>
              <c:strCache>
                <c:ptCount val="1"/>
                <c:pt idx="0">
                  <c:v>Suficiente</c:v>
                </c:pt>
              </c:strCache>
            </c:strRef>
          </c:tx>
          <c:spPr>
            <a:solidFill>
              <a:srgbClr val="FF0000"/>
            </a:solidFill>
            <a:ln>
              <a:noFill/>
            </a:ln>
            <a:effectLst/>
          </c:spPr>
          <c:invertIfNegative val="0"/>
          <c:dLbls>
            <c:dLbl>
              <c:idx val="2"/>
              <c:layout>
                <c:manualLayout>
                  <c:x val="1.5054387233689689E-3"/>
                  <c:y val="-1.567210501050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F0-45D5-BE2F-0E7822AF8FD5}"/>
                </c:ext>
              </c:extLst>
            </c:dLbl>
            <c:dLbl>
              <c:idx val="6"/>
              <c:layout>
                <c:manualLayout>
                  <c:x val="6.0217548934759857E-3"/>
                  <c:y val="-1.56721050105077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F0-45D5-BE2F-0E7822AF8FD5}"/>
                </c:ext>
              </c:extLst>
            </c:dLbl>
            <c:dLbl>
              <c:idx val="9"/>
              <c:layout>
                <c:manualLayout>
                  <c:x val="9.7347357700182206E-3"/>
                  <c:y val="-8.54765245441206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EF0-45D5-BE2F-0E7822AF8FD5}"/>
                </c:ext>
              </c:extLst>
            </c:dLbl>
            <c:dLbl>
              <c:idx val="20"/>
              <c:layout>
                <c:manualLayout>
                  <c:x val="3.0108774467377721E-3"/>
                  <c:y val="-1.95901312631346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EF0-45D5-BE2F-0E7822AF8FD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'4. Percibe que el tiempo de esp'!$A$32:$A$52</c:f>
              <c:strCache>
                <c:ptCount val="21"/>
                <c:pt idx="0">
                  <c:v>BARRIOS UNIDOS</c:v>
                </c:pt>
                <c:pt idx="1">
                  <c:v>BOSA</c:v>
                </c:pt>
                <c:pt idx="2">
                  <c:v>CDC BELLAVISTA</c:v>
                </c:pt>
                <c:pt idx="3">
                  <c:v>CDC KENNEDY</c:v>
                </c:pt>
                <c:pt idx="4">
                  <c:v>CDC PORVENIR</c:v>
                </c:pt>
                <c:pt idx="5">
                  <c:v>CHAPINERO</c:v>
                </c:pt>
                <c:pt idx="6">
                  <c:v>CIUDAD BOLÍVAR</c:v>
                </c:pt>
                <c:pt idx="7">
                  <c:v>ENGATIVA</c:v>
                </c:pt>
                <c:pt idx="8">
                  <c:v>FONTIBÓN</c:v>
                </c:pt>
                <c:pt idx="9">
                  <c:v>LAGO TIMIZA</c:v>
                </c:pt>
                <c:pt idx="10">
                  <c:v>MARTIRES</c:v>
                </c:pt>
                <c:pt idx="11">
                  <c:v>RAFAEL URIBE URIBE</c:v>
                </c:pt>
                <c:pt idx="12">
                  <c:v>SAN CRISTÓBAL</c:v>
                </c:pt>
                <c:pt idx="13">
                  <c:v>SANTA FE – CANDELARIA</c:v>
                </c:pt>
                <c:pt idx="14">
                  <c:v>SUBA</c:v>
                </c:pt>
                <c:pt idx="15">
                  <c:v>SUBDIRECCIÓN DE INDENTIFICACIÓN Y CARACTERIZACIÓN</c:v>
                </c:pt>
                <c:pt idx="16">
                  <c:v>TEUSAQUILLO</c:v>
                </c:pt>
                <c:pt idx="17">
                  <c:v>TUNJUELITO</c:v>
                </c:pt>
                <c:pt idx="18">
                  <c:v>USAQUEN</c:v>
                </c:pt>
                <c:pt idx="19">
                  <c:v>USME SUMAPAZ</c:v>
                </c:pt>
                <c:pt idx="20">
                  <c:v>ANTONIO NARIÑO - PUENTE ARANDA</c:v>
                </c:pt>
              </c:strCache>
            </c:strRef>
          </c:cat>
          <c:val>
            <c:numRef>
              <c:f>'4. Percibe que el tiempo de esp'!$C$32:$C$52</c:f>
              <c:numCache>
                <c:formatCode>General</c:formatCode>
                <c:ptCount val="21"/>
                <c:pt idx="0">
                  <c:v>76</c:v>
                </c:pt>
                <c:pt idx="1">
                  <c:v>182</c:v>
                </c:pt>
                <c:pt idx="2">
                  <c:v>56</c:v>
                </c:pt>
                <c:pt idx="3">
                  <c:v>123</c:v>
                </c:pt>
                <c:pt idx="4">
                  <c:v>62</c:v>
                </c:pt>
                <c:pt idx="5">
                  <c:v>133</c:v>
                </c:pt>
                <c:pt idx="6">
                  <c:v>55</c:v>
                </c:pt>
                <c:pt idx="7">
                  <c:v>89</c:v>
                </c:pt>
                <c:pt idx="8">
                  <c:v>99</c:v>
                </c:pt>
                <c:pt idx="9">
                  <c:v>26</c:v>
                </c:pt>
                <c:pt idx="10">
                  <c:v>82</c:v>
                </c:pt>
                <c:pt idx="11">
                  <c:v>87</c:v>
                </c:pt>
                <c:pt idx="12">
                  <c:v>176</c:v>
                </c:pt>
                <c:pt idx="13">
                  <c:v>100</c:v>
                </c:pt>
                <c:pt idx="14">
                  <c:v>69</c:v>
                </c:pt>
                <c:pt idx="15">
                  <c:v>72</c:v>
                </c:pt>
                <c:pt idx="16">
                  <c:v>92</c:v>
                </c:pt>
                <c:pt idx="17">
                  <c:v>453</c:v>
                </c:pt>
                <c:pt idx="18">
                  <c:v>72</c:v>
                </c:pt>
                <c:pt idx="19">
                  <c:v>91</c:v>
                </c:pt>
                <c:pt idx="20">
                  <c:v>74</c:v>
                </c:pt>
              </c:numCache>
            </c:numRef>
          </c:val>
          <c:extLst>
            <c:ext xmlns:c16="http://schemas.microsoft.com/office/drawing/2014/chart" uri="{C3380CC4-5D6E-409C-BE32-E72D297353CC}">
              <c16:uniqueId val="{00000007-5EF0-45D5-BE2F-0E7822AF8FD5}"/>
            </c:ext>
          </c:extLst>
        </c:ser>
        <c:dLbls>
          <c:showLegendKey val="0"/>
          <c:showVal val="0"/>
          <c:showCatName val="0"/>
          <c:showSerName val="0"/>
          <c:showPercent val="0"/>
          <c:showBubbleSize val="0"/>
        </c:dLbls>
        <c:gapWidth val="219"/>
        <c:overlap val="-27"/>
        <c:axId val="192708480"/>
        <c:axId val="192709040"/>
      </c:barChart>
      <c:catAx>
        <c:axId val="19270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92709040"/>
        <c:crosses val="autoZero"/>
        <c:auto val="1"/>
        <c:lblAlgn val="ctr"/>
        <c:lblOffset val="100"/>
        <c:noMultiLvlLbl val="0"/>
      </c:catAx>
      <c:valAx>
        <c:axId val="19270904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2708480"/>
        <c:crosses val="autoZero"/>
        <c:crossBetween val="between"/>
      </c:valAx>
      <c:spPr>
        <a:noFill/>
        <a:ln>
          <a:noFill/>
        </a:ln>
        <a:effectLst/>
      </c:spPr>
    </c:plotArea>
    <c:legend>
      <c:legendPos val="b"/>
      <c:layout>
        <c:manualLayout>
          <c:xMode val="edge"/>
          <c:yMode val="edge"/>
          <c:x val="0.419918068571904"/>
          <c:y val="0.83201416165961439"/>
          <c:w val="0.17973456625998879"/>
          <c:h val="7.787123452996641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a:solidFill>
        <a:schemeClr val="tx1"/>
      </a:solidFill>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FF0000"/>
            </a:solidFill>
          </c:spPr>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F3C-4D53-9DC3-037203584312}"/>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6F3C-4D53-9DC3-03720358431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0"/>
            <c:extLst>
              <c:ext xmlns:c15="http://schemas.microsoft.com/office/drawing/2012/chart" uri="{CE6537A1-D6FC-4f65-9D91-7224C49458BB}"/>
            </c:extLst>
          </c:dLbls>
          <c:cat>
            <c:strRef>
              <c:f>'4. Percibe que el tiempo de esp'!$B$57:$B$58</c:f>
              <c:strCache>
                <c:ptCount val="2"/>
                <c:pt idx="0">
                  <c:v>Insuficiente</c:v>
                </c:pt>
                <c:pt idx="1">
                  <c:v>Suficiente</c:v>
                </c:pt>
              </c:strCache>
            </c:strRef>
          </c:cat>
          <c:val>
            <c:numRef>
              <c:f>'4. Percibe que el tiempo de esp'!$C$57:$C$58</c:f>
              <c:numCache>
                <c:formatCode>General</c:formatCode>
                <c:ptCount val="2"/>
                <c:pt idx="0">
                  <c:v>55</c:v>
                </c:pt>
                <c:pt idx="1">
                  <c:v>2269</c:v>
                </c:pt>
              </c:numCache>
            </c:numRef>
          </c:val>
          <c:extLst>
            <c:ext xmlns:c16="http://schemas.microsoft.com/office/drawing/2014/chart" uri="{C3380CC4-5D6E-409C-BE32-E72D297353CC}">
              <c16:uniqueId val="{00000004-6F3C-4D53-9DC3-037203584312}"/>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a:solidFill>
        <a:schemeClr val="tx1"/>
      </a:solid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6">
  <a:schemeClr val="accent6"/>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3061086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227999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311864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404496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991075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301363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92697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418236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238124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184083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540A9CE-5B4E-E844-8250-D5ECA627AE07}" type="datetimeFigureOut">
              <a:rPr lang="es-ES_tradnl" smtClean="0"/>
              <a:t>05/11/2021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367036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0A9CE-5B4E-E844-8250-D5ECA627AE07}" type="datetimeFigureOut">
              <a:rPr lang="es-ES_tradnl" smtClean="0"/>
              <a:t>05/11/2021</a:t>
            </a:fld>
            <a:endParaRPr lang="es-ES_trad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4247C-64AA-5B41-AA3C-08993EDB20C5}" type="slidenum">
              <a:rPr lang="es-ES_tradnl" smtClean="0"/>
              <a:t>‹Nº›</a:t>
            </a:fld>
            <a:endParaRPr lang="es-ES_tradnl"/>
          </a:p>
        </p:txBody>
      </p:sp>
    </p:spTree>
    <p:extLst>
      <p:ext uri="{BB962C8B-B14F-4D97-AF65-F5344CB8AC3E}">
        <p14:creationId xmlns:p14="http://schemas.microsoft.com/office/powerpoint/2010/main" val="27176172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ángulo 2"/>
          <p:cNvSpPr/>
          <p:nvPr/>
        </p:nvSpPr>
        <p:spPr>
          <a:xfrm>
            <a:off x="2981325" y="1713607"/>
            <a:ext cx="6096000" cy="3139321"/>
          </a:xfrm>
          <a:prstGeom prst="rect">
            <a:avLst/>
          </a:prstGeom>
        </p:spPr>
        <p:txBody>
          <a:bodyPr>
            <a:spAutoFit/>
          </a:bodyPr>
          <a:lstStyle/>
          <a:p>
            <a:pPr lvl="0" algn="ctr"/>
            <a:r>
              <a:rPr lang="es-ES" altLang="es-CO" b="1" dirty="0">
                <a:solidFill>
                  <a:prstClr val="black"/>
                </a:solidFill>
                <a:latin typeface="Tahoma" panose="020B0604030504040204" pitchFamily="34" charset="0"/>
                <a:cs typeface="Arial" panose="020B0604020202020204" pitchFamily="34" charset="0"/>
              </a:rPr>
              <a:t>PERCEPCIÓN CIUDADANA EN LOS SERVICIOS SOCIALES DE LA SECRETARIA DISTRITAL DE INTEGRACIÓN SOCIAL</a:t>
            </a:r>
          </a:p>
          <a:p>
            <a:pPr lvl="0" algn="ctr"/>
            <a:r>
              <a:rPr lang="es-ES" altLang="es-CO" b="1" dirty="0">
                <a:solidFill>
                  <a:prstClr val="black"/>
                </a:solidFill>
                <a:latin typeface="Tahoma" panose="020B0604030504040204" pitchFamily="34" charset="0"/>
                <a:cs typeface="Arial" panose="020B0604020202020204" pitchFamily="34" charset="0"/>
              </a:rPr>
              <a:t> –SDIS-</a:t>
            </a:r>
          </a:p>
          <a:p>
            <a:pPr lvl="0" algn="ctr"/>
            <a:endParaRPr lang="es-ES" altLang="es-CO" b="1" dirty="0">
              <a:solidFill>
                <a:prstClr val="black"/>
              </a:solidFill>
              <a:latin typeface="Tahoma" panose="020B0604030504040204" pitchFamily="34" charset="0"/>
              <a:cs typeface="Arial" panose="020B0604020202020204" pitchFamily="34" charset="0"/>
            </a:endParaRPr>
          </a:p>
          <a:p>
            <a:pPr algn="ctr"/>
            <a:r>
              <a:rPr lang="es-CO" altLang="es-CO" b="1" dirty="0">
                <a:latin typeface="Tahoma"/>
                <a:ea typeface="Tahoma"/>
                <a:cs typeface="Arial"/>
              </a:rPr>
              <a:t>  1 DE JULIO AL 30 DE SEPTIEMBRE DE 2021</a:t>
            </a:r>
          </a:p>
          <a:p>
            <a:pPr lvl="0" algn="ctr"/>
            <a:endParaRPr lang="es-CO" altLang="es-CO" b="1" dirty="0">
              <a:solidFill>
                <a:prstClr val="black"/>
              </a:solidFill>
              <a:latin typeface="Tahoma" panose="020B0604030504040204" pitchFamily="34" charset="0"/>
              <a:cs typeface="Arial" panose="020B0604020202020204" pitchFamily="34" charset="0"/>
            </a:endParaRPr>
          </a:p>
          <a:p>
            <a:pPr lvl="0" algn="ctr"/>
            <a:r>
              <a:rPr lang="es-CO" altLang="es-CO" b="1" dirty="0">
                <a:solidFill>
                  <a:prstClr val="black"/>
                </a:solidFill>
                <a:latin typeface="Tahoma" panose="020B0604030504040204" pitchFamily="34" charset="0"/>
                <a:cs typeface="Arial" panose="020B0604020202020204" pitchFamily="34" charset="0"/>
              </a:rPr>
              <a:t>Encuestas SIAC</a:t>
            </a:r>
          </a:p>
          <a:p>
            <a:pPr lvl="0" algn="ctr"/>
            <a:r>
              <a:rPr lang="es-CO" altLang="es-CO" b="1" dirty="0">
                <a:solidFill>
                  <a:prstClr val="black"/>
                </a:solidFill>
                <a:latin typeface="Tahoma" panose="020B0604030504040204" pitchFamily="34" charset="0"/>
                <a:cs typeface="Arial" panose="020B0604020202020204" pitchFamily="34" charset="0"/>
              </a:rPr>
              <a:t>Encuestas  SS</a:t>
            </a:r>
          </a:p>
          <a:p>
            <a:pPr lvl="0" algn="ctr"/>
            <a:endParaRPr lang="es-CO" altLang="es-CO" b="1" dirty="0">
              <a:solidFill>
                <a:prstClr val="black"/>
              </a:solidFill>
              <a:latin typeface="Tahoma" panose="020B0604030504040204" pitchFamily="34" charset="0"/>
              <a:cs typeface="Arial" panose="020B0604020202020204" pitchFamily="34" charset="0"/>
            </a:endParaRPr>
          </a:p>
          <a:p>
            <a:pPr algn="ctr"/>
            <a:r>
              <a:rPr lang="es-CO" altLang="es-CO" b="1" dirty="0">
                <a:latin typeface="Tahoma"/>
                <a:ea typeface="Tahoma"/>
                <a:cs typeface="Arial"/>
              </a:rPr>
              <a:t>TOTAL: 2.324</a:t>
            </a:r>
            <a:endParaRPr lang="es-CO" dirty="0"/>
          </a:p>
        </p:txBody>
      </p:sp>
    </p:spTree>
    <p:extLst>
      <p:ext uri="{BB962C8B-B14F-4D97-AF65-F5344CB8AC3E}">
        <p14:creationId xmlns:p14="http://schemas.microsoft.com/office/powerpoint/2010/main" val="1214125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49054209"/>
              </p:ext>
            </p:extLst>
          </p:nvPr>
        </p:nvGraphicFramePr>
        <p:xfrm>
          <a:off x="1784555" y="309713"/>
          <a:ext cx="7670595" cy="5573394"/>
        </p:xfrm>
        <a:graphic>
          <a:graphicData uri="http://schemas.openxmlformats.org/drawingml/2006/table">
            <a:tbl>
              <a:tblPr>
                <a:tableStyleId>{5C22544A-7EE6-4342-B048-85BDC9FD1C3A}</a:tableStyleId>
              </a:tblPr>
              <a:tblGrid>
                <a:gridCol w="7670595">
                  <a:extLst>
                    <a:ext uri="{9D8B030D-6E8A-4147-A177-3AD203B41FA5}">
                      <a16:colId xmlns:a16="http://schemas.microsoft.com/office/drawing/2014/main" val="20000"/>
                    </a:ext>
                  </a:extLst>
                </a:gridCol>
              </a:tblGrid>
              <a:tr h="269352">
                <a:tc>
                  <a:txBody>
                    <a:bodyPr/>
                    <a:lstStyle/>
                    <a:p>
                      <a:pPr algn="l" fontAlgn="b"/>
                      <a:r>
                        <a:rPr lang="es-CO" sz="1600" b="1" u="none" strike="noStrike" dirty="0">
                          <a:effectLst/>
                        </a:rPr>
                        <a:t>SLIS LOS MÁRTIRES</a:t>
                      </a:r>
                      <a:endParaRPr lang="es-CO"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69352">
                <a:tc>
                  <a:txBody>
                    <a:bodyPr/>
                    <a:lstStyle/>
                    <a:p>
                      <a:pPr algn="l" fontAlgn="b"/>
                      <a:r>
                        <a:rPr lang="es-CO" sz="1600" b="1" u="none" strike="noStrike" dirty="0">
                          <a:effectLst/>
                        </a:rPr>
                        <a:t>Compromiso por una alimentación incluyente</a:t>
                      </a:r>
                      <a:endParaRPr lang="es-CO" sz="16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1"/>
                  </a:ext>
                </a:extLst>
              </a:tr>
              <a:tr h="269352">
                <a:tc>
                  <a:txBody>
                    <a:bodyPr/>
                    <a:lstStyle/>
                    <a:p>
                      <a:pPr algn="l" fontAlgn="b"/>
                      <a:r>
                        <a:rPr lang="es-CO" sz="1600" u="none" strike="noStrike">
                          <a:effectLst/>
                        </a:rPr>
                        <a:t>Mejorar la comunicación telefónica </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2"/>
                  </a:ext>
                </a:extLst>
              </a:tr>
              <a:tr h="269352">
                <a:tc>
                  <a:txBody>
                    <a:bodyPr/>
                    <a:lstStyle/>
                    <a:p>
                      <a:pPr algn="l" fontAlgn="b"/>
                      <a:r>
                        <a:rPr lang="es-CO" sz="1600" b="1" u="none" strike="noStrike" dirty="0">
                          <a:effectLst/>
                        </a:rPr>
                        <a:t>Respuesta social</a:t>
                      </a:r>
                      <a:endParaRPr lang="es-CO" sz="16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3"/>
                  </a:ext>
                </a:extLst>
              </a:tr>
              <a:tr h="269352">
                <a:tc>
                  <a:txBody>
                    <a:bodyPr/>
                    <a:lstStyle/>
                    <a:p>
                      <a:pPr algn="l" fontAlgn="b"/>
                      <a:r>
                        <a:rPr lang="es-CO" sz="1600" u="none" strike="noStrike">
                          <a:effectLst/>
                        </a:rPr>
                        <a:t>La atención telefónica es muy deficiente</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4"/>
                  </a:ext>
                </a:extLst>
              </a:tr>
              <a:tr h="269352">
                <a:tc>
                  <a:txBody>
                    <a:bodyPr/>
                    <a:lstStyle/>
                    <a:p>
                      <a:pPr algn="l" fontAlgn="b"/>
                      <a:r>
                        <a:rPr lang="es-CO" sz="1600" b="1" u="none" strike="noStrike" dirty="0">
                          <a:effectLst/>
                        </a:rPr>
                        <a:t>SLIS SAN CRISTÓBAL</a:t>
                      </a:r>
                      <a:endParaRPr lang="es-CO"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269352">
                <a:tc>
                  <a:txBody>
                    <a:bodyPr/>
                    <a:lstStyle/>
                    <a:p>
                      <a:pPr algn="l" fontAlgn="b"/>
                      <a:r>
                        <a:rPr lang="es-CO" sz="1600" b="1" u="none" strike="noStrike" dirty="0">
                          <a:effectLst/>
                        </a:rPr>
                        <a:t>Servicio para la dignificación y re significación del fenómeno de habitabilidad en calle</a:t>
                      </a:r>
                      <a:endParaRPr lang="es-CO" sz="16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6"/>
                  </a:ext>
                </a:extLst>
              </a:tr>
              <a:tr h="269352">
                <a:tc>
                  <a:txBody>
                    <a:bodyPr/>
                    <a:lstStyle/>
                    <a:p>
                      <a:pPr algn="l" fontAlgn="b"/>
                      <a:r>
                        <a:rPr lang="es-CO" sz="1600" u="none" strike="noStrike">
                          <a:effectLst/>
                        </a:rPr>
                        <a:t>Mas funcionarios para atender</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7"/>
                  </a:ext>
                </a:extLst>
              </a:tr>
              <a:tr h="269352">
                <a:tc>
                  <a:txBody>
                    <a:bodyPr/>
                    <a:lstStyle/>
                    <a:p>
                      <a:pPr algn="l" fontAlgn="b"/>
                      <a:r>
                        <a:rPr lang="es-CO" sz="1600" u="none" strike="noStrike">
                          <a:effectLst/>
                        </a:rPr>
                        <a:t>tener en cuenta el orden  de llegada en la atencion</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8"/>
                  </a:ext>
                </a:extLst>
              </a:tr>
              <a:tr h="269352">
                <a:tc>
                  <a:txBody>
                    <a:bodyPr/>
                    <a:lstStyle/>
                    <a:p>
                      <a:pPr algn="l" fontAlgn="b"/>
                      <a:r>
                        <a:rPr lang="es-CO" sz="1600" u="none" strike="noStrike">
                          <a:effectLst/>
                        </a:rPr>
                        <a:t>tener un profesional que este mas taento al ciudadano</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9"/>
                  </a:ext>
                </a:extLst>
              </a:tr>
              <a:tr h="269352">
                <a:tc>
                  <a:txBody>
                    <a:bodyPr/>
                    <a:lstStyle/>
                    <a:p>
                      <a:pPr algn="l" fontAlgn="b"/>
                      <a:r>
                        <a:rPr lang="es-CO" sz="1600" u="none" strike="noStrike" dirty="0">
                          <a:effectLst/>
                        </a:rPr>
                        <a:t>S</a:t>
                      </a:r>
                      <a:r>
                        <a:rPr lang="es-CO" sz="1600" b="1" u="none" strike="noStrike" dirty="0">
                          <a:effectLst/>
                        </a:rPr>
                        <a:t>ervicio reconocimiento al rol de cuidador/a - transferencias monetarias condicionadas</a:t>
                      </a:r>
                      <a:endParaRPr lang="es-CO" sz="16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0"/>
                  </a:ext>
                </a:extLst>
              </a:tr>
              <a:tr h="269352">
                <a:tc>
                  <a:txBody>
                    <a:bodyPr/>
                    <a:lstStyle/>
                    <a:p>
                      <a:pPr algn="l" fontAlgn="b"/>
                      <a:r>
                        <a:rPr lang="es-CO" sz="1600" u="none" strike="noStrike">
                          <a:effectLst/>
                        </a:rPr>
                        <a:t>Tener otros canales de comunicación como Watshap</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1"/>
                  </a:ext>
                </a:extLst>
              </a:tr>
              <a:tr h="269352">
                <a:tc>
                  <a:txBody>
                    <a:bodyPr/>
                    <a:lstStyle/>
                    <a:p>
                      <a:pPr algn="l" fontAlgn="b"/>
                      <a:r>
                        <a:rPr lang="es-CO" sz="1600" b="1" u="none" strike="noStrike" dirty="0">
                          <a:effectLst/>
                        </a:rPr>
                        <a:t>SLIS SUBA</a:t>
                      </a:r>
                      <a:endParaRPr lang="es-CO"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269352">
                <a:tc>
                  <a:txBody>
                    <a:bodyPr/>
                    <a:lstStyle/>
                    <a:p>
                      <a:pPr algn="l" fontAlgn="b"/>
                      <a:r>
                        <a:rPr lang="es-CO" sz="1600" b="1" u="none" strike="noStrike" dirty="0">
                          <a:effectLst/>
                        </a:rPr>
                        <a:t>Alimentación integral: un camino hacia la inclusión social</a:t>
                      </a:r>
                      <a:endParaRPr lang="es-CO" sz="16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3"/>
                  </a:ext>
                </a:extLst>
              </a:tr>
              <a:tr h="269352">
                <a:tc>
                  <a:txBody>
                    <a:bodyPr/>
                    <a:lstStyle/>
                    <a:p>
                      <a:pPr algn="l" fontAlgn="b"/>
                      <a:r>
                        <a:rPr lang="es-CO" sz="1600" u="none" strike="noStrike">
                          <a:effectLst/>
                        </a:rPr>
                        <a:t>Dar la información en llamada telefónica, ya que soy adulto mayor y no se manejar dispositivos de Internet</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4"/>
                  </a:ext>
                </a:extLst>
              </a:tr>
              <a:tr h="269352">
                <a:tc>
                  <a:txBody>
                    <a:bodyPr/>
                    <a:lstStyle/>
                    <a:p>
                      <a:pPr algn="l" fontAlgn="b"/>
                      <a:r>
                        <a:rPr lang="es-CO" sz="1600" b="1" u="none" strike="noStrike" dirty="0">
                          <a:effectLst/>
                        </a:rPr>
                        <a:t>Educación inicial en el marco de la atención integral  (Jardines)</a:t>
                      </a:r>
                      <a:endParaRPr lang="es-CO" sz="16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5"/>
                  </a:ext>
                </a:extLst>
              </a:tr>
              <a:tr h="269352">
                <a:tc>
                  <a:txBody>
                    <a:bodyPr/>
                    <a:lstStyle/>
                    <a:p>
                      <a:pPr algn="l" fontAlgn="b"/>
                      <a:r>
                        <a:rPr lang="es-CO" sz="1600" u="none" strike="noStrike">
                          <a:effectLst/>
                        </a:rPr>
                        <a:t>Que sean un poco más organizados en la atención para que atiendan a la hora que estamos citadas realmente</a:t>
                      </a:r>
                      <a:endParaRPr lang="es-CO" sz="16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6"/>
                  </a:ext>
                </a:extLst>
              </a:tr>
              <a:tr h="269352">
                <a:tc>
                  <a:txBody>
                    <a:bodyPr/>
                    <a:lstStyle/>
                    <a:p>
                      <a:pPr algn="l" fontAlgn="b"/>
                      <a:r>
                        <a:rPr lang="es-CO" sz="1600" b="1" u="none" strike="noStrike" dirty="0">
                          <a:effectLst/>
                        </a:rPr>
                        <a:t>Respuesta social</a:t>
                      </a:r>
                      <a:endParaRPr lang="es-CO" sz="16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7"/>
                  </a:ext>
                </a:extLst>
              </a:tr>
              <a:tr h="269352">
                <a:tc>
                  <a:txBody>
                    <a:bodyPr/>
                    <a:lstStyle/>
                    <a:p>
                      <a:pPr algn="l" fontAlgn="b"/>
                      <a:r>
                        <a:rPr lang="es-CO" sz="1600" u="none" strike="noStrike" dirty="0">
                          <a:effectLst/>
                        </a:rPr>
                        <a:t>Un espacio más grande para la charla</a:t>
                      </a:r>
                      <a:endParaRPr lang="es-CO" sz="1600" b="0" i="0" u="none" strike="noStrike" dirty="0">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434915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E3DF67D1-4122-4742-984A-295B9E8851DB}"/>
              </a:ext>
            </a:extLst>
          </p:cNvPr>
          <p:cNvGraphicFramePr>
            <a:graphicFrameLocks noGrp="1"/>
          </p:cNvGraphicFramePr>
          <p:nvPr>
            <p:extLst>
              <p:ext uri="{D42A27DB-BD31-4B8C-83A1-F6EECF244321}">
                <p14:modId xmlns:p14="http://schemas.microsoft.com/office/powerpoint/2010/main" val="4275018337"/>
              </p:ext>
            </p:extLst>
          </p:nvPr>
        </p:nvGraphicFramePr>
        <p:xfrm>
          <a:off x="2389239" y="973395"/>
          <a:ext cx="7065911" cy="4881719"/>
        </p:xfrm>
        <a:graphic>
          <a:graphicData uri="http://schemas.openxmlformats.org/drawingml/2006/table">
            <a:tbl>
              <a:tblPr>
                <a:tableStyleId>{5C22544A-7EE6-4342-B048-85BDC9FD1C3A}</a:tableStyleId>
              </a:tblPr>
              <a:tblGrid>
                <a:gridCol w="7065911">
                  <a:extLst>
                    <a:ext uri="{9D8B030D-6E8A-4147-A177-3AD203B41FA5}">
                      <a16:colId xmlns:a16="http://schemas.microsoft.com/office/drawing/2014/main" val="20000"/>
                    </a:ext>
                  </a:extLst>
                </a:gridCol>
              </a:tblGrid>
              <a:tr h="319848">
                <a:tc>
                  <a:txBody>
                    <a:bodyPr/>
                    <a:lstStyle/>
                    <a:p>
                      <a:pPr algn="l" fontAlgn="b"/>
                      <a:r>
                        <a:rPr lang="es-CO" sz="1400" b="1" u="none" strike="noStrike" dirty="0">
                          <a:effectLst/>
                          <a:latin typeface="Calibri" panose="020F0502020204030204" pitchFamily="34" charset="0"/>
                        </a:rPr>
                        <a:t>SLIS TUNJUELITO</a:t>
                      </a:r>
                      <a:endParaRPr lang="es-CO"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319848">
                <a:tc>
                  <a:txBody>
                    <a:bodyPr/>
                    <a:lstStyle/>
                    <a:p>
                      <a:pPr algn="l" fontAlgn="b"/>
                      <a:r>
                        <a:rPr lang="es-CO" sz="1400" b="1" u="none" strike="noStrike" dirty="0">
                          <a:effectLst/>
                          <a:latin typeface="Calibri" panose="020F0502020204030204" pitchFamily="34" charset="0"/>
                        </a:rPr>
                        <a:t>Servicio social centro día</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1"/>
                  </a:ext>
                </a:extLst>
              </a:tr>
              <a:tr h="319848">
                <a:tc>
                  <a:txBody>
                    <a:bodyPr/>
                    <a:lstStyle/>
                    <a:p>
                      <a:pPr algn="l" fontAlgn="b"/>
                      <a:r>
                        <a:rPr lang="es-CO" sz="1400" u="none" strike="noStrike" dirty="0">
                          <a:effectLst/>
                          <a:latin typeface="Calibri" panose="020F0502020204030204" pitchFamily="34" charset="0"/>
                        </a:rPr>
                        <a:t>Mejorar la atención telefónica del centro día Macondo </a:t>
                      </a:r>
                      <a:endParaRPr lang="es-CO" sz="1400" b="0" i="0" u="none" strike="noStrike" dirty="0">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2"/>
                  </a:ext>
                </a:extLst>
              </a:tr>
              <a:tr h="319848">
                <a:tc>
                  <a:txBody>
                    <a:bodyPr/>
                    <a:lstStyle/>
                    <a:p>
                      <a:pPr algn="l" fontAlgn="b"/>
                      <a:r>
                        <a:rPr lang="es-CO" sz="1400" b="1" u="none" strike="noStrike" dirty="0">
                          <a:effectLst/>
                          <a:latin typeface="Calibri" panose="020F0502020204030204" pitchFamily="34" charset="0"/>
                        </a:rPr>
                        <a:t>SLIS USAQUÉN</a:t>
                      </a:r>
                      <a:endParaRPr lang="es-CO"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319848">
                <a:tc>
                  <a:txBody>
                    <a:bodyPr/>
                    <a:lstStyle/>
                    <a:p>
                      <a:pPr algn="l" fontAlgn="b"/>
                      <a:r>
                        <a:rPr lang="es-CO" sz="1400" b="1" u="none" strike="noStrike" dirty="0">
                          <a:effectLst/>
                          <a:latin typeface="Calibri" panose="020F0502020204030204" pitchFamily="34" charset="0"/>
                        </a:rPr>
                        <a:t>Respuesta social</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4"/>
                  </a:ext>
                </a:extLst>
              </a:tr>
              <a:tr h="639695">
                <a:tc>
                  <a:txBody>
                    <a:bodyPr/>
                    <a:lstStyle/>
                    <a:p>
                      <a:pPr algn="l" fontAlgn="ctr"/>
                      <a:r>
                        <a:rPr lang="es-CO" sz="1400" u="none" strike="noStrike">
                          <a:effectLst/>
                          <a:latin typeface="Calibri" panose="020F0502020204030204" pitchFamily="34" charset="0"/>
                        </a:rPr>
                        <a:t>Más personas en atención por que cuando yo fui habían muchos ciudadanos para el mismo servicio y solo un funcionario tendiendo</a:t>
                      </a:r>
                      <a:endParaRPr lang="es-CO" sz="1400" b="0" i="0" u="none" strike="noStrike">
                        <a:solidFill>
                          <a:srgbClr val="000000"/>
                        </a:solidFill>
                        <a:effectLst/>
                        <a:latin typeface="Calibri" panose="020F0502020204030204" pitchFamily="34" charset="0"/>
                      </a:endParaRPr>
                    </a:p>
                  </a:txBody>
                  <a:tcPr marL="171450" marR="9525" marT="9525" marB="0" anchor="ctr"/>
                </a:tc>
                <a:extLst>
                  <a:ext uri="{0D108BD9-81ED-4DB2-BD59-A6C34878D82A}">
                    <a16:rowId xmlns:a16="http://schemas.microsoft.com/office/drawing/2014/main" val="10005"/>
                  </a:ext>
                </a:extLst>
              </a:tr>
              <a:tr h="319848">
                <a:tc>
                  <a:txBody>
                    <a:bodyPr/>
                    <a:lstStyle/>
                    <a:p>
                      <a:pPr algn="l" fontAlgn="b"/>
                      <a:r>
                        <a:rPr lang="es-CO" sz="1400" b="1" u="none" strike="noStrike" dirty="0">
                          <a:effectLst/>
                          <a:latin typeface="Calibri" panose="020F0502020204030204" pitchFamily="34" charset="0"/>
                        </a:rPr>
                        <a:t>Servicio social centro día</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6"/>
                  </a:ext>
                </a:extLst>
              </a:tr>
              <a:tr h="723697">
                <a:tc>
                  <a:txBody>
                    <a:bodyPr/>
                    <a:lstStyle/>
                    <a:p>
                      <a:pPr algn="l" fontAlgn="ctr"/>
                      <a:r>
                        <a:rPr lang="es-CO" sz="1400" u="none" strike="noStrike">
                          <a:effectLst/>
                          <a:latin typeface="Calibri" panose="020F0502020204030204" pitchFamily="34" charset="0"/>
                        </a:rPr>
                        <a:t>Sugieron capacitar a los funcionarios en la atención para mejorar la forma de orientar ya que somos personas que tenemos situaciones dificiles y necesitamos ser orientados con respeto y humildad,</a:t>
                      </a:r>
                      <a:endParaRPr lang="es-CO" sz="1400" b="0" i="0" u="none" strike="noStrike">
                        <a:solidFill>
                          <a:srgbClr val="000000"/>
                        </a:solidFill>
                        <a:effectLst/>
                        <a:latin typeface="Calibri" panose="020F0502020204030204" pitchFamily="34" charset="0"/>
                      </a:endParaRPr>
                    </a:p>
                  </a:txBody>
                  <a:tcPr marL="171450" marR="9525" marT="9525" marB="0" anchor="ctr"/>
                </a:tc>
                <a:extLst>
                  <a:ext uri="{0D108BD9-81ED-4DB2-BD59-A6C34878D82A}">
                    <a16:rowId xmlns:a16="http://schemas.microsoft.com/office/drawing/2014/main" val="10007"/>
                  </a:ext>
                </a:extLst>
              </a:tr>
              <a:tr h="319848">
                <a:tc>
                  <a:txBody>
                    <a:bodyPr/>
                    <a:lstStyle/>
                    <a:p>
                      <a:pPr algn="l" fontAlgn="b"/>
                      <a:r>
                        <a:rPr lang="es-CO" sz="1400" b="1" u="none" strike="noStrike" dirty="0">
                          <a:effectLst/>
                          <a:latin typeface="Calibri" panose="020F0502020204030204" pitchFamily="34" charset="0"/>
                        </a:rPr>
                        <a:t>SLIS USME - SUMAPAZ</a:t>
                      </a:r>
                      <a:endParaRPr lang="es-CO"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319848">
                <a:tc>
                  <a:txBody>
                    <a:bodyPr/>
                    <a:lstStyle/>
                    <a:p>
                      <a:pPr algn="l" fontAlgn="b"/>
                      <a:r>
                        <a:rPr lang="es-CO" sz="1400" b="1" u="none" strike="noStrike" dirty="0">
                          <a:effectLst/>
                          <a:latin typeface="Calibri" panose="020F0502020204030204" pitchFamily="34" charset="0"/>
                        </a:rPr>
                        <a:t>Educación inicial en el marco de la atención integral  (Jardines)</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9"/>
                  </a:ext>
                </a:extLst>
              </a:tr>
              <a:tr h="639695">
                <a:tc>
                  <a:txBody>
                    <a:bodyPr/>
                    <a:lstStyle/>
                    <a:p>
                      <a:pPr algn="l" fontAlgn="ctr"/>
                      <a:r>
                        <a:rPr lang="es-CO" sz="1400" u="none" strike="noStrike">
                          <a:effectLst/>
                          <a:latin typeface="Calibri" panose="020F0502020204030204" pitchFamily="34" charset="0"/>
                        </a:rPr>
                        <a:t>que se preocupen mas por alimentacion de los niños, por que si el niño no quiere comer, simplemente no le insisten para que se alimente</a:t>
                      </a:r>
                      <a:endParaRPr lang="es-CO" sz="1400" b="0" i="0" u="none" strike="noStrike">
                        <a:solidFill>
                          <a:srgbClr val="000000"/>
                        </a:solidFill>
                        <a:effectLst/>
                        <a:latin typeface="Calibri" panose="020F0502020204030204" pitchFamily="34" charset="0"/>
                      </a:endParaRPr>
                    </a:p>
                  </a:txBody>
                  <a:tcPr marL="171450" marR="9525" marT="9525" marB="0" anchor="ctr"/>
                </a:tc>
                <a:extLst>
                  <a:ext uri="{0D108BD9-81ED-4DB2-BD59-A6C34878D82A}">
                    <a16:rowId xmlns:a16="http://schemas.microsoft.com/office/drawing/2014/main" val="10010"/>
                  </a:ext>
                </a:extLst>
              </a:tr>
              <a:tr h="319848">
                <a:tc>
                  <a:txBody>
                    <a:bodyPr/>
                    <a:lstStyle/>
                    <a:p>
                      <a:pPr algn="l" fontAlgn="b"/>
                      <a:endParaRPr lang="es-CO"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11694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ADC6761-9A6E-4CC4-8B71-E09911087B1F}"/>
              </a:ext>
            </a:extLst>
          </p:cNvPr>
          <p:cNvSpPr/>
          <p:nvPr/>
        </p:nvSpPr>
        <p:spPr>
          <a:xfrm>
            <a:off x="2981325" y="1713607"/>
            <a:ext cx="6096000" cy="2308324"/>
          </a:xfrm>
          <a:prstGeom prst="rect">
            <a:avLst/>
          </a:prstGeom>
        </p:spPr>
        <p:txBody>
          <a:bodyPr>
            <a:spAutoFit/>
          </a:bodyPr>
          <a:lstStyle/>
          <a:p>
            <a:pPr lvl="0" algn="ctr"/>
            <a:r>
              <a:rPr lang="es-ES" altLang="es-CO" b="1" dirty="0">
                <a:solidFill>
                  <a:prstClr val="black"/>
                </a:solidFill>
                <a:latin typeface="Tahoma" panose="020B0604030504040204" pitchFamily="34" charset="0"/>
                <a:cs typeface="Arial" panose="020B0604020202020204" pitchFamily="34" charset="0"/>
              </a:rPr>
              <a:t>ENCUESTA VIRTUAL SDQS DE LA SECRETARÍA DISTRITAL DE INTEGRACIÓN SOCIAL</a:t>
            </a:r>
          </a:p>
          <a:p>
            <a:pPr lvl="0" algn="ctr"/>
            <a:r>
              <a:rPr lang="es-ES" altLang="es-CO" b="1" dirty="0">
                <a:solidFill>
                  <a:prstClr val="black"/>
                </a:solidFill>
                <a:latin typeface="Tahoma" panose="020B0604030504040204" pitchFamily="34" charset="0"/>
                <a:cs typeface="Arial" panose="020B0604020202020204" pitchFamily="34" charset="0"/>
              </a:rPr>
              <a:t> –SDIS-</a:t>
            </a:r>
          </a:p>
          <a:p>
            <a:pPr lvl="0" algn="ctr"/>
            <a:endParaRPr lang="es-ES" altLang="es-CO" b="1" dirty="0">
              <a:solidFill>
                <a:prstClr val="black"/>
              </a:solidFill>
              <a:latin typeface="Tahoma" panose="020B0604030504040204" pitchFamily="34" charset="0"/>
              <a:cs typeface="Arial" panose="020B0604020202020204" pitchFamily="34" charset="0"/>
            </a:endParaRPr>
          </a:p>
          <a:p>
            <a:pPr lvl="0" algn="ctr"/>
            <a:endParaRPr lang="es-ES" altLang="es-CO" b="1" dirty="0">
              <a:solidFill>
                <a:prstClr val="black"/>
              </a:solidFill>
              <a:latin typeface="Tahoma" panose="020B0604030504040204" pitchFamily="34" charset="0"/>
              <a:cs typeface="Arial" panose="020B0604020202020204" pitchFamily="34" charset="0"/>
            </a:endParaRPr>
          </a:p>
          <a:p>
            <a:pPr algn="ctr"/>
            <a:r>
              <a:rPr lang="es-CO" altLang="es-CO" b="1" dirty="0">
                <a:latin typeface="Tahoma"/>
                <a:ea typeface="Tahoma"/>
                <a:cs typeface="Arial"/>
              </a:rPr>
              <a:t>  1 DE JULIO AL 30 DE SEPTIEMBRE DE 2021</a:t>
            </a:r>
            <a:endParaRPr lang="es-CO" altLang="es-CO" b="1" dirty="0">
              <a:solidFill>
                <a:prstClr val="black"/>
              </a:solidFill>
              <a:latin typeface="Tahoma" panose="020B0604030504040204" pitchFamily="34" charset="0"/>
              <a:cs typeface="Arial" panose="020B0604020202020204" pitchFamily="34" charset="0"/>
            </a:endParaRPr>
          </a:p>
          <a:p>
            <a:pPr lvl="0" algn="ctr"/>
            <a:endParaRPr lang="es-CO" altLang="es-CO" b="1" dirty="0">
              <a:solidFill>
                <a:prstClr val="black"/>
              </a:solidFill>
              <a:latin typeface="Tahoma" panose="020B0604030504040204" pitchFamily="34" charset="0"/>
              <a:cs typeface="Arial" panose="020B0604020202020204" pitchFamily="34" charset="0"/>
            </a:endParaRPr>
          </a:p>
          <a:p>
            <a:pPr algn="ctr"/>
            <a:r>
              <a:rPr lang="es-CO" altLang="es-CO" b="1" dirty="0">
                <a:latin typeface="Tahoma"/>
                <a:ea typeface="Tahoma"/>
                <a:cs typeface="Arial"/>
              </a:rPr>
              <a:t>TOTAL: 14</a:t>
            </a:r>
            <a:endParaRPr lang="es-CO" dirty="0"/>
          </a:p>
        </p:txBody>
      </p:sp>
    </p:spTree>
    <p:extLst>
      <p:ext uri="{BB962C8B-B14F-4D97-AF65-F5344CB8AC3E}">
        <p14:creationId xmlns:p14="http://schemas.microsoft.com/office/powerpoint/2010/main" val="3780410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4617720" y="362188"/>
            <a:ext cx="3992880" cy="369332"/>
          </a:xfrm>
          <a:prstGeom prst="rect">
            <a:avLst/>
          </a:prstGeom>
          <a:noFill/>
        </p:spPr>
        <p:txBody>
          <a:bodyPr wrap="square" rtlCol="0">
            <a:spAutoFit/>
          </a:bodyPr>
          <a:lstStyle/>
          <a:p>
            <a:pPr lvl="0" fontAlgn="base">
              <a:spcBef>
                <a:spcPct val="0"/>
              </a:spcBef>
              <a:spcAft>
                <a:spcPct val="0"/>
              </a:spcAft>
            </a:pPr>
            <a:r>
              <a:rPr lang="es-ES" b="1" dirty="0">
                <a:solidFill>
                  <a:srgbClr val="222222"/>
                </a:solidFill>
                <a:latin typeface="Arial" panose="020B0604020202020204" pitchFamily="34" charset="0"/>
                <a:ea typeface="Times New Roman" pitchFamily="18" charset="0"/>
                <a:cs typeface="Arial" pitchFamily="34" charset="0"/>
              </a:rPr>
              <a:t>   FICHA TÉCNICA</a:t>
            </a:r>
            <a:endParaRPr lang="es-ES" b="1" dirty="0">
              <a:latin typeface="Arial" pitchFamily="34" charset="0"/>
              <a:cs typeface="Arial" pitchFamily="34" charset="0"/>
            </a:endParaRPr>
          </a:p>
        </p:txBody>
      </p:sp>
      <p:sp>
        <p:nvSpPr>
          <p:cNvPr id="10" name="Rectángulo 9"/>
          <p:cNvSpPr/>
          <p:nvPr/>
        </p:nvSpPr>
        <p:spPr>
          <a:xfrm>
            <a:off x="629264" y="1206513"/>
            <a:ext cx="6096000" cy="1200329"/>
          </a:xfrm>
          <a:prstGeom prst="rect">
            <a:avLst/>
          </a:prstGeom>
        </p:spPr>
        <p:txBody>
          <a:bodyPr>
            <a:spAutoFit/>
          </a:bodyPr>
          <a:lstStyle/>
          <a:p>
            <a:r>
              <a:rPr lang="es-CO" dirty="0"/>
              <a:t>                                         </a:t>
            </a:r>
            <a:r>
              <a:rPr lang="es-CO" b="1" dirty="0"/>
              <a:t>OBJETIVO</a:t>
            </a:r>
          </a:p>
          <a:p>
            <a:endParaRPr lang="es-CO" b="1" dirty="0"/>
          </a:p>
          <a:p>
            <a:pPr algn="just"/>
            <a:r>
              <a:rPr lang="es-CO" dirty="0"/>
              <a:t>Conocer el grado de satisfacción de la ciudadanía  frente  al trámite y respuestas de requerimientos.</a:t>
            </a:r>
          </a:p>
        </p:txBody>
      </p:sp>
      <p:cxnSp>
        <p:nvCxnSpPr>
          <p:cNvPr id="12" name="Conector angular 11"/>
          <p:cNvCxnSpPr/>
          <p:nvPr/>
        </p:nvCxnSpPr>
        <p:spPr>
          <a:xfrm>
            <a:off x="1963011" y="2772696"/>
            <a:ext cx="914400" cy="914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12"/>
          <p:cNvSpPr/>
          <p:nvPr/>
        </p:nvSpPr>
        <p:spPr>
          <a:xfrm>
            <a:off x="3054393" y="2982239"/>
            <a:ext cx="6061587" cy="1338828"/>
          </a:xfrm>
          <a:prstGeom prst="rect">
            <a:avLst/>
          </a:prstGeom>
        </p:spPr>
        <p:txBody>
          <a:bodyPr wrap="square">
            <a:spAutoFit/>
          </a:bodyPr>
          <a:lstStyle/>
          <a:p>
            <a:pPr algn="just">
              <a:spcBef>
                <a:spcPct val="50000"/>
              </a:spcBef>
            </a:pPr>
            <a:r>
              <a:rPr lang="es-ES" altLang="es-CO" b="1" dirty="0"/>
              <a:t>                                         POBLACIÓN</a:t>
            </a:r>
          </a:p>
          <a:p>
            <a:pPr algn="just">
              <a:spcBef>
                <a:spcPct val="50000"/>
              </a:spcBef>
            </a:pPr>
            <a:r>
              <a:rPr lang="es-ES" altLang="es-CO" dirty="0"/>
              <a:t>Los ciudadanos que respondieron la encuesta son personas que han interpuestos derechos de petición a través del sistema Bogotá Te Escucha.</a:t>
            </a:r>
            <a:endParaRPr lang="es-CO" dirty="0"/>
          </a:p>
        </p:txBody>
      </p:sp>
      <p:cxnSp>
        <p:nvCxnSpPr>
          <p:cNvPr id="14" name="Conector angular 13"/>
          <p:cNvCxnSpPr/>
          <p:nvPr/>
        </p:nvCxnSpPr>
        <p:spPr>
          <a:xfrm>
            <a:off x="4425991" y="4896465"/>
            <a:ext cx="914400" cy="914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ángulo 14"/>
          <p:cNvSpPr/>
          <p:nvPr/>
        </p:nvSpPr>
        <p:spPr>
          <a:xfrm>
            <a:off x="5751871" y="4893535"/>
            <a:ext cx="6096000" cy="1200329"/>
          </a:xfrm>
          <a:prstGeom prst="rect">
            <a:avLst/>
          </a:prstGeom>
        </p:spPr>
        <p:txBody>
          <a:bodyPr>
            <a:spAutoFit/>
          </a:bodyPr>
          <a:lstStyle/>
          <a:p>
            <a:r>
              <a:rPr lang="es-CO" b="1" dirty="0"/>
              <a:t>                              PERÍODO</a:t>
            </a:r>
          </a:p>
          <a:p>
            <a:endParaRPr lang="es-CO" dirty="0"/>
          </a:p>
          <a:p>
            <a:r>
              <a:rPr lang="es-CO" dirty="0"/>
              <a:t>           1 de julio al 30 de septiembre de 2021</a:t>
            </a:r>
          </a:p>
          <a:p>
            <a:r>
              <a:rPr lang="es-CO" dirty="0"/>
              <a:t>                   </a:t>
            </a:r>
          </a:p>
        </p:txBody>
      </p:sp>
    </p:spTree>
    <p:extLst>
      <p:ext uri="{BB962C8B-B14F-4D97-AF65-F5344CB8AC3E}">
        <p14:creationId xmlns:p14="http://schemas.microsoft.com/office/powerpoint/2010/main" val="4138515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952569" y="243037"/>
            <a:ext cx="5781366" cy="369332"/>
          </a:xfrm>
          <a:prstGeom prst="rect">
            <a:avLst/>
          </a:prstGeom>
          <a:noFill/>
        </p:spPr>
        <p:txBody>
          <a:bodyPr wrap="square" rtlCol="0">
            <a:spAutoFit/>
          </a:bodyPr>
          <a:lstStyle/>
          <a:p>
            <a:r>
              <a:rPr lang="es-CO" b="1" dirty="0"/>
              <a:t>PREGUNTAS REALIZADAS EN LA ENCUESTA</a:t>
            </a:r>
          </a:p>
        </p:txBody>
      </p:sp>
      <p:sp>
        <p:nvSpPr>
          <p:cNvPr id="6" name="Rectángulo 5"/>
          <p:cNvSpPr/>
          <p:nvPr/>
        </p:nvSpPr>
        <p:spPr>
          <a:xfrm>
            <a:off x="611268" y="1313974"/>
            <a:ext cx="4660490" cy="923330"/>
          </a:xfrm>
          <a:prstGeom prst="rect">
            <a:avLst/>
          </a:prstGeom>
        </p:spPr>
        <p:txBody>
          <a:bodyPr wrap="square">
            <a:spAutoFit/>
          </a:bodyPr>
          <a:lstStyle/>
          <a:p>
            <a:pPr algn="just"/>
            <a:r>
              <a:rPr lang="es-CO" dirty="0"/>
              <a:t>1. ¿Cómo califica la facilidad para colocar una petición, queja o reclamo en la Secretaría Distrital de Integración Social?        </a:t>
            </a:r>
          </a:p>
        </p:txBody>
      </p:sp>
      <p:sp>
        <p:nvSpPr>
          <p:cNvPr id="9" name="CuadroTexto 8"/>
          <p:cNvSpPr txBox="1"/>
          <p:nvPr/>
        </p:nvSpPr>
        <p:spPr>
          <a:xfrm>
            <a:off x="6474541" y="1313974"/>
            <a:ext cx="3864077" cy="923330"/>
          </a:xfrm>
          <a:prstGeom prst="rect">
            <a:avLst/>
          </a:prstGeom>
          <a:noFill/>
        </p:spPr>
        <p:txBody>
          <a:bodyPr wrap="square" rtlCol="0">
            <a:spAutoFit/>
          </a:bodyPr>
          <a:lstStyle/>
          <a:p>
            <a:r>
              <a:rPr lang="es-CO" dirty="0"/>
              <a:t>Buena: 2    </a:t>
            </a:r>
          </a:p>
          <a:p>
            <a:r>
              <a:rPr lang="es-CO" dirty="0"/>
              <a:t>Muy buena: 12</a:t>
            </a:r>
          </a:p>
          <a:p>
            <a:r>
              <a:rPr lang="es-CO" dirty="0"/>
              <a:t> </a:t>
            </a:r>
          </a:p>
        </p:txBody>
      </p:sp>
      <p:sp>
        <p:nvSpPr>
          <p:cNvPr id="10" name="Rectángulo 9"/>
          <p:cNvSpPr/>
          <p:nvPr/>
        </p:nvSpPr>
        <p:spPr>
          <a:xfrm>
            <a:off x="678428" y="2532721"/>
            <a:ext cx="4660490" cy="1200329"/>
          </a:xfrm>
          <a:prstGeom prst="rect">
            <a:avLst/>
          </a:prstGeom>
        </p:spPr>
        <p:txBody>
          <a:bodyPr wrap="square">
            <a:spAutoFit/>
          </a:bodyPr>
          <a:lstStyle/>
          <a:p>
            <a:pPr algn="just"/>
            <a:r>
              <a:rPr lang="es-CO" dirty="0"/>
              <a:t>2. Cómo califica la coherencia o relación que existe entre la respuesta que le enviaron a su derecho de petición o requerimiento y lo que usted manifestó en su petición?</a:t>
            </a:r>
          </a:p>
        </p:txBody>
      </p:sp>
      <p:sp>
        <p:nvSpPr>
          <p:cNvPr id="11" name="CuadroTexto 10"/>
          <p:cNvSpPr txBox="1"/>
          <p:nvPr/>
        </p:nvSpPr>
        <p:spPr>
          <a:xfrm>
            <a:off x="6583680" y="2580601"/>
            <a:ext cx="3622204" cy="923330"/>
          </a:xfrm>
          <a:prstGeom prst="rect">
            <a:avLst/>
          </a:prstGeom>
          <a:noFill/>
        </p:spPr>
        <p:txBody>
          <a:bodyPr wrap="square" rtlCol="0">
            <a:spAutoFit/>
          </a:bodyPr>
          <a:lstStyle/>
          <a:p>
            <a:r>
              <a:rPr lang="es-CO" dirty="0"/>
              <a:t>Buena: 5   </a:t>
            </a:r>
          </a:p>
          <a:p>
            <a:r>
              <a:rPr lang="es-CO" dirty="0"/>
              <a:t>Muy buena: 8  </a:t>
            </a:r>
          </a:p>
          <a:p>
            <a:r>
              <a:rPr lang="es-CO" dirty="0"/>
              <a:t>Regular: 1</a:t>
            </a:r>
          </a:p>
        </p:txBody>
      </p:sp>
      <p:sp>
        <p:nvSpPr>
          <p:cNvPr id="13" name="Rectángulo 12"/>
          <p:cNvSpPr/>
          <p:nvPr/>
        </p:nvSpPr>
        <p:spPr>
          <a:xfrm>
            <a:off x="678428" y="4423448"/>
            <a:ext cx="4660490" cy="923330"/>
          </a:xfrm>
          <a:prstGeom prst="rect">
            <a:avLst/>
          </a:prstGeom>
        </p:spPr>
        <p:txBody>
          <a:bodyPr wrap="square">
            <a:spAutoFit/>
          </a:bodyPr>
          <a:lstStyle/>
          <a:p>
            <a:pPr algn="just"/>
            <a:r>
              <a:rPr lang="es-CO" dirty="0"/>
              <a:t>3. ¿Cómo califica la claridad de la respuesta que le enviaron, es decir si fue de fácil comprensión la información que le escribieron? </a:t>
            </a:r>
          </a:p>
        </p:txBody>
      </p:sp>
      <p:sp>
        <p:nvSpPr>
          <p:cNvPr id="15" name="CuadroTexto 14"/>
          <p:cNvSpPr txBox="1"/>
          <p:nvPr/>
        </p:nvSpPr>
        <p:spPr>
          <a:xfrm>
            <a:off x="6583680" y="4306917"/>
            <a:ext cx="4114796" cy="923330"/>
          </a:xfrm>
          <a:prstGeom prst="rect">
            <a:avLst/>
          </a:prstGeom>
          <a:noFill/>
        </p:spPr>
        <p:txBody>
          <a:bodyPr wrap="square" rtlCol="0">
            <a:spAutoFit/>
          </a:bodyPr>
          <a:lstStyle/>
          <a:p>
            <a:r>
              <a:rPr lang="es-CO" dirty="0"/>
              <a:t>Buena: 5</a:t>
            </a:r>
          </a:p>
          <a:p>
            <a:r>
              <a:rPr lang="es-CO" dirty="0"/>
              <a:t>Muy buena: 8 </a:t>
            </a:r>
          </a:p>
          <a:p>
            <a:r>
              <a:rPr lang="es-CO" dirty="0"/>
              <a:t>Regular: 1</a:t>
            </a:r>
          </a:p>
        </p:txBody>
      </p:sp>
    </p:spTree>
    <p:extLst>
      <p:ext uri="{BB962C8B-B14F-4D97-AF65-F5344CB8AC3E}">
        <p14:creationId xmlns:p14="http://schemas.microsoft.com/office/powerpoint/2010/main" val="4526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0994" y="690409"/>
            <a:ext cx="4753896" cy="1200329"/>
          </a:xfrm>
          <a:prstGeom prst="rect">
            <a:avLst/>
          </a:prstGeom>
        </p:spPr>
        <p:txBody>
          <a:bodyPr wrap="square">
            <a:spAutoFit/>
          </a:bodyPr>
          <a:lstStyle/>
          <a:p>
            <a:pPr algn="just"/>
            <a:r>
              <a:rPr lang="es-CO" dirty="0"/>
              <a:t>4. ¿Cómo califica la oportunidad de la respuesta que enviaron a su petición, es decir si cumplió los tiempos establecidos en la normatividad de acuerdo con el tipo de su solicitud?</a:t>
            </a:r>
          </a:p>
        </p:txBody>
      </p:sp>
      <p:sp>
        <p:nvSpPr>
          <p:cNvPr id="10" name="CuadroTexto 9"/>
          <p:cNvSpPr txBox="1"/>
          <p:nvPr/>
        </p:nvSpPr>
        <p:spPr>
          <a:xfrm>
            <a:off x="6415550" y="892260"/>
            <a:ext cx="4100049" cy="923330"/>
          </a:xfrm>
          <a:prstGeom prst="rect">
            <a:avLst/>
          </a:prstGeom>
          <a:noFill/>
        </p:spPr>
        <p:txBody>
          <a:bodyPr wrap="square" rtlCol="0">
            <a:spAutoFit/>
          </a:bodyPr>
          <a:lstStyle/>
          <a:p>
            <a:r>
              <a:rPr lang="es-CO" dirty="0"/>
              <a:t>Buena: 4 </a:t>
            </a:r>
          </a:p>
          <a:p>
            <a:r>
              <a:rPr lang="es-CO" dirty="0"/>
              <a:t> Muy buena: 9  </a:t>
            </a:r>
          </a:p>
          <a:p>
            <a:r>
              <a:rPr lang="es-CO" dirty="0"/>
              <a:t> Regular: 1</a:t>
            </a:r>
          </a:p>
        </p:txBody>
      </p:sp>
      <p:sp>
        <p:nvSpPr>
          <p:cNvPr id="6" name="Rectángulo 5"/>
          <p:cNvSpPr/>
          <p:nvPr/>
        </p:nvSpPr>
        <p:spPr>
          <a:xfrm>
            <a:off x="820994" y="2414049"/>
            <a:ext cx="4753896" cy="1477328"/>
          </a:xfrm>
          <a:prstGeom prst="rect">
            <a:avLst/>
          </a:prstGeom>
        </p:spPr>
        <p:txBody>
          <a:bodyPr wrap="square">
            <a:spAutoFit/>
          </a:bodyPr>
          <a:lstStyle/>
          <a:p>
            <a:pPr algn="just"/>
            <a:r>
              <a:rPr lang="es-CO" dirty="0"/>
              <a:t>5. Si tuvo que llamar o contactar la Dependencia de Quejas y Soluciones de la Secretaría Distrital de Integración Social, ¿cómo califica la amabilidad, calidez, trato del profesional que lo (la) atendió? </a:t>
            </a:r>
          </a:p>
        </p:txBody>
      </p:sp>
      <p:sp>
        <p:nvSpPr>
          <p:cNvPr id="12" name="CuadroTexto 11"/>
          <p:cNvSpPr txBox="1"/>
          <p:nvPr/>
        </p:nvSpPr>
        <p:spPr>
          <a:xfrm>
            <a:off x="6415549" y="2696812"/>
            <a:ext cx="4100049" cy="923330"/>
          </a:xfrm>
          <a:prstGeom prst="rect">
            <a:avLst/>
          </a:prstGeom>
          <a:noFill/>
        </p:spPr>
        <p:txBody>
          <a:bodyPr wrap="square" rtlCol="0">
            <a:spAutoFit/>
          </a:bodyPr>
          <a:lstStyle/>
          <a:p>
            <a:r>
              <a:rPr lang="es-CO" dirty="0"/>
              <a:t>Buena: 3  </a:t>
            </a:r>
          </a:p>
          <a:p>
            <a:r>
              <a:rPr lang="es-CO" dirty="0"/>
              <a:t> Muy buena: 9  </a:t>
            </a:r>
          </a:p>
          <a:p>
            <a:r>
              <a:rPr lang="es-CO" dirty="0"/>
              <a:t> No sabe/no responde:  2</a:t>
            </a:r>
          </a:p>
        </p:txBody>
      </p:sp>
      <p:sp>
        <p:nvSpPr>
          <p:cNvPr id="7" name="Rectángulo 6"/>
          <p:cNvSpPr/>
          <p:nvPr/>
        </p:nvSpPr>
        <p:spPr>
          <a:xfrm>
            <a:off x="820994" y="4155399"/>
            <a:ext cx="4753896" cy="1754326"/>
          </a:xfrm>
          <a:prstGeom prst="rect">
            <a:avLst/>
          </a:prstGeom>
        </p:spPr>
        <p:txBody>
          <a:bodyPr wrap="square">
            <a:spAutoFit/>
          </a:bodyPr>
          <a:lstStyle/>
          <a:p>
            <a:pPr algn="just"/>
            <a:r>
              <a:rPr lang="es-CO" dirty="0"/>
              <a:t>6. ¿Cómo califica la efectividad o resultado final de la respuesta recibida, en cuanto a si la respuesta resolvió su necesidad o le brindó la orientación necesaria para realizar los trámites adicionales que necesita hacer para resolver su problema?</a:t>
            </a:r>
          </a:p>
        </p:txBody>
      </p:sp>
      <p:sp>
        <p:nvSpPr>
          <p:cNvPr id="14" name="CuadroTexto 13"/>
          <p:cNvSpPr txBox="1"/>
          <p:nvPr/>
        </p:nvSpPr>
        <p:spPr>
          <a:xfrm>
            <a:off x="6346724" y="4455197"/>
            <a:ext cx="4100049" cy="1200329"/>
          </a:xfrm>
          <a:prstGeom prst="rect">
            <a:avLst/>
          </a:prstGeom>
          <a:noFill/>
        </p:spPr>
        <p:txBody>
          <a:bodyPr wrap="square" rtlCol="0">
            <a:spAutoFit/>
          </a:bodyPr>
          <a:lstStyle/>
          <a:p>
            <a:r>
              <a:rPr lang="es-CO" dirty="0"/>
              <a:t>Buena: 3 </a:t>
            </a:r>
          </a:p>
          <a:p>
            <a:r>
              <a:rPr lang="es-CO" dirty="0"/>
              <a:t>Muy buena: 8</a:t>
            </a:r>
          </a:p>
          <a:p>
            <a:r>
              <a:rPr lang="es-CO" dirty="0"/>
              <a:t>No sabe/no responde:  2  </a:t>
            </a:r>
          </a:p>
          <a:p>
            <a:r>
              <a:rPr lang="es-CO" dirty="0"/>
              <a:t> Regular:  1</a:t>
            </a:r>
          </a:p>
        </p:txBody>
      </p:sp>
    </p:spTree>
    <p:extLst>
      <p:ext uri="{BB962C8B-B14F-4D97-AF65-F5344CB8AC3E}">
        <p14:creationId xmlns:p14="http://schemas.microsoft.com/office/powerpoint/2010/main" val="3589153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1214" y="1211980"/>
            <a:ext cx="4591664" cy="923925"/>
          </a:xfrm>
          <a:prstGeom prst="rect">
            <a:avLst/>
          </a:prstGeom>
        </p:spPr>
        <p:txBody>
          <a:bodyPr wrap="square">
            <a:spAutoFit/>
          </a:bodyPr>
          <a:lstStyle/>
          <a:p>
            <a:pPr algn="just"/>
            <a:r>
              <a:rPr lang="es-CO" dirty="0"/>
              <a:t>7. ¿Cómo califica la calidad general del Sistema de Quejas y Soluciones de la Secretaría Distrital de Integración Social?</a:t>
            </a:r>
          </a:p>
        </p:txBody>
      </p:sp>
      <p:sp>
        <p:nvSpPr>
          <p:cNvPr id="7" name="CuadroTexto 6"/>
          <p:cNvSpPr txBox="1"/>
          <p:nvPr/>
        </p:nvSpPr>
        <p:spPr>
          <a:xfrm>
            <a:off x="6636776" y="1350776"/>
            <a:ext cx="4100049" cy="923330"/>
          </a:xfrm>
          <a:prstGeom prst="rect">
            <a:avLst/>
          </a:prstGeom>
          <a:noFill/>
        </p:spPr>
        <p:txBody>
          <a:bodyPr wrap="square" rtlCol="0">
            <a:spAutoFit/>
          </a:bodyPr>
          <a:lstStyle/>
          <a:p>
            <a:r>
              <a:rPr lang="es-CO" dirty="0"/>
              <a:t>Buena: 3  </a:t>
            </a:r>
          </a:p>
          <a:p>
            <a:r>
              <a:rPr lang="es-CO" dirty="0"/>
              <a:t>Muy buena: 10 </a:t>
            </a:r>
          </a:p>
          <a:p>
            <a:r>
              <a:rPr lang="es-CO" dirty="0"/>
              <a:t> No sabe/ no responde:  1</a:t>
            </a:r>
          </a:p>
        </p:txBody>
      </p:sp>
    </p:spTree>
    <p:extLst>
      <p:ext uri="{BB962C8B-B14F-4D97-AF65-F5344CB8AC3E}">
        <p14:creationId xmlns:p14="http://schemas.microsoft.com/office/powerpoint/2010/main" val="365385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a:extLst>
              <a:ext uri="{FF2B5EF4-FFF2-40B4-BE49-F238E27FC236}">
                <a16:creationId xmlns:a16="http://schemas.microsoft.com/office/drawing/2014/main" id="{4A91F8C8-49CC-4750-B930-900DF68C0187}"/>
              </a:ext>
            </a:extLst>
          </p:cNvPr>
          <p:cNvGraphicFramePr>
            <a:graphicFrameLocks/>
          </p:cNvGraphicFramePr>
          <p:nvPr>
            <p:extLst>
              <p:ext uri="{D42A27DB-BD31-4B8C-83A1-F6EECF244321}">
                <p14:modId xmlns:p14="http://schemas.microsoft.com/office/powerpoint/2010/main" val="3000723020"/>
              </p:ext>
            </p:extLst>
          </p:nvPr>
        </p:nvGraphicFramePr>
        <p:xfrm>
          <a:off x="1328891" y="780434"/>
          <a:ext cx="9239250" cy="517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1813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852219" y="799011"/>
            <a:ext cx="7757652" cy="738664"/>
          </a:xfrm>
          <a:prstGeom prst="rect">
            <a:avLst/>
          </a:prstGeom>
          <a:noFill/>
        </p:spPr>
        <p:txBody>
          <a:bodyPr wrap="square" rtlCol="0">
            <a:spAutoFit/>
          </a:bodyPr>
          <a:lstStyle/>
          <a:p>
            <a:r>
              <a:rPr lang="es-CO" sz="2400" b="1" dirty="0"/>
              <a:t>SUGERENCIAS</a:t>
            </a:r>
          </a:p>
          <a:p>
            <a:endParaRPr lang="es-CO" dirty="0"/>
          </a:p>
        </p:txBody>
      </p:sp>
      <p:sp>
        <p:nvSpPr>
          <p:cNvPr id="4" name="Rectángulo 3"/>
          <p:cNvSpPr/>
          <p:nvPr/>
        </p:nvSpPr>
        <p:spPr>
          <a:xfrm>
            <a:off x="1528916" y="1984273"/>
            <a:ext cx="7674078" cy="646331"/>
          </a:xfrm>
          <a:prstGeom prst="rect">
            <a:avLst/>
          </a:prstGeom>
        </p:spPr>
        <p:txBody>
          <a:bodyPr wrap="square">
            <a:spAutoFit/>
          </a:bodyPr>
          <a:lstStyle/>
          <a:p>
            <a:r>
              <a:rPr lang="es-CO" dirty="0">
                <a:latin typeface="Arial" panose="020B0604020202020204" pitchFamily="34" charset="0"/>
              </a:rPr>
              <a:t>*Mantener el excelente trabajo que realizan, muy efectivos y rápidos.</a:t>
            </a:r>
          </a:p>
          <a:p>
            <a:r>
              <a:rPr lang="es-CO" dirty="0"/>
              <a:t> </a:t>
            </a:r>
          </a:p>
        </p:txBody>
      </p:sp>
      <p:sp>
        <p:nvSpPr>
          <p:cNvPr id="5" name="Rectángulo 4"/>
          <p:cNvSpPr/>
          <p:nvPr/>
        </p:nvSpPr>
        <p:spPr>
          <a:xfrm>
            <a:off x="1528915" y="2873758"/>
            <a:ext cx="9075175" cy="1754326"/>
          </a:xfrm>
          <a:prstGeom prst="rect">
            <a:avLst/>
          </a:prstGeom>
        </p:spPr>
        <p:txBody>
          <a:bodyPr wrap="square">
            <a:spAutoFit/>
          </a:bodyPr>
          <a:lstStyle/>
          <a:p>
            <a:pPr algn="just"/>
            <a:r>
              <a:rPr lang="es-CO" dirty="0"/>
              <a:t>*</a:t>
            </a:r>
            <a:r>
              <a:rPr lang="es-CO" dirty="0">
                <a:latin typeface="Arial" panose="020B0604020202020204" pitchFamily="34" charset="0"/>
                <a:cs typeface="Arial" panose="020B0604020202020204" pitchFamily="34" charset="0"/>
              </a:rPr>
              <a:t>Darle curso a los temas que no se abordaron en la respuesta como la reparación de los puentes de acceso al almacén Éxito de Suba, sobre el caño de la Av. Suba en cercanías del barrio Lombardía, que fueron dañados por los vándalos en sus enfrentamientos con el </a:t>
            </a:r>
            <a:r>
              <a:rPr lang="es-CO" dirty="0" err="1">
                <a:latin typeface="Arial" panose="020B0604020202020204" pitchFamily="34" charset="0"/>
                <a:cs typeface="Arial" panose="020B0604020202020204" pitchFamily="34" charset="0"/>
              </a:rPr>
              <a:t>Esmad</a:t>
            </a:r>
            <a:r>
              <a:rPr lang="es-CO" dirty="0">
                <a:latin typeface="Arial" panose="020B0604020202020204" pitchFamily="34" charset="0"/>
                <a:cs typeface="Arial" panose="020B0604020202020204" pitchFamily="34" charset="0"/>
              </a:rPr>
              <a:t>. Y el tema de los daños que los mismos hicieron en los adoquines del Parque El Solar de Suba. Por ultimo la falta de iluminación que hay en el paso sobre el caño de la Av. Suba con dirección al almacén Éxito de Suba. Gracias</a:t>
            </a:r>
            <a:r>
              <a:rPr lang="es-CO" dirty="0"/>
              <a:t>.</a:t>
            </a:r>
          </a:p>
        </p:txBody>
      </p:sp>
    </p:spTree>
    <p:extLst>
      <p:ext uri="{BB962C8B-B14F-4D97-AF65-F5344CB8AC3E}">
        <p14:creationId xmlns:p14="http://schemas.microsoft.com/office/powerpoint/2010/main" val="842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4617720" y="362188"/>
            <a:ext cx="3992880" cy="369332"/>
          </a:xfrm>
          <a:prstGeom prst="rect">
            <a:avLst/>
          </a:prstGeom>
          <a:noFill/>
        </p:spPr>
        <p:txBody>
          <a:bodyPr wrap="square" rtlCol="0">
            <a:spAutoFit/>
          </a:bodyPr>
          <a:lstStyle/>
          <a:p>
            <a:pPr lvl="0" fontAlgn="base">
              <a:spcBef>
                <a:spcPct val="0"/>
              </a:spcBef>
              <a:spcAft>
                <a:spcPct val="0"/>
              </a:spcAft>
            </a:pPr>
            <a:r>
              <a:rPr lang="es-ES" b="1" dirty="0">
                <a:solidFill>
                  <a:srgbClr val="222222"/>
                </a:solidFill>
                <a:latin typeface="Arial" panose="020B0604020202020204" pitchFamily="34" charset="0"/>
                <a:ea typeface="Times New Roman" pitchFamily="18" charset="0"/>
                <a:cs typeface="Arial" pitchFamily="34" charset="0"/>
              </a:rPr>
              <a:t>FICHA TÉCNICA</a:t>
            </a:r>
            <a:endParaRPr lang="es-ES" b="1" dirty="0">
              <a:latin typeface="Arial" pitchFamily="34" charset="0"/>
              <a:cs typeface="Arial" pitchFamily="34" charset="0"/>
            </a:endParaRPr>
          </a:p>
        </p:txBody>
      </p:sp>
      <p:sp>
        <p:nvSpPr>
          <p:cNvPr id="4" name="Rectángulo 3"/>
          <p:cNvSpPr/>
          <p:nvPr/>
        </p:nvSpPr>
        <p:spPr>
          <a:xfrm>
            <a:off x="2560320" y="1009339"/>
            <a:ext cx="6507480" cy="2031325"/>
          </a:xfrm>
          <a:prstGeom prst="rect">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s-CO" dirty="0"/>
              <a:t>                                              </a:t>
            </a:r>
            <a:r>
              <a:rPr lang="es-CO" b="1" dirty="0"/>
              <a:t>OBJETIVO</a:t>
            </a:r>
          </a:p>
          <a:p>
            <a:endParaRPr lang="es-CO" b="1" dirty="0"/>
          </a:p>
          <a:p>
            <a:pPr algn="just"/>
            <a:r>
              <a:rPr lang="es-CO" dirty="0"/>
              <a:t>Conocer el grado de satisfacción que tienen los ciudadanos  frente a los servicios de la SDIS y la atención que prestan los servidores tanto en el  SIAC como en los proyectos dentro de  las subdirecciones locales, igualmente recibir sugerencias y observaciones que permitan optimizar los servicios.</a:t>
            </a:r>
          </a:p>
        </p:txBody>
      </p:sp>
      <p:sp>
        <p:nvSpPr>
          <p:cNvPr id="6" name="Rectángulo 5"/>
          <p:cNvSpPr/>
          <p:nvPr/>
        </p:nvSpPr>
        <p:spPr>
          <a:xfrm>
            <a:off x="746760" y="3625008"/>
            <a:ext cx="4434840" cy="1892826"/>
          </a:xfrm>
          <a:prstGeom prst="rect">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spcBef>
                <a:spcPct val="50000"/>
              </a:spcBef>
            </a:pPr>
            <a:r>
              <a:rPr lang="es-ES" altLang="es-CO" b="1" dirty="0"/>
              <a:t>                           POBLACIÓN</a:t>
            </a:r>
          </a:p>
          <a:p>
            <a:pPr algn="just">
              <a:spcBef>
                <a:spcPct val="50000"/>
              </a:spcBef>
            </a:pPr>
            <a:r>
              <a:rPr lang="es-ES" altLang="es-CO" dirty="0"/>
              <a:t>Los ciudadanos encuestados son personas que acuden a las subdirecciones locales para solicitar información acerca de los proyectos de la SDIS, o que ya se encuentran vinculados en los diferentes programas.</a:t>
            </a:r>
            <a:endParaRPr lang="es-CO" dirty="0"/>
          </a:p>
        </p:txBody>
      </p:sp>
      <p:sp>
        <p:nvSpPr>
          <p:cNvPr id="7" name="Rectángulo 6"/>
          <p:cNvSpPr/>
          <p:nvPr/>
        </p:nvSpPr>
        <p:spPr>
          <a:xfrm>
            <a:off x="6138203" y="3671421"/>
            <a:ext cx="4428000" cy="1754326"/>
          </a:xfrm>
          <a:prstGeom prst="rect">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es-CO" dirty="0"/>
              <a:t>                        </a:t>
            </a:r>
          </a:p>
          <a:p>
            <a:pPr algn="ctr"/>
            <a:r>
              <a:rPr lang="es-CO" dirty="0"/>
              <a:t>      </a:t>
            </a:r>
            <a:r>
              <a:rPr lang="es-CO" b="1" dirty="0"/>
              <a:t>PERÍODO</a:t>
            </a:r>
          </a:p>
          <a:p>
            <a:endParaRPr lang="es-CO" dirty="0"/>
          </a:p>
          <a:p>
            <a:r>
              <a:rPr lang="es-CO" dirty="0"/>
              <a:t>             1 de julio a 30 de septiembre de 2021</a:t>
            </a:r>
          </a:p>
          <a:p>
            <a:endParaRPr lang="es-CO" dirty="0"/>
          </a:p>
          <a:p>
            <a:r>
              <a:rPr lang="es-CO" dirty="0"/>
              <a:t>                   </a:t>
            </a:r>
          </a:p>
        </p:txBody>
      </p:sp>
      <p:cxnSp>
        <p:nvCxnSpPr>
          <p:cNvPr id="9" name="Conector recto de flecha 8"/>
          <p:cNvCxnSpPr/>
          <p:nvPr/>
        </p:nvCxnSpPr>
        <p:spPr>
          <a:xfrm flipH="1">
            <a:off x="3947160" y="3193926"/>
            <a:ext cx="487680" cy="431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7193280" y="3193926"/>
            <a:ext cx="609600" cy="431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4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Rectángulo 2"/>
          <p:cNvSpPr/>
          <p:nvPr/>
        </p:nvSpPr>
        <p:spPr>
          <a:xfrm>
            <a:off x="2926080" y="408355"/>
            <a:ext cx="6286500" cy="307777"/>
          </a:xfrm>
          <a:prstGeom prst="rect">
            <a:avLst/>
          </a:prstGeom>
        </p:spPr>
        <p:txBody>
          <a:bodyPr wrap="square">
            <a:spAutoFit/>
          </a:bodyPr>
          <a:lstStyle/>
          <a:p>
            <a:r>
              <a:rPr lang="es-CO" sz="1400" b="1" dirty="0">
                <a:latin typeface="Arial" panose="020B0604020202020204" pitchFamily="34" charset="0"/>
                <a:cs typeface="Arial" panose="020B0604020202020204" pitchFamily="34" charset="0"/>
              </a:rPr>
              <a:t>1.  NOMBRE DEL SERVICIO SOCIAL DONDE FUE ATENDIDO </a:t>
            </a:r>
          </a:p>
        </p:txBody>
      </p:sp>
      <p:sp>
        <p:nvSpPr>
          <p:cNvPr id="5" name="Rectángulo 4"/>
          <p:cNvSpPr/>
          <p:nvPr/>
        </p:nvSpPr>
        <p:spPr>
          <a:xfrm>
            <a:off x="2796540" y="4681453"/>
            <a:ext cx="6355080" cy="1015663"/>
          </a:xfrm>
          <a:prstGeom prst="rect">
            <a:avLst/>
          </a:prstGeom>
        </p:spPr>
        <p:txBody>
          <a:bodyPr wrap="square">
            <a:spAutoFit/>
          </a:bodyPr>
          <a:lstStyle/>
          <a:p>
            <a:pPr algn="just"/>
            <a:r>
              <a:rPr lang="es-CO" sz="2000" dirty="0"/>
              <a:t>Durante este período el servicio social más visitado fue apoyos económicos con el 49%, seguido de Respuesta social con el  29%</a:t>
            </a:r>
          </a:p>
        </p:txBody>
      </p:sp>
      <p:graphicFrame>
        <p:nvGraphicFramePr>
          <p:cNvPr id="9" name="Gráfico 8"/>
          <p:cNvGraphicFramePr>
            <a:graphicFrameLocks/>
          </p:cNvGraphicFramePr>
          <p:nvPr>
            <p:extLst>
              <p:ext uri="{D42A27DB-BD31-4B8C-83A1-F6EECF244321}">
                <p14:modId xmlns:p14="http://schemas.microsoft.com/office/powerpoint/2010/main" val="2531152803"/>
              </p:ext>
            </p:extLst>
          </p:nvPr>
        </p:nvGraphicFramePr>
        <p:xfrm>
          <a:off x="2796539" y="899652"/>
          <a:ext cx="5919757" cy="33331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102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ángulo 1"/>
          <p:cNvSpPr/>
          <p:nvPr/>
        </p:nvSpPr>
        <p:spPr>
          <a:xfrm>
            <a:off x="2950464" y="174844"/>
            <a:ext cx="7123176" cy="369332"/>
          </a:xfrm>
          <a:prstGeom prst="rect">
            <a:avLst/>
          </a:prstGeom>
        </p:spPr>
        <p:txBody>
          <a:bodyPr wrap="square">
            <a:spAutoFit/>
          </a:bodyPr>
          <a:lstStyle/>
          <a:p>
            <a:r>
              <a:rPr lang="es-CO" dirty="0">
                <a:latin typeface="Arial" panose="020B0604020202020204" pitchFamily="34" charset="0"/>
                <a:cs typeface="Arial" panose="020B0604020202020204" pitchFamily="34" charset="0"/>
              </a:rPr>
              <a:t> </a:t>
            </a:r>
            <a:r>
              <a:rPr lang="es-CO" sz="1400" b="1" dirty="0">
                <a:latin typeface="Arial" panose="020B0604020202020204" pitchFamily="34" charset="0"/>
                <a:cs typeface="Arial" panose="020B0604020202020204" pitchFamily="34" charset="0"/>
              </a:rPr>
              <a:t>2. ¿CONSIDERA QUE LA INFORMACIÓN BRINDADA FUE CLARA?:</a:t>
            </a:r>
            <a:endParaRPr lang="es-CO" sz="1400" dirty="0">
              <a:latin typeface="Arial" panose="020B0604020202020204" pitchFamily="34" charset="0"/>
              <a:cs typeface="Arial" panose="020B0604020202020204" pitchFamily="34" charset="0"/>
            </a:endParaRPr>
          </a:p>
        </p:txBody>
      </p:sp>
      <p:sp>
        <p:nvSpPr>
          <p:cNvPr id="4" name="Rectángulo 3"/>
          <p:cNvSpPr/>
          <p:nvPr/>
        </p:nvSpPr>
        <p:spPr>
          <a:xfrm>
            <a:off x="1580606" y="4632960"/>
            <a:ext cx="4358640" cy="1015663"/>
          </a:xfrm>
          <a:prstGeom prst="rect">
            <a:avLst/>
          </a:prstGeom>
        </p:spPr>
        <p:txBody>
          <a:bodyPr wrap="square">
            <a:spAutoFit/>
          </a:bodyPr>
          <a:lstStyle/>
          <a:p>
            <a:pPr algn="just"/>
            <a:r>
              <a:rPr lang="es-CO" sz="2000" dirty="0"/>
              <a:t>El 99%  de La ciudadanía encuestada califica como clara la información brindada por los servidores</a:t>
            </a:r>
            <a:r>
              <a:rPr lang="es-CO" dirty="0"/>
              <a:t>.</a:t>
            </a:r>
          </a:p>
        </p:txBody>
      </p:sp>
      <p:graphicFrame>
        <p:nvGraphicFramePr>
          <p:cNvPr id="6" name="Gráfico 5"/>
          <p:cNvGraphicFramePr>
            <a:graphicFrameLocks/>
          </p:cNvGraphicFramePr>
          <p:nvPr>
            <p:extLst>
              <p:ext uri="{D42A27DB-BD31-4B8C-83A1-F6EECF244321}">
                <p14:modId xmlns:p14="http://schemas.microsoft.com/office/powerpoint/2010/main" val="1126499414"/>
              </p:ext>
            </p:extLst>
          </p:nvPr>
        </p:nvGraphicFramePr>
        <p:xfrm>
          <a:off x="1887794" y="811161"/>
          <a:ext cx="8421329" cy="32298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p:cNvGraphicFramePr>
            <a:graphicFrameLocks/>
          </p:cNvGraphicFramePr>
          <p:nvPr>
            <p:extLst>
              <p:ext uri="{D42A27DB-BD31-4B8C-83A1-F6EECF244321}">
                <p14:modId xmlns:p14="http://schemas.microsoft.com/office/powerpoint/2010/main" val="3102903474"/>
              </p:ext>
            </p:extLst>
          </p:nvPr>
        </p:nvGraphicFramePr>
        <p:xfrm>
          <a:off x="6907162" y="4264250"/>
          <a:ext cx="3401961" cy="20923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237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Rectángulo 2"/>
          <p:cNvSpPr/>
          <p:nvPr/>
        </p:nvSpPr>
        <p:spPr>
          <a:xfrm>
            <a:off x="3769678" y="145278"/>
            <a:ext cx="4448905" cy="369332"/>
          </a:xfrm>
          <a:prstGeom prst="rect">
            <a:avLst/>
          </a:prstGeom>
        </p:spPr>
        <p:txBody>
          <a:bodyPr wrap="square">
            <a:spAutoFit/>
          </a:bodyPr>
          <a:lstStyle/>
          <a:p>
            <a:r>
              <a:rPr lang="es-CO" sz="1400" b="1" dirty="0">
                <a:latin typeface="Arial" panose="020B0604020202020204" pitchFamily="34" charset="0"/>
                <a:cs typeface="Arial" panose="020B0604020202020204" pitchFamily="34" charset="0"/>
              </a:rPr>
              <a:t>3. CONSIDERA QUE EL TRATO RECIBIDO FUE</a:t>
            </a:r>
            <a:r>
              <a:rPr lang="es-CO" b="1" dirty="0">
                <a:latin typeface="Arial" panose="020B0604020202020204" pitchFamily="34" charset="0"/>
                <a:cs typeface="Arial" panose="020B0604020202020204" pitchFamily="34" charset="0"/>
              </a:rPr>
              <a:t>:</a:t>
            </a:r>
          </a:p>
        </p:txBody>
      </p:sp>
      <p:sp>
        <p:nvSpPr>
          <p:cNvPr id="5" name="Rectángulo 4"/>
          <p:cNvSpPr/>
          <p:nvPr/>
        </p:nvSpPr>
        <p:spPr>
          <a:xfrm>
            <a:off x="1269782" y="4172635"/>
            <a:ext cx="4648200" cy="707886"/>
          </a:xfrm>
          <a:prstGeom prst="rect">
            <a:avLst/>
          </a:prstGeom>
        </p:spPr>
        <p:txBody>
          <a:bodyPr wrap="square">
            <a:spAutoFit/>
          </a:bodyPr>
          <a:lstStyle/>
          <a:p>
            <a:pPr algn="just"/>
            <a:r>
              <a:rPr lang="es-CO" sz="2000" dirty="0"/>
              <a:t>El 97% de la ciudadanía encuestada opina que el trato recibido fue Bueno. </a:t>
            </a:r>
          </a:p>
        </p:txBody>
      </p:sp>
      <p:graphicFrame>
        <p:nvGraphicFramePr>
          <p:cNvPr id="6" name="Gráfico 5"/>
          <p:cNvGraphicFramePr>
            <a:graphicFrameLocks/>
          </p:cNvGraphicFramePr>
          <p:nvPr>
            <p:extLst>
              <p:ext uri="{D42A27DB-BD31-4B8C-83A1-F6EECF244321}">
                <p14:modId xmlns:p14="http://schemas.microsoft.com/office/powerpoint/2010/main" val="2733785429"/>
              </p:ext>
            </p:extLst>
          </p:nvPr>
        </p:nvGraphicFramePr>
        <p:xfrm>
          <a:off x="1946787" y="589933"/>
          <a:ext cx="8273845" cy="30012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p:cNvGraphicFramePr>
            <a:graphicFrameLocks/>
          </p:cNvGraphicFramePr>
          <p:nvPr>
            <p:extLst>
              <p:ext uri="{D42A27DB-BD31-4B8C-83A1-F6EECF244321}">
                <p14:modId xmlns:p14="http://schemas.microsoft.com/office/powerpoint/2010/main" val="2662191057"/>
              </p:ext>
            </p:extLst>
          </p:nvPr>
        </p:nvGraphicFramePr>
        <p:xfrm>
          <a:off x="6227550" y="3893574"/>
          <a:ext cx="3982065" cy="24187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578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CuadroTexto 3"/>
          <p:cNvSpPr txBox="1"/>
          <p:nvPr/>
        </p:nvSpPr>
        <p:spPr>
          <a:xfrm>
            <a:off x="725714" y="595085"/>
            <a:ext cx="11066619" cy="646331"/>
          </a:xfrm>
          <a:prstGeom prst="rect">
            <a:avLst/>
          </a:prstGeom>
          <a:noFill/>
        </p:spPr>
        <p:txBody>
          <a:bodyPr wrap="none" rtlCol="0">
            <a:spAutoFit/>
          </a:bodyPr>
          <a:lstStyle/>
          <a:p>
            <a:r>
              <a:rPr lang="es-CO" b="1" dirty="0"/>
              <a:t>4. ¿CONSIDERA QUE EL SERVIDOR SE PREOCUPÓ PORQUE HAYA ENTENDIDO Y COMPRENDIDO LA INFORMACIÓN</a:t>
            </a:r>
            <a:r>
              <a:rPr lang="es-CO" dirty="0"/>
              <a:t>?</a:t>
            </a:r>
          </a:p>
          <a:p>
            <a:endParaRPr lang="es-CO" dirty="0"/>
          </a:p>
        </p:txBody>
      </p:sp>
      <p:sp>
        <p:nvSpPr>
          <p:cNvPr id="7" name="Rectángulo 6"/>
          <p:cNvSpPr/>
          <p:nvPr/>
        </p:nvSpPr>
        <p:spPr>
          <a:xfrm>
            <a:off x="1756228" y="4383092"/>
            <a:ext cx="4891314" cy="923330"/>
          </a:xfrm>
          <a:prstGeom prst="rect">
            <a:avLst/>
          </a:prstGeom>
        </p:spPr>
        <p:txBody>
          <a:bodyPr wrap="square">
            <a:spAutoFit/>
          </a:bodyPr>
          <a:lstStyle/>
          <a:p>
            <a:pPr algn="just"/>
            <a:r>
              <a:rPr lang="es-CO" dirty="0"/>
              <a:t>El 98% de la ciudadanía encuestada opina que el servidor sí se preocupó porque comprendiera la información.</a:t>
            </a:r>
          </a:p>
        </p:txBody>
      </p:sp>
      <p:graphicFrame>
        <p:nvGraphicFramePr>
          <p:cNvPr id="6" name="Gráfico 5"/>
          <p:cNvGraphicFramePr>
            <a:graphicFrameLocks/>
          </p:cNvGraphicFramePr>
          <p:nvPr>
            <p:extLst>
              <p:ext uri="{D42A27DB-BD31-4B8C-83A1-F6EECF244321}">
                <p14:modId xmlns:p14="http://schemas.microsoft.com/office/powerpoint/2010/main" val="3090087550"/>
              </p:ext>
            </p:extLst>
          </p:nvPr>
        </p:nvGraphicFramePr>
        <p:xfrm>
          <a:off x="1756229" y="1241416"/>
          <a:ext cx="858239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1138797141"/>
              </p:ext>
            </p:extLst>
          </p:nvPr>
        </p:nvGraphicFramePr>
        <p:xfrm>
          <a:off x="6877050" y="4279930"/>
          <a:ext cx="3924300" cy="21383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00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Título 4"/>
          <p:cNvSpPr txBox="1">
            <a:spLocks/>
          </p:cNvSpPr>
          <p:nvPr/>
        </p:nvSpPr>
        <p:spPr>
          <a:xfrm>
            <a:off x="2103120" y="287413"/>
            <a:ext cx="7833360" cy="51959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s-CO" sz="1400" b="1" dirty="0">
                <a:latin typeface="Arial" panose="020B0604020202020204" pitchFamily="34" charset="0"/>
                <a:cs typeface="Arial" panose="020B0604020202020204" pitchFamily="34" charset="0"/>
              </a:rPr>
            </a:br>
            <a:br>
              <a:rPr lang="es-CO" sz="1400" b="1" dirty="0">
                <a:latin typeface="Arial" panose="020B0604020202020204" pitchFamily="34" charset="0"/>
                <a:cs typeface="Arial" panose="020B0604020202020204" pitchFamily="34" charset="0"/>
              </a:rPr>
            </a:br>
            <a:br>
              <a:rPr lang="es-CO" sz="1400" b="1" dirty="0">
                <a:latin typeface="Arial" panose="020B0604020202020204" pitchFamily="34" charset="0"/>
                <a:cs typeface="Arial" panose="020B0604020202020204" pitchFamily="34" charset="0"/>
              </a:rPr>
            </a:br>
            <a:br>
              <a:rPr lang="es-CO" sz="1400" b="1" dirty="0">
                <a:latin typeface="Arial" panose="020B0604020202020204" pitchFamily="34" charset="0"/>
                <a:cs typeface="Arial" panose="020B0604020202020204" pitchFamily="34" charset="0"/>
              </a:rPr>
            </a:br>
            <a:r>
              <a:rPr lang="es-CO" sz="1400" b="1" dirty="0">
                <a:latin typeface="Arial" panose="020B0604020202020204" pitchFamily="34" charset="0"/>
                <a:cs typeface="Arial" panose="020B0604020202020204" pitchFamily="34" charset="0"/>
              </a:rPr>
              <a:t>4. PERCIBE QUE EL TIEMPO DE ESPERA PARA SER ATENDIDO FUE :</a:t>
            </a:r>
            <a:br>
              <a:rPr lang="es-CO" sz="1400" b="1" dirty="0">
                <a:latin typeface="Arial" panose="020B0604020202020204" pitchFamily="34" charset="0"/>
                <a:cs typeface="Arial" panose="020B0604020202020204" pitchFamily="34" charset="0"/>
              </a:rPr>
            </a:br>
            <a:br>
              <a:rPr lang="es-CO" sz="1400" dirty="0"/>
            </a:br>
            <a:endParaRPr lang="es-CO" sz="1400" dirty="0"/>
          </a:p>
        </p:txBody>
      </p:sp>
      <p:sp>
        <p:nvSpPr>
          <p:cNvPr id="2" name="Rectángulo 1"/>
          <p:cNvSpPr/>
          <p:nvPr/>
        </p:nvSpPr>
        <p:spPr>
          <a:xfrm>
            <a:off x="1356360" y="4355515"/>
            <a:ext cx="4815840" cy="923330"/>
          </a:xfrm>
          <a:prstGeom prst="rect">
            <a:avLst/>
          </a:prstGeom>
        </p:spPr>
        <p:txBody>
          <a:bodyPr wrap="square">
            <a:spAutoFit/>
          </a:bodyPr>
          <a:lstStyle/>
          <a:p>
            <a:pPr algn="just"/>
            <a:r>
              <a:rPr lang="es-CO" dirty="0"/>
              <a:t>A ésta pregunta, el 98%  de la ciudadanía encuestada respondió que el tiempo de espera para ser atendido fue suficiente.</a:t>
            </a:r>
          </a:p>
        </p:txBody>
      </p:sp>
      <p:graphicFrame>
        <p:nvGraphicFramePr>
          <p:cNvPr id="6" name="Gráfico 5"/>
          <p:cNvGraphicFramePr>
            <a:graphicFrameLocks/>
          </p:cNvGraphicFramePr>
          <p:nvPr>
            <p:extLst>
              <p:ext uri="{D42A27DB-BD31-4B8C-83A1-F6EECF244321}">
                <p14:modId xmlns:p14="http://schemas.microsoft.com/office/powerpoint/2010/main" val="3385547039"/>
              </p:ext>
            </p:extLst>
          </p:nvPr>
        </p:nvGraphicFramePr>
        <p:xfrm>
          <a:off x="1356360" y="843875"/>
          <a:ext cx="8952763" cy="32414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2715832385"/>
              </p:ext>
            </p:extLst>
          </p:nvPr>
        </p:nvGraphicFramePr>
        <p:xfrm>
          <a:off x="6567949" y="4355515"/>
          <a:ext cx="3608438" cy="2001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5200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tint val="20000"/>
            </a:schemeClr>
          </a:fgClr>
          <a:bgClr>
            <a:schemeClr val="bg1"/>
          </a:bgClr>
        </a:pattFill>
        <a:effectLst/>
      </p:bgPr>
    </p:bg>
    <p:spTree>
      <p:nvGrpSpPr>
        <p:cNvPr id="1" name=""/>
        <p:cNvGrpSpPr/>
        <p:nvPr/>
      </p:nvGrpSpPr>
      <p:grpSpPr>
        <a:xfrm>
          <a:off x="0" y="0"/>
          <a:ext cx="0" cy="0"/>
          <a:chOff x="0" y="0"/>
          <a:chExt cx="0" cy="0"/>
        </a:xfrm>
      </p:grpSpPr>
      <p:sp>
        <p:nvSpPr>
          <p:cNvPr id="3" name="CuadroTexto 2"/>
          <p:cNvSpPr txBox="1"/>
          <p:nvPr/>
        </p:nvSpPr>
        <p:spPr>
          <a:xfrm>
            <a:off x="3948249" y="271920"/>
            <a:ext cx="4297138" cy="646331"/>
          </a:xfrm>
          <a:prstGeom prst="rect">
            <a:avLst/>
          </a:prstGeom>
          <a:noFill/>
        </p:spPr>
        <p:txBody>
          <a:bodyPr wrap="none" rtlCol="0">
            <a:spAutoFit/>
          </a:bodyPr>
          <a:lstStyle/>
          <a:p>
            <a:r>
              <a:rPr lang="es-CO" b="1" dirty="0"/>
              <a:t>SUGERENCIAS PARA MEJORAR EL SERVICIO</a:t>
            </a:r>
          </a:p>
          <a:p>
            <a:endParaRPr lang="es-CO" dirty="0"/>
          </a:p>
        </p:txBody>
      </p:sp>
      <p:sp>
        <p:nvSpPr>
          <p:cNvPr id="7" name="CuadroTexto 6"/>
          <p:cNvSpPr txBox="1"/>
          <p:nvPr/>
        </p:nvSpPr>
        <p:spPr>
          <a:xfrm>
            <a:off x="2609850" y="2743200"/>
            <a:ext cx="184731" cy="369332"/>
          </a:xfrm>
          <a:prstGeom prst="rect">
            <a:avLst/>
          </a:prstGeom>
          <a:noFill/>
        </p:spPr>
        <p:txBody>
          <a:bodyPr wrap="none" rtlCol="0">
            <a:spAutoFit/>
          </a:bodyPr>
          <a:lstStyle/>
          <a:p>
            <a:endParaRPr lang="es-CO" dirty="0"/>
          </a:p>
        </p:txBody>
      </p:sp>
      <p:graphicFrame>
        <p:nvGraphicFramePr>
          <p:cNvPr id="2" name="Tabla 1"/>
          <p:cNvGraphicFramePr>
            <a:graphicFrameLocks noGrp="1"/>
          </p:cNvGraphicFramePr>
          <p:nvPr>
            <p:extLst>
              <p:ext uri="{D42A27DB-BD31-4B8C-83A1-F6EECF244321}">
                <p14:modId xmlns:p14="http://schemas.microsoft.com/office/powerpoint/2010/main" val="3285878989"/>
              </p:ext>
            </p:extLst>
          </p:nvPr>
        </p:nvGraphicFramePr>
        <p:xfrm>
          <a:off x="1401097" y="1171268"/>
          <a:ext cx="8554064" cy="5076629"/>
        </p:xfrm>
        <a:graphic>
          <a:graphicData uri="http://schemas.openxmlformats.org/drawingml/2006/table">
            <a:tbl>
              <a:tblPr>
                <a:tableStyleId>{5C22544A-7EE6-4342-B048-85BDC9FD1C3A}</a:tableStyleId>
              </a:tblPr>
              <a:tblGrid>
                <a:gridCol w="8554064">
                  <a:extLst>
                    <a:ext uri="{9D8B030D-6E8A-4147-A177-3AD203B41FA5}">
                      <a16:colId xmlns:a16="http://schemas.microsoft.com/office/drawing/2014/main" val="20000"/>
                    </a:ext>
                  </a:extLst>
                </a:gridCol>
              </a:tblGrid>
              <a:tr h="228991">
                <a:tc>
                  <a:txBody>
                    <a:bodyPr/>
                    <a:lstStyle/>
                    <a:p>
                      <a:pPr algn="l" fontAlgn="b"/>
                      <a:r>
                        <a:rPr lang="es-CO" sz="1400" b="1" u="none" strike="noStrike" dirty="0">
                          <a:effectLst/>
                        </a:rPr>
                        <a:t>SLIS ANTONIO NARIÑO - PUENTE ARANDA</a:t>
                      </a:r>
                      <a:endParaRPr lang="es-CO"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28991">
                <a:tc>
                  <a:txBody>
                    <a:bodyPr/>
                    <a:lstStyle/>
                    <a:p>
                      <a:pPr algn="l" fontAlgn="b"/>
                      <a:r>
                        <a:rPr lang="es-CO" sz="1400" b="1" u="none" strike="noStrike" dirty="0">
                          <a:effectLst/>
                        </a:rPr>
                        <a:t>Apoyos económicos para persona mayor</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1"/>
                  </a:ext>
                </a:extLst>
              </a:tr>
              <a:tr h="228991">
                <a:tc>
                  <a:txBody>
                    <a:bodyPr/>
                    <a:lstStyle/>
                    <a:p>
                      <a:pPr algn="l" fontAlgn="ctr"/>
                      <a:r>
                        <a:rPr lang="es-CO" sz="1400" u="none" strike="noStrike">
                          <a:effectLst/>
                        </a:rPr>
                        <a:t>Dar citas virtual</a:t>
                      </a:r>
                      <a:endParaRPr lang="es-CO" sz="1400" b="0" i="0" u="none" strike="noStrike">
                        <a:solidFill>
                          <a:srgbClr val="000000"/>
                        </a:solidFill>
                        <a:effectLst/>
                        <a:latin typeface="Calibri" panose="020F0502020204030204" pitchFamily="34" charset="0"/>
                      </a:endParaRPr>
                    </a:p>
                  </a:txBody>
                  <a:tcPr marL="171450" marR="9525" marT="9525" marB="0" anchor="ctr"/>
                </a:tc>
                <a:extLst>
                  <a:ext uri="{0D108BD9-81ED-4DB2-BD59-A6C34878D82A}">
                    <a16:rowId xmlns:a16="http://schemas.microsoft.com/office/drawing/2014/main" val="10002"/>
                  </a:ext>
                </a:extLst>
              </a:tr>
              <a:tr h="228991">
                <a:tc>
                  <a:txBody>
                    <a:bodyPr/>
                    <a:lstStyle/>
                    <a:p>
                      <a:pPr algn="l" fontAlgn="b"/>
                      <a:r>
                        <a:rPr lang="es-CO" sz="1400" b="1" u="none" strike="noStrike" dirty="0">
                          <a:effectLst/>
                        </a:rPr>
                        <a:t>SLIS BARRIOS UNIDOS</a:t>
                      </a:r>
                      <a:endParaRPr lang="es-CO"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228991">
                <a:tc>
                  <a:txBody>
                    <a:bodyPr/>
                    <a:lstStyle/>
                    <a:p>
                      <a:pPr algn="l" fontAlgn="b"/>
                      <a:r>
                        <a:rPr lang="es-CO" sz="1400" b="1" u="none" strike="noStrike" dirty="0">
                          <a:effectLst/>
                        </a:rPr>
                        <a:t>Respuesta social</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4"/>
                  </a:ext>
                </a:extLst>
              </a:tr>
              <a:tr h="228991">
                <a:tc>
                  <a:txBody>
                    <a:bodyPr/>
                    <a:lstStyle/>
                    <a:p>
                      <a:pPr algn="l" fontAlgn="b"/>
                      <a:r>
                        <a:rPr lang="es-CO" sz="1400" u="none" strike="noStrike" dirty="0">
                          <a:effectLst/>
                        </a:rPr>
                        <a:t>Enviar mensaje de la activación del bono</a:t>
                      </a:r>
                      <a:endParaRPr lang="es-CO" sz="1400" b="0" i="0" u="none" strike="noStrike" dirty="0">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5"/>
                  </a:ext>
                </a:extLst>
              </a:tr>
              <a:tr h="228991">
                <a:tc>
                  <a:txBody>
                    <a:bodyPr/>
                    <a:lstStyle/>
                    <a:p>
                      <a:pPr algn="l" fontAlgn="b"/>
                      <a:r>
                        <a:rPr lang="es-CO" sz="1400" b="1" u="none" strike="noStrike" dirty="0">
                          <a:effectLst/>
                        </a:rPr>
                        <a:t>SLIS BOSA</a:t>
                      </a:r>
                      <a:endParaRPr lang="es-CO"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228991">
                <a:tc>
                  <a:txBody>
                    <a:bodyPr/>
                    <a:lstStyle/>
                    <a:p>
                      <a:pPr algn="l" fontAlgn="b"/>
                      <a:r>
                        <a:rPr lang="es-CO" sz="1400" b="1" u="none" strike="noStrike" dirty="0">
                          <a:effectLst/>
                        </a:rPr>
                        <a:t>Apoyos económicos para persona mayor</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07"/>
                  </a:ext>
                </a:extLst>
              </a:tr>
              <a:tr h="228991">
                <a:tc>
                  <a:txBody>
                    <a:bodyPr/>
                    <a:lstStyle/>
                    <a:p>
                      <a:pPr algn="l" fontAlgn="b"/>
                      <a:r>
                        <a:rPr lang="es-CO" sz="1400" u="none" strike="noStrike">
                          <a:effectLst/>
                        </a:rPr>
                        <a:t>Más personal ya que no nos atendieron a la hora citada</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8"/>
                  </a:ext>
                </a:extLst>
              </a:tr>
              <a:tr h="228991">
                <a:tc>
                  <a:txBody>
                    <a:bodyPr/>
                    <a:lstStyle/>
                    <a:p>
                      <a:pPr algn="l" fontAlgn="b"/>
                      <a:r>
                        <a:rPr lang="es-CO" sz="1400" u="none" strike="noStrike">
                          <a:effectLst/>
                        </a:rPr>
                        <a:t>Atender puntualmente  y que haya una persona para brindar orientación</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09"/>
                  </a:ext>
                </a:extLst>
              </a:tr>
              <a:tr h="225919">
                <a:tc>
                  <a:txBody>
                    <a:bodyPr/>
                    <a:lstStyle/>
                    <a:p>
                      <a:pPr algn="l" fontAlgn="b"/>
                      <a:r>
                        <a:rPr lang="es-CO" sz="1400" u="none" strike="noStrike">
                          <a:effectLst/>
                        </a:rPr>
                        <a:t>Dedicar tiempo para la atención ya que todo fue de afán</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0"/>
                  </a:ext>
                </a:extLst>
              </a:tr>
              <a:tr h="228991">
                <a:tc>
                  <a:txBody>
                    <a:bodyPr/>
                    <a:lstStyle/>
                    <a:p>
                      <a:pPr algn="l" fontAlgn="b"/>
                      <a:r>
                        <a:rPr lang="es-CO" sz="1400" b="1" u="none" strike="noStrike" dirty="0">
                          <a:effectLst/>
                        </a:rPr>
                        <a:t>Comisarías de familia</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1"/>
                  </a:ext>
                </a:extLst>
              </a:tr>
              <a:tr h="228991">
                <a:tc>
                  <a:txBody>
                    <a:bodyPr/>
                    <a:lstStyle/>
                    <a:p>
                      <a:pPr algn="l" fontAlgn="b"/>
                      <a:r>
                        <a:rPr lang="es-CO" sz="1400" u="none" strike="noStrike">
                          <a:effectLst/>
                        </a:rPr>
                        <a:t>Mas organización en la atención, ya que no tuvieron en cuenta los turnos</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2"/>
                  </a:ext>
                </a:extLst>
              </a:tr>
              <a:tr h="228991">
                <a:tc>
                  <a:txBody>
                    <a:bodyPr/>
                    <a:lstStyle/>
                    <a:p>
                      <a:pPr algn="l" fontAlgn="b"/>
                      <a:r>
                        <a:rPr lang="es-CO" sz="1400" b="1" u="none" strike="noStrike" dirty="0">
                          <a:effectLst/>
                        </a:rPr>
                        <a:t>Compromiso por una alimentación incluyente</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3"/>
                  </a:ext>
                </a:extLst>
              </a:tr>
              <a:tr h="228991">
                <a:tc>
                  <a:txBody>
                    <a:bodyPr/>
                    <a:lstStyle/>
                    <a:p>
                      <a:pPr algn="l" fontAlgn="b"/>
                      <a:r>
                        <a:rPr lang="es-CO" sz="1400" u="none" strike="noStrike">
                          <a:effectLst/>
                        </a:rPr>
                        <a:t>Brindar la información claramente</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4"/>
                  </a:ext>
                </a:extLst>
              </a:tr>
              <a:tr h="228991">
                <a:tc>
                  <a:txBody>
                    <a:bodyPr/>
                    <a:lstStyle/>
                    <a:p>
                      <a:pPr algn="l" fontAlgn="b"/>
                      <a:r>
                        <a:rPr lang="es-CO" sz="1400" u="none" strike="noStrike">
                          <a:effectLst/>
                        </a:rPr>
                        <a:t>Agilizar la atención</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5"/>
                  </a:ext>
                </a:extLst>
              </a:tr>
              <a:tr h="270890">
                <a:tc>
                  <a:txBody>
                    <a:bodyPr/>
                    <a:lstStyle/>
                    <a:p>
                      <a:pPr algn="l" fontAlgn="b"/>
                      <a:r>
                        <a:rPr lang="es-CO" sz="1400" b="1" u="none" strike="noStrike" dirty="0">
                          <a:effectLst/>
                        </a:rPr>
                        <a:t>Educación inicial en el marco de la atención integral  (Jardines)</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6"/>
                  </a:ext>
                </a:extLst>
              </a:tr>
              <a:tr h="228991">
                <a:tc>
                  <a:txBody>
                    <a:bodyPr/>
                    <a:lstStyle/>
                    <a:p>
                      <a:pPr algn="l" fontAlgn="b"/>
                      <a:r>
                        <a:rPr lang="es-CO" sz="1400" u="none" strike="noStrike">
                          <a:effectLst/>
                        </a:rPr>
                        <a:t>Prestar más atención a las oricentaciones que se solicitan</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7"/>
                  </a:ext>
                </a:extLst>
              </a:tr>
              <a:tr h="228991">
                <a:tc>
                  <a:txBody>
                    <a:bodyPr/>
                    <a:lstStyle/>
                    <a:p>
                      <a:pPr algn="l" fontAlgn="b"/>
                      <a:r>
                        <a:rPr lang="es-CO" sz="1400" b="1" u="none" strike="noStrike" dirty="0">
                          <a:effectLst/>
                        </a:rPr>
                        <a:t>Respuesta social</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18"/>
                  </a:ext>
                </a:extLst>
              </a:tr>
              <a:tr h="228991">
                <a:tc>
                  <a:txBody>
                    <a:bodyPr/>
                    <a:lstStyle/>
                    <a:p>
                      <a:pPr algn="l" fontAlgn="b"/>
                      <a:r>
                        <a:rPr lang="es-CO" sz="1400" u="none" strike="noStrike">
                          <a:effectLst/>
                        </a:rPr>
                        <a:t>Brindar orientación mas clara</a:t>
                      </a:r>
                      <a:endParaRPr lang="es-CO" sz="1400" b="0" i="0" u="none" strike="noStrike">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19"/>
                  </a:ext>
                </a:extLst>
              </a:tr>
              <a:tr h="228991">
                <a:tc>
                  <a:txBody>
                    <a:bodyPr/>
                    <a:lstStyle/>
                    <a:p>
                      <a:pPr algn="l" fontAlgn="b"/>
                      <a:r>
                        <a:rPr lang="es-CO" sz="1400" b="1" u="none" strike="noStrike" dirty="0">
                          <a:effectLst/>
                        </a:rPr>
                        <a:t>Tiempo propio para cuidadoras</a:t>
                      </a:r>
                      <a:endParaRPr lang="es-CO" sz="1400" b="1" i="0" u="none" strike="noStrike" dirty="0">
                        <a:solidFill>
                          <a:srgbClr val="000000"/>
                        </a:solidFill>
                        <a:effectLst/>
                        <a:latin typeface="Calibri" panose="020F0502020204030204" pitchFamily="34" charset="0"/>
                      </a:endParaRPr>
                    </a:p>
                  </a:txBody>
                  <a:tcPr marL="85725" marR="9525" marT="9525" marB="0" anchor="b"/>
                </a:tc>
                <a:extLst>
                  <a:ext uri="{0D108BD9-81ED-4DB2-BD59-A6C34878D82A}">
                    <a16:rowId xmlns:a16="http://schemas.microsoft.com/office/drawing/2014/main" val="10020"/>
                  </a:ext>
                </a:extLst>
              </a:tr>
              <a:tr h="228991">
                <a:tc>
                  <a:txBody>
                    <a:bodyPr/>
                    <a:lstStyle/>
                    <a:p>
                      <a:pPr algn="l" fontAlgn="b"/>
                      <a:r>
                        <a:rPr lang="es-CO" sz="1400" u="none" strike="noStrike" dirty="0">
                          <a:effectLst/>
                        </a:rPr>
                        <a:t>Mejorar el servicio</a:t>
                      </a:r>
                      <a:endParaRPr lang="es-CO" sz="1400" b="0" i="0" u="none" strike="noStrike" dirty="0">
                        <a:solidFill>
                          <a:srgbClr val="000000"/>
                        </a:solidFill>
                        <a:effectLst/>
                        <a:latin typeface="Calibri" panose="020F0502020204030204" pitchFamily="34" charset="0"/>
                      </a:endParaRPr>
                    </a:p>
                  </a:txBody>
                  <a:tcPr marL="171450" marR="9525" marT="9525" marB="0" anchor="b"/>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09143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509312767"/>
              </p:ext>
            </p:extLst>
          </p:nvPr>
        </p:nvGraphicFramePr>
        <p:xfrm>
          <a:off x="1843548" y="206484"/>
          <a:ext cx="7801897" cy="5506235"/>
        </p:xfrm>
        <a:graphic>
          <a:graphicData uri="http://schemas.openxmlformats.org/drawingml/2006/table">
            <a:tbl>
              <a:tblPr>
                <a:tableStyleId>{5C22544A-7EE6-4342-B048-85BDC9FD1C3A}</a:tableStyleId>
              </a:tblPr>
              <a:tblGrid>
                <a:gridCol w="7801897">
                  <a:extLst>
                    <a:ext uri="{9D8B030D-6E8A-4147-A177-3AD203B41FA5}">
                      <a16:colId xmlns:a16="http://schemas.microsoft.com/office/drawing/2014/main" val="20000"/>
                    </a:ext>
                  </a:extLst>
                </a:gridCol>
              </a:tblGrid>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CDC BELLAVISTA</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9065" marR="9065" marT="9065" marB="0" anchor="b"/>
                </a:tc>
                <a:extLst>
                  <a:ext uri="{0D108BD9-81ED-4DB2-BD59-A6C34878D82A}">
                    <a16:rowId xmlns:a16="http://schemas.microsoft.com/office/drawing/2014/main" val="10000"/>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Apoyos económicos para persona mayor</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81588" marR="9065" marT="9065" marB="0" anchor="b"/>
                </a:tc>
                <a:extLst>
                  <a:ext uri="{0D108BD9-81ED-4DB2-BD59-A6C34878D82A}">
                    <a16:rowId xmlns:a16="http://schemas.microsoft.com/office/drawing/2014/main" val="10001"/>
                  </a:ext>
                </a:extLst>
              </a:tr>
              <a:tr h="429021">
                <a:tc>
                  <a:txBody>
                    <a:bodyPr/>
                    <a:lstStyle/>
                    <a:p>
                      <a:pPr algn="l" fontAlgn="ctr"/>
                      <a:r>
                        <a:rPr lang="es-CO" sz="1400" u="none" strike="noStrike">
                          <a:effectLst/>
                          <a:latin typeface="Calibri" panose="020F0502020204030204" pitchFamily="34" charset="0"/>
                          <a:cs typeface="Arial" panose="020B0604020202020204" pitchFamily="34" charset="0"/>
                        </a:rPr>
                        <a:t>la funcionaria del programa adulto mayor fue muy grosera al momento de contestar frente a lo que yo pregunte</a:t>
                      </a:r>
                      <a:endParaRPr lang="es-CO" sz="1400" b="0" i="0" u="none" strike="noStrike">
                        <a:solidFill>
                          <a:srgbClr val="000000"/>
                        </a:solidFill>
                        <a:effectLst/>
                        <a:latin typeface="Calibri" panose="020F0502020204030204" pitchFamily="34" charset="0"/>
                        <a:cs typeface="Arial" panose="020B0604020202020204" pitchFamily="34" charset="0"/>
                      </a:endParaRPr>
                    </a:p>
                  </a:txBody>
                  <a:tcPr marL="163175" marR="9065" marT="9065" marB="0" anchor="ctr"/>
                </a:tc>
                <a:extLst>
                  <a:ext uri="{0D108BD9-81ED-4DB2-BD59-A6C34878D82A}">
                    <a16:rowId xmlns:a16="http://schemas.microsoft.com/office/drawing/2014/main" val="10002"/>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Respuesta social</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81588" marR="9065" marT="9065" marB="0" anchor="b"/>
                </a:tc>
                <a:extLst>
                  <a:ext uri="{0D108BD9-81ED-4DB2-BD59-A6C34878D82A}">
                    <a16:rowId xmlns:a16="http://schemas.microsoft.com/office/drawing/2014/main" val="10003"/>
                  </a:ext>
                </a:extLst>
              </a:tr>
              <a:tr h="429021">
                <a:tc>
                  <a:txBody>
                    <a:bodyPr/>
                    <a:lstStyle/>
                    <a:p>
                      <a:pPr algn="l" fontAlgn="ctr"/>
                      <a:r>
                        <a:rPr lang="es-CO" sz="1400" u="none" strike="noStrike">
                          <a:effectLst/>
                          <a:latin typeface="Calibri" panose="020F0502020204030204" pitchFamily="34" charset="0"/>
                          <a:cs typeface="Arial" panose="020B0604020202020204" pitchFamily="34" charset="0"/>
                        </a:rPr>
                        <a:t>Citan para dialogo territorial a una hora y una fecha y no llegan los profesionales encargados nos hacen perder el tiempo</a:t>
                      </a:r>
                      <a:endParaRPr lang="es-CO" sz="1400" b="0" i="0" u="none" strike="noStrike">
                        <a:solidFill>
                          <a:srgbClr val="000000"/>
                        </a:solidFill>
                        <a:effectLst/>
                        <a:latin typeface="Calibri" panose="020F0502020204030204" pitchFamily="34" charset="0"/>
                        <a:cs typeface="Arial" panose="020B0604020202020204" pitchFamily="34" charset="0"/>
                      </a:endParaRPr>
                    </a:p>
                  </a:txBody>
                  <a:tcPr marL="163175" marR="9065" marT="9065" marB="0" anchor="ctr"/>
                </a:tc>
                <a:extLst>
                  <a:ext uri="{0D108BD9-81ED-4DB2-BD59-A6C34878D82A}">
                    <a16:rowId xmlns:a16="http://schemas.microsoft.com/office/drawing/2014/main" val="10004"/>
                  </a:ext>
                </a:extLst>
              </a:tr>
              <a:tr h="214511">
                <a:tc>
                  <a:txBody>
                    <a:bodyPr/>
                    <a:lstStyle/>
                    <a:p>
                      <a:pPr algn="l" fontAlgn="ctr"/>
                      <a:r>
                        <a:rPr lang="es-CO" sz="1400" u="none" strike="noStrike">
                          <a:effectLst/>
                          <a:latin typeface="Calibri" panose="020F0502020204030204" pitchFamily="34" charset="0"/>
                          <a:cs typeface="Arial" panose="020B0604020202020204" pitchFamily="34" charset="0"/>
                        </a:rPr>
                        <a:t>Mejor el horario de atencion en el cual se cita las personas llegue a las 7:30 y hasta las 11:40 me atendieron</a:t>
                      </a:r>
                      <a:endParaRPr lang="es-CO" sz="1400" b="0" i="0" u="none" strike="noStrike">
                        <a:solidFill>
                          <a:srgbClr val="000000"/>
                        </a:solidFill>
                        <a:effectLst/>
                        <a:latin typeface="Calibri" panose="020F0502020204030204" pitchFamily="34" charset="0"/>
                        <a:cs typeface="Arial" panose="020B0604020202020204" pitchFamily="34" charset="0"/>
                      </a:endParaRPr>
                    </a:p>
                  </a:txBody>
                  <a:tcPr marL="163175" marR="9065" marT="9065" marB="0" anchor="ctr"/>
                </a:tc>
                <a:extLst>
                  <a:ext uri="{0D108BD9-81ED-4DB2-BD59-A6C34878D82A}">
                    <a16:rowId xmlns:a16="http://schemas.microsoft.com/office/drawing/2014/main" val="10005"/>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SLIS CHAPINERO</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9065" marR="9065" marT="9065" marB="0" anchor="b"/>
                </a:tc>
                <a:extLst>
                  <a:ext uri="{0D108BD9-81ED-4DB2-BD59-A6C34878D82A}">
                    <a16:rowId xmlns:a16="http://schemas.microsoft.com/office/drawing/2014/main" val="10006"/>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Respuesta social</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81588" marR="9065" marT="9065" marB="0" anchor="b"/>
                </a:tc>
                <a:extLst>
                  <a:ext uri="{0D108BD9-81ED-4DB2-BD59-A6C34878D82A}">
                    <a16:rowId xmlns:a16="http://schemas.microsoft.com/office/drawing/2014/main" val="10007"/>
                  </a:ext>
                </a:extLst>
              </a:tr>
              <a:tr h="214511">
                <a:tc>
                  <a:txBody>
                    <a:bodyPr/>
                    <a:lstStyle/>
                    <a:p>
                      <a:pPr algn="l" fontAlgn="b"/>
                      <a:r>
                        <a:rPr lang="es-CO" sz="1400" u="none" strike="noStrike" dirty="0">
                          <a:effectLst/>
                          <a:latin typeface="Calibri" panose="020F0502020204030204" pitchFamily="34" charset="0"/>
                          <a:cs typeface="Arial" panose="020B0604020202020204" pitchFamily="34" charset="0"/>
                        </a:rPr>
                        <a:t>Mejorar la orientación a los ciudadanos</a:t>
                      </a:r>
                      <a:endParaRPr lang="es-CO" sz="1400" b="0" i="0" u="none" strike="noStrike" dirty="0">
                        <a:solidFill>
                          <a:srgbClr val="000000"/>
                        </a:solidFill>
                        <a:effectLst/>
                        <a:latin typeface="Calibri" panose="020F0502020204030204" pitchFamily="34" charset="0"/>
                        <a:cs typeface="Arial" panose="020B0604020202020204" pitchFamily="34" charset="0"/>
                      </a:endParaRPr>
                    </a:p>
                  </a:txBody>
                  <a:tcPr marL="163175" marR="9065" marT="9065" marB="0" anchor="b"/>
                </a:tc>
                <a:extLst>
                  <a:ext uri="{0D108BD9-81ED-4DB2-BD59-A6C34878D82A}">
                    <a16:rowId xmlns:a16="http://schemas.microsoft.com/office/drawing/2014/main" val="10008"/>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SLIS CIUDAD BOLÍVAR</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9065" marR="9065" marT="9065" marB="0" anchor="b"/>
                </a:tc>
                <a:extLst>
                  <a:ext uri="{0D108BD9-81ED-4DB2-BD59-A6C34878D82A}">
                    <a16:rowId xmlns:a16="http://schemas.microsoft.com/office/drawing/2014/main" val="10009"/>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Apoyos económicos para persona mayor</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81588" marR="9065" marT="9065" marB="0" anchor="b"/>
                </a:tc>
                <a:extLst>
                  <a:ext uri="{0D108BD9-81ED-4DB2-BD59-A6C34878D82A}">
                    <a16:rowId xmlns:a16="http://schemas.microsoft.com/office/drawing/2014/main" val="10010"/>
                  </a:ext>
                </a:extLst>
              </a:tr>
              <a:tr h="214511">
                <a:tc>
                  <a:txBody>
                    <a:bodyPr/>
                    <a:lstStyle/>
                    <a:p>
                      <a:pPr algn="l" fontAlgn="ctr"/>
                      <a:r>
                        <a:rPr lang="es-CO" sz="1400" u="none" strike="noStrike">
                          <a:effectLst/>
                          <a:latin typeface="Calibri" panose="020F0502020204030204" pitchFamily="34" charset="0"/>
                          <a:cs typeface="Arial" panose="020B0604020202020204" pitchFamily="34" charset="0"/>
                        </a:rPr>
                        <a:t>Más dedicación en la atención</a:t>
                      </a:r>
                      <a:endParaRPr lang="es-CO" sz="1400" b="0" i="0" u="none" strike="noStrike">
                        <a:solidFill>
                          <a:srgbClr val="000000"/>
                        </a:solidFill>
                        <a:effectLst/>
                        <a:latin typeface="Calibri" panose="020F0502020204030204" pitchFamily="34" charset="0"/>
                        <a:cs typeface="Arial" panose="020B0604020202020204" pitchFamily="34" charset="0"/>
                      </a:endParaRPr>
                    </a:p>
                  </a:txBody>
                  <a:tcPr marL="163175" marR="9065" marT="9065" marB="0" anchor="ctr"/>
                </a:tc>
                <a:extLst>
                  <a:ext uri="{0D108BD9-81ED-4DB2-BD59-A6C34878D82A}">
                    <a16:rowId xmlns:a16="http://schemas.microsoft.com/office/drawing/2014/main" val="10011"/>
                  </a:ext>
                </a:extLst>
              </a:tr>
              <a:tr h="429021">
                <a:tc>
                  <a:txBody>
                    <a:bodyPr/>
                    <a:lstStyle/>
                    <a:p>
                      <a:pPr algn="l" fontAlgn="ctr"/>
                      <a:r>
                        <a:rPr lang="es-CO" sz="1400" u="none" strike="noStrike" dirty="0">
                          <a:effectLst/>
                          <a:latin typeface="Calibri" panose="020F0502020204030204" pitchFamily="34" charset="0"/>
                          <a:cs typeface="Arial" panose="020B0604020202020204" pitchFamily="34" charset="0"/>
                        </a:rPr>
                        <a:t>Mas funcionarios en atención en el servicio de persona mayor ya que atiende solo una persona en el proyecto y debido a eso hay que esperar  y se hace aglomeración de personas</a:t>
                      </a:r>
                      <a:endParaRPr lang="es-CO" sz="1400" b="0" i="0" u="none" strike="noStrike" dirty="0">
                        <a:solidFill>
                          <a:srgbClr val="000000"/>
                        </a:solidFill>
                        <a:effectLst/>
                        <a:latin typeface="Calibri" panose="020F0502020204030204" pitchFamily="34" charset="0"/>
                        <a:cs typeface="Arial" panose="020B0604020202020204" pitchFamily="34" charset="0"/>
                      </a:endParaRPr>
                    </a:p>
                  </a:txBody>
                  <a:tcPr marL="163175" marR="9065" marT="9065" marB="0" anchor="ctr"/>
                </a:tc>
                <a:extLst>
                  <a:ext uri="{0D108BD9-81ED-4DB2-BD59-A6C34878D82A}">
                    <a16:rowId xmlns:a16="http://schemas.microsoft.com/office/drawing/2014/main" val="10012"/>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SLIS KENNEDY - LAGO TIMIZA</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9065" marR="9065" marT="9065" marB="0" anchor="b"/>
                </a:tc>
                <a:extLst>
                  <a:ext uri="{0D108BD9-81ED-4DB2-BD59-A6C34878D82A}">
                    <a16:rowId xmlns:a16="http://schemas.microsoft.com/office/drawing/2014/main" val="10013"/>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Compromiso por una alimentación incluyente</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81588" marR="9065" marT="9065" marB="0" anchor="b"/>
                </a:tc>
                <a:extLst>
                  <a:ext uri="{0D108BD9-81ED-4DB2-BD59-A6C34878D82A}">
                    <a16:rowId xmlns:a16="http://schemas.microsoft.com/office/drawing/2014/main" val="10014"/>
                  </a:ext>
                </a:extLst>
              </a:tr>
              <a:tr h="429021">
                <a:tc>
                  <a:txBody>
                    <a:bodyPr/>
                    <a:lstStyle/>
                    <a:p>
                      <a:pPr algn="l" fontAlgn="ctr"/>
                      <a:r>
                        <a:rPr lang="es-CO" sz="1400" u="none" strike="noStrike">
                          <a:effectLst/>
                          <a:latin typeface="Calibri" panose="020F0502020204030204" pitchFamily="34" charset="0"/>
                          <a:cs typeface="Arial" panose="020B0604020202020204" pitchFamily="34" charset="0"/>
                        </a:rPr>
                        <a:t>me gustaria que se volvieran a programar los encuentros o talleres mensuales, para las personas con discapacidad esos espacios son muy importantes.</a:t>
                      </a:r>
                      <a:endParaRPr lang="es-CO" sz="1400" b="0" i="0" u="none" strike="noStrike">
                        <a:solidFill>
                          <a:srgbClr val="000000"/>
                        </a:solidFill>
                        <a:effectLst/>
                        <a:latin typeface="Calibri" panose="020F0502020204030204" pitchFamily="34" charset="0"/>
                        <a:cs typeface="Arial" panose="020B0604020202020204" pitchFamily="34" charset="0"/>
                      </a:endParaRPr>
                    </a:p>
                  </a:txBody>
                  <a:tcPr marL="163175" marR="9065" marT="9065" marB="0" anchor="ctr"/>
                </a:tc>
                <a:extLst>
                  <a:ext uri="{0D108BD9-81ED-4DB2-BD59-A6C34878D82A}">
                    <a16:rowId xmlns:a16="http://schemas.microsoft.com/office/drawing/2014/main" val="10015"/>
                  </a:ext>
                </a:extLst>
              </a:tr>
              <a:tr h="214511">
                <a:tc>
                  <a:txBody>
                    <a:bodyPr/>
                    <a:lstStyle/>
                    <a:p>
                      <a:pPr algn="l" fontAlgn="b"/>
                      <a:r>
                        <a:rPr lang="es-CO" sz="1400" b="1" u="none" strike="noStrike" dirty="0">
                          <a:effectLst/>
                          <a:latin typeface="Calibri" panose="020F0502020204030204" pitchFamily="34" charset="0"/>
                          <a:cs typeface="Arial" panose="020B0604020202020204" pitchFamily="34" charset="0"/>
                        </a:rPr>
                        <a:t>Educación inicial en el marco de la atención integral  (</a:t>
                      </a:r>
                      <a:r>
                        <a:rPr lang="es-CO" sz="1400" b="1" u="none" strike="noStrike" dirty="0" err="1">
                          <a:effectLst/>
                          <a:latin typeface="Calibri" panose="020F0502020204030204" pitchFamily="34" charset="0"/>
                          <a:cs typeface="Arial" panose="020B0604020202020204" pitchFamily="34" charset="0"/>
                        </a:rPr>
                        <a:t>Jardínes</a:t>
                      </a:r>
                      <a:r>
                        <a:rPr lang="es-CO" sz="1400" b="1" u="none" strike="noStrike" dirty="0">
                          <a:effectLst/>
                          <a:latin typeface="Calibri" panose="020F0502020204030204" pitchFamily="34" charset="0"/>
                          <a:cs typeface="Arial" panose="020B0604020202020204" pitchFamily="34" charset="0"/>
                        </a:rPr>
                        <a:t>)</a:t>
                      </a:r>
                      <a:endParaRPr lang="es-CO" sz="1400" b="1" i="0" u="none" strike="noStrike" dirty="0">
                        <a:solidFill>
                          <a:srgbClr val="000000"/>
                        </a:solidFill>
                        <a:effectLst/>
                        <a:latin typeface="Calibri" panose="020F0502020204030204" pitchFamily="34" charset="0"/>
                        <a:cs typeface="Arial" panose="020B0604020202020204" pitchFamily="34" charset="0"/>
                      </a:endParaRPr>
                    </a:p>
                  </a:txBody>
                  <a:tcPr marL="81588" marR="9065" marT="9065" marB="0" anchor="b"/>
                </a:tc>
                <a:extLst>
                  <a:ext uri="{0D108BD9-81ED-4DB2-BD59-A6C34878D82A}">
                    <a16:rowId xmlns:a16="http://schemas.microsoft.com/office/drawing/2014/main" val="10016"/>
                  </a:ext>
                </a:extLst>
              </a:tr>
              <a:tr h="429021">
                <a:tc>
                  <a:txBody>
                    <a:bodyPr/>
                    <a:lstStyle/>
                    <a:p>
                      <a:pPr algn="l" fontAlgn="ctr"/>
                      <a:r>
                        <a:rPr lang="es-CO" sz="1400" u="none" strike="noStrike">
                          <a:effectLst/>
                          <a:latin typeface="Calibri" panose="020F0502020204030204" pitchFamily="34" charset="0"/>
                          <a:cs typeface="Arial" panose="020B0604020202020204" pitchFamily="34" charset="0"/>
                        </a:rPr>
                        <a:t>el distrito deberia invertir mucho mas en la infraestructura de algunos jardines que estan en total deterioro.</a:t>
                      </a:r>
                      <a:endParaRPr lang="es-CO" sz="1400" b="0" i="0" u="none" strike="noStrike">
                        <a:solidFill>
                          <a:srgbClr val="000000"/>
                        </a:solidFill>
                        <a:effectLst/>
                        <a:latin typeface="Calibri" panose="020F0502020204030204" pitchFamily="34" charset="0"/>
                        <a:cs typeface="Arial" panose="020B0604020202020204" pitchFamily="34" charset="0"/>
                      </a:endParaRPr>
                    </a:p>
                  </a:txBody>
                  <a:tcPr marL="163175" marR="9065" marT="9065" marB="0" anchor="ctr"/>
                </a:tc>
                <a:extLst>
                  <a:ext uri="{0D108BD9-81ED-4DB2-BD59-A6C34878D82A}">
                    <a16:rowId xmlns:a16="http://schemas.microsoft.com/office/drawing/2014/main" val="10017"/>
                  </a:ext>
                </a:extLst>
              </a:tr>
              <a:tr h="214511">
                <a:tc>
                  <a:txBody>
                    <a:bodyPr/>
                    <a:lstStyle/>
                    <a:p>
                      <a:pPr algn="l" fontAlgn="b"/>
                      <a:r>
                        <a:rPr lang="es-CO" sz="1400" u="none" strike="noStrike" dirty="0">
                          <a:effectLst/>
                          <a:latin typeface="Calibri" panose="020F0502020204030204" pitchFamily="34" charset="0"/>
                          <a:cs typeface="Arial" panose="020B0604020202020204" pitchFamily="34" charset="0"/>
                        </a:rPr>
                        <a:t>Agilizar los cupos de jardín</a:t>
                      </a:r>
                      <a:endParaRPr lang="es-CO" sz="1400" b="0" i="0" u="none" strike="noStrike" dirty="0">
                        <a:solidFill>
                          <a:srgbClr val="000000"/>
                        </a:solidFill>
                        <a:effectLst/>
                        <a:latin typeface="Calibri" panose="020F0502020204030204" pitchFamily="34" charset="0"/>
                        <a:cs typeface="Arial" panose="020B0604020202020204" pitchFamily="34" charset="0"/>
                      </a:endParaRPr>
                    </a:p>
                  </a:txBody>
                  <a:tcPr marL="163175" marR="9065" marT="9065"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104592029"/>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B8F1D1B0A8AC4F8610F3374FB4392A" ma:contentTypeVersion="13" ma:contentTypeDescription="Create a new document." ma:contentTypeScope="" ma:versionID="95d8575ea130779eb35939990bbe4712">
  <xsd:schema xmlns:xsd="http://www.w3.org/2001/XMLSchema" xmlns:xs="http://www.w3.org/2001/XMLSchema" xmlns:p="http://schemas.microsoft.com/office/2006/metadata/properties" xmlns:ns3="7b9ce7be-c096-4752-9603-b3232bf67417" xmlns:ns4="8b68023f-dd95-4ad0-845b-1b4b51711a6d" targetNamespace="http://schemas.microsoft.com/office/2006/metadata/properties" ma:root="true" ma:fieldsID="ca1fd2e98b7455748150004deb2beec1" ns3:_="" ns4:_="">
    <xsd:import namespace="7b9ce7be-c096-4752-9603-b3232bf67417"/>
    <xsd:import namespace="8b68023f-dd95-4ad0-845b-1b4b51711a6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9ce7be-c096-4752-9603-b3232bf674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68023f-dd95-4ad0-845b-1b4b51711a6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044556-7E67-4D6A-A48A-62C783246D1E}">
  <ds:schemaRefs>
    <ds:schemaRef ds:uri="http://schemas.microsoft.com/sharepoint/v3/contenttype/forms"/>
  </ds:schemaRefs>
</ds:datastoreItem>
</file>

<file path=customXml/itemProps2.xml><?xml version="1.0" encoding="utf-8"?>
<ds:datastoreItem xmlns:ds="http://schemas.openxmlformats.org/officeDocument/2006/customXml" ds:itemID="{5BF47210-8A62-4182-A506-D3C1982DF8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9ce7be-c096-4752-9603-b3232bf67417"/>
    <ds:schemaRef ds:uri="8b68023f-dd95-4ad0-845b-1b4b51711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D13B5C-D70F-4FF5-A1C5-0B1E3DD3E02A}">
  <ds:schemaRefs>
    <ds:schemaRef ds:uri="http://schemas.microsoft.com/office/2006/metadata/properties"/>
    <ds:schemaRef ds:uri="http://www.w3.org/XML/1998/namespace"/>
    <ds:schemaRef ds:uri="8b68023f-dd95-4ad0-845b-1b4b51711a6d"/>
    <ds:schemaRef ds:uri="http://purl.org/dc/terms/"/>
    <ds:schemaRef ds:uri="http://purl.org/dc/elements/1.1/"/>
    <ds:schemaRef ds:uri="7b9ce7be-c096-4752-9603-b3232bf67417"/>
    <ds:schemaRef ds:uri="http://purl.org/dc/dcmitype/"/>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3365</TotalTime>
  <Words>1469</Words>
  <Application>Microsoft Office PowerPoint</Application>
  <PresentationFormat>Panorámica</PresentationFormat>
  <Paragraphs>155</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Calibri Light</vt:lpstr>
      <vt:lpstr>Tahoma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Irma Consuelo Quiceno Machado</cp:lastModifiedBy>
  <cp:revision>188</cp:revision>
  <dcterms:created xsi:type="dcterms:W3CDTF">2020-01-03T20:54:22Z</dcterms:created>
  <dcterms:modified xsi:type="dcterms:W3CDTF">2021-11-05T17:06:31Z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0x010100A0B8F1D1B0A8AC4F8610F3374FB4392A</vt:lpwstr>
  </property>
</Properties>
</file>