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7" r:id="rId5"/>
    <p:sldId id="258" r:id="rId6"/>
    <p:sldId id="259" r:id="rId7"/>
    <p:sldId id="260" r:id="rId8"/>
    <p:sldId id="261" r:id="rId9"/>
    <p:sldId id="264" r:id="rId10"/>
    <p:sldId id="263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0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8" autoAdjust="0"/>
    <p:restoredTop sz="94665"/>
  </p:normalViewPr>
  <p:slideViewPr>
    <p:cSldViewPr snapToGrid="0" snapToObjects="1">
      <p:cViewPr varScale="1">
        <p:scale>
          <a:sx n="68" d="100"/>
          <a:sy n="68" d="100"/>
        </p:scale>
        <p:origin x="6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1er.%20trimestre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1er.%20trimestre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1er.%20trimestre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1er.%20trimestre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1er.%20trimestre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1er.%20trimestre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1er.%20trimestre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1er.%20trimestre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1er.%20trimestre%20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055555555555558E-2"/>
          <c:y val="8.3586322543015457E-2"/>
          <c:w val="0.81388888888888888"/>
          <c:h val="0.5498396033829104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40-49BB-916A-F17F4BD284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40-49BB-916A-F17F4BD284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440-49BB-916A-F17F4BD284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440-49BB-916A-F17F4BD284A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440-49BB-916A-F17F4BD284A6}"/>
              </c:ext>
            </c:extLst>
          </c:dPt>
          <c:dLbls>
            <c:dLbl>
              <c:idx val="3"/>
              <c:layout>
                <c:manualLayout>
                  <c:x val="3.8475744743502682E-2"/>
                  <c:y val="4.073328403366344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40-49BB-916A-F17F4BD284A6}"/>
                </c:ext>
              </c:extLst>
            </c:dLbl>
            <c:dLbl>
              <c:idx val="4"/>
              <c:layout>
                <c:manualLayout>
                  <c:x val="4.9348556536546871E-2"/>
                  <c:y val="9.8403050215618913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40-49BB-916A-F17F4BD284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'Servicio social'!$A$30:$A$34</c:f>
              <c:strCache>
                <c:ptCount val="5"/>
                <c:pt idx="0">
                  <c:v>Apoyos económicos</c:v>
                </c:pt>
                <c:pt idx="1">
                  <c:v>Enlace social (OPA)</c:v>
                </c:pt>
                <c:pt idx="2">
                  <c:v>Creciendo en Familia</c:v>
                </c:pt>
                <c:pt idx="3">
                  <c:v>Comedores (OPA)</c:v>
                </c:pt>
                <c:pt idx="4">
                  <c:v>Complementación alimentaria (OPA)</c:v>
                </c:pt>
              </c:strCache>
            </c:strRef>
          </c:cat>
          <c:val>
            <c:numRef>
              <c:f>'Servicio social'!$B$30:$B$34</c:f>
              <c:numCache>
                <c:formatCode>General</c:formatCode>
                <c:ptCount val="5"/>
                <c:pt idx="0">
                  <c:v>597</c:v>
                </c:pt>
                <c:pt idx="1">
                  <c:v>298</c:v>
                </c:pt>
                <c:pt idx="2">
                  <c:v>131</c:v>
                </c:pt>
                <c:pt idx="3">
                  <c:v>98</c:v>
                </c:pt>
                <c:pt idx="4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40-49BB-916A-F17F4BD284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82775169980994"/>
          <c:y val="0.70908851181074117"/>
          <c:w val="0.79998337707786527"/>
          <c:h val="0.227432195975503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 sz="1050"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NO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'1. Cons. que la Inf.'!$A$32:$A$53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PORVENIR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FONTIBÓN</c:v>
                </c:pt>
                <c:pt idx="9">
                  <c:v>LAGO TIMIZA</c:v>
                </c:pt>
                <c:pt idx="10">
                  <c:v>MARTIRES</c:v>
                </c:pt>
                <c:pt idx="11">
                  <c:v>NIVEL CENTRAL</c:v>
                </c:pt>
                <c:pt idx="12">
                  <c:v>PUENTE ARANDA</c:v>
                </c:pt>
                <c:pt idx="13">
                  <c:v>RAFAEL URIBE URIBE</c:v>
                </c:pt>
                <c:pt idx="14">
                  <c:v>SAN CRISTÓBAL</c:v>
                </c:pt>
                <c:pt idx="15">
                  <c:v>SANTA FE – CANDELARIA</c:v>
                </c:pt>
                <c:pt idx="16">
                  <c:v>SUBA</c:v>
                </c:pt>
                <c:pt idx="17">
                  <c:v>SUBDIRECCIÓN DE INDENTIFICACIÓN Y CARACTERIZACIÓN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'1. Cons. que la Inf.'!$B$32:$B$53</c:f>
              <c:numCache>
                <c:formatCode>General</c:formatCode>
                <c:ptCount val="22"/>
                <c:pt idx="0">
                  <c:v>33</c:v>
                </c:pt>
                <c:pt idx="1">
                  <c:v>3</c:v>
                </c:pt>
                <c:pt idx="6">
                  <c:v>2</c:v>
                </c:pt>
                <c:pt idx="13">
                  <c:v>5</c:v>
                </c:pt>
                <c:pt idx="17">
                  <c:v>1</c:v>
                </c:pt>
                <c:pt idx="2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22-43A3-9F8F-123902DE0AA4}"/>
            </c:ext>
          </c:extLst>
        </c:ser>
        <c:ser>
          <c:idx val="1"/>
          <c:order val="1"/>
          <c:tx>
            <c:v>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333333333333334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22-43A3-9F8F-123902DE0AA4}"/>
                </c:ext>
              </c:extLst>
            </c:dLbl>
            <c:dLbl>
              <c:idx val="13"/>
              <c:layout>
                <c:manualLayout>
                  <c:x val="1.3711151736745886E-2"/>
                  <c:y val="-1.255886349207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22-43A3-9F8F-123902DE0A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'1. Cons. que la Inf.'!$A$32:$A$53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PORVENIR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FONTIBÓN</c:v>
                </c:pt>
                <c:pt idx="9">
                  <c:v>LAGO TIMIZA</c:v>
                </c:pt>
                <c:pt idx="10">
                  <c:v>MARTIRES</c:v>
                </c:pt>
                <c:pt idx="11">
                  <c:v>NIVEL CENTRAL</c:v>
                </c:pt>
                <c:pt idx="12">
                  <c:v>PUENTE ARANDA</c:v>
                </c:pt>
                <c:pt idx="13">
                  <c:v>RAFAEL URIBE URIBE</c:v>
                </c:pt>
                <c:pt idx="14">
                  <c:v>SAN CRISTÓBAL</c:v>
                </c:pt>
                <c:pt idx="15">
                  <c:v>SANTA FE – CANDELARIA</c:v>
                </c:pt>
                <c:pt idx="16">
                  <c:v>SUBA</c:v>
                </c:pt>
                <c:pt idx="17">
                  <c:v>SUBDIRECCIÓN DE INDENTIFICACIÓN Y CARACTERIZACIÓN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'1. Cons. que la Inf.'!$C$32:$C$53</c:f>
              <c:numCache>
                <c:formatCode>General</c:formatCode>
                <c:ptCount val="22"/>
                <c:pt idx="0">
                  <c:v>38</c:v>
                </c:pt>
                <c:pt idx="1">
                  <c:v>126</c:v>
                </c:pt>
                <c:pt idx="2">
                  <c:v>70</c:v>
                </c:pt>
                <c:pt idx="3">
                  <c:v>91</c:v>
                </c:pt>
                <c:pt idx="4">
                  <c:v>30</c:v>
                </c:pt>
                <c:pt idx="5">
                  <c:v>86</c:v>
                </c:pt>
                <c:pt idx="6">
                  <c:v>60</c:v>
                </c:pt>
                <c:pt idx="7">
                  <c:v>159</c:v>
                </c:pt>
                <c:pt idx="8">
                  <c:v>21</c:v>
                </c:pt>
                <c:pt idx="9">
                  <c:v>70</c:v>
                </c:pt>
                <c:pt idx="10">
                  <c:v>76</c:v>
                </c:pt>
                <c:pt idx="11">
                  <c:v>2</c:v>
                </c:pt>
                <c:pt idx="12">
                  <c:v>6</c:v>
                </c:pt>
                <c:pt idx="13">
                  <c:v>16</c:v>
                </c:pt>
                <c:pt idx="14">
                  <c:v>72</c:v>
                </c:pt>
                <c:pt idx="15">
                  <c:v>29</c:v>
                </c:pt>
                <c:pt idx="16">
                  <c:v>57</c:v>
                </c:pt>
                <c:pt idx="17">
                  <c:v>95</c:v>
                </c:pt>
                <c:pt idx="18">
                  <c:v>14</c:v>
                </c:pt>
                <c:pt idx="19">
                  <c:v>32</c:v>
                </c:pt>
                <c:pt idx="20">
                  <c:v>73</c:v>
                </c:pt>
                <c:pt idx="21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22-43A3-9F8F-123902DE0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673088"/>
        <c:axId val="201673648"/>
      </c:barChart>
      <c:catAx>
        <c:axId val="20167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1673648"/>
        <c:crosses val="autoZero"/>
        <c:auto val="1"/>
        <c:lblAlgn val="ctr"/>
        <c:lblOffset val="100"/>
        <c:noMultiLvlLbl val="0"/>
      </c:catAx>
      <c:valAx>
        <c:axId val="201673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1673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940244969378829"/>
          <c:y val="0.9042381714294756"/>
          <c:w val="0.16786159230096237"/>
          <c:h val="7.06441015863723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0EE-4C6F-B2BB-602E873296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0EE-4C6F-B2BB-602E873296A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'1. Cons. que la Inf.'!$B$58:$C$58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'1. Cons. que la Inf.'!$B$59:$C$59</c:f>
              <c:numCache>
                <c:formatCode>General</c:formatCode>
                <c:ptCount val="2"/>
                <c:pt idx="0">
                  <c:v>47</c:v>
                </c:pt>
                <c:pt idx="1">
                  <c:v>1300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EE-4C6F-B2BB-602E873296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632875664411295"/>
          <c:y val="0.84045688883726688"/>
          <c:w val="0.3784898903968662"/>
          <c:h val="0.13176549470333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Aceptable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64848465968202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73-4D25-8C33-9AE873178D98}"/>
                </c:ext>
              </c:extLst>
            </c:dLbl>
            <c:dLbl>
              <c:idx val="4"/>
              <c:layout>
                <c:manualLayout>
                  <c:x val="-8.7412597440095705E-3"/>
                  <c:y val="4.629629629629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73-4D25-8C33-9AE873178D98}"/>
                </c:ext>
              </c:extLst>
            </c:dLbl>
            <c:dLbl>
              <c:idx val="6"/>
              <c:layout>
                <c:manualLayout>
                  <c:x val="-4.1212116492050609E-3"/>
                  <c:y val="-9.25925925925930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73-4D25-8C33-9AE873178D98}"/>
                </c:ext>
              </c:extLst>
            </c:dLbl>
            <c:dLbl>
              <c:idx val="13"/>
              <c:layout>
                <c:manualLayout>
                  <c:x val="-1.2363634947615257E-2"/>
                  <c:y val="-9.25925925925930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73-4D25-8C33-9AE873178D98}"/>
                </c:ext>
              </c:extLst>
            </c:dLbl>
            <c:dLbl>
              <c:idx val="15"/>
              <c:layout>
                <c:manualLayout>
                  <c:x val="-6.181817473807665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73-4D25-8C33-9AE873178D98}"/>
                </c:ext>
              </c:extLst>
            </c:dLbl>
            <c:dLbl>
              <c:idx val="20"/>
              <c:layout>
                <c:manualLayout>
                  <c:x val="-6.1818174738075904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73-4D25-8C33-9AE873178D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'2. Considra que el trato'!$A$34:$A$55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PORVENIR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FONTIBÓN</c:v>
                </c:pt>
                <c:pt idx="9">
                  <c:v>LAGO TIMIZA</c:v>
                </c:pt>
                <c:pt idx="10">
                  <c:v>MARTIRES</c:v>
                </c:pt>
                <c:pt idx="11">
                  <c:v>NIVEL CENTRAL</c:v>
                </c:pt>
                <c:pt idx="12">
                  <c:v>PUENTE ARANDA</c:v>
                </c:pt>
                <c:pt idx="13">
                  <c:v>RAFAEL URIBE URIBE</c:v>
                </c:pt>
                <c:pt idx="14">
                  <c:v>SAN CRISTÓBAL</c:v>
                </c:pt>
                <c:pt idx="15">
                  <c:v>SANTA FE – CANDELARIA</c:v>
                </c:pt>
                <c:pt idx="16">
                  <c:v>SUBA</c:v>
                </c:pt>
                <c:pt idx="17">
                  <c:v>SUBDIRECCIÓN DE INDENTIFICACIÓN Y CARACTERIZACIÓN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'2. Considra que el trato'!$B$34:$B$55</c:f>
              <c:numCache>
                <c:formatCode>General</c:formatCode>
                <c:ptCount val="22"/>
                <c:pt idx="0">
                  <c:v>30</c:v>
                </c:pt>
                <c:pt idx="1">
                  <c:v>2</c:v>
                </c:pt>
                <c:pt idx="4">
                  <c:v>1</c:v>
                </c:pt>
                <c:pt idx="6">
                  <c:v>16</c:v>
                </c:pt>
                <c:pt idx="10">
                  <c:v>1</c:v>
                </c:pt>
                <c:pt idx="13">
                  <c:v>6</c:v>
                </c:pt>
                <c:pt idx="15">
                  <c:v>1</c:v>
                </c:pt>
                <c:pt idx="16">
                  <c:v>1</c:v>
                </c:pt>
                <c:pt idx="2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A73-4D25-8C33-9AE873178D98}"/>
            </c:ext>
          </c:extLst>
        </c:ser>
        <c:ser>
          <c:idx val="1"/>
          <c:order val="1"/>
          <c:tx>
            <c:v>Bueno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2424232984101026E-3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73-4D25-8C33-9AE873178D98}"/>
                </c:ext>
              </c:extLst>
            </c:dLbl>
            <c:dLbl>
              <c:idx val="4"/>
              <c:layout>
                <c:manualLayout>
                  <c:x val="1.0198136368011111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73-4D25-8C33-9AE873178D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'2. Considra que el trato'!$A$34:$A$55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PORVENIR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FONTIBÓN</c:v>
                </c:pt>
                <c:pt idx="9">
                  <c:v>LAGO TIMIZA</c:v>
                </c:pt>
                <c:pt idx="10">
                  <c:v>MARTIRES</c:v>
                </c:pt>
                <c:pt idx="11">
                  <c:v>NIVEL CENTRAL</c:v>
                </c:pt>
                <c:pt idx="12">
                  <c:v>PUENTE ARANDA</c:v>
                </c:pt>
                <c:pt idx="13">
                  <c:v>RAFAEL URIBE URIBE</c:v>
                </c:pt>
                <c:pt idx="14">
                  <c:v>SAN CRISTÓBAL</c:v>
                </c:pt>
                <c:pt idx="15">
                  <c:v>SANTA FE – CANDELARIA</c:v>
                </c:pt>
                <c:pt idx="16">
                  <c:v>SUBA</c:v>
                </c:pt>
                <c:pt idx="17">
                  <c:v>SUBDIRECCIÓN DE INDENTIFICACIÓN Y CARACTERIZACIÓN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'2. Considra que el trato'!$C$34:$C$55</c:f>
              <c:numCache>
                <c:formatCode>General</c:formatCode>
                <c:ptCount val="22"/>
                <c:pt idx="0">
                  <c:v>34</c:v>
                </c:pt>
                <c:pt idx="1">
                  <c:v>127</c:v>
                </c:pt>
                <c:pt idx="2">
                  <c:v>70</c:v>
                </c:pt>
                <c:pt idx="3">
                  <c:v>91</c:v>
                </c:pt>
                <c:pt idx="4">
                  <c:v>29</c:v>
                </c:pt>
                <c:pt idx="5">
                  <c:v>86</c:v>
                </c:pt>
                <c:pt idx="6">
                  <c:v>45</c:v>
                </c:pt>
                <c:pt idx="7">
                  <c:v>159</c:v>
                </c:pt>
                <c:pt idx="8">
                  <c:v>21</c:v>
                </c:pt>
                <c:pt idx="9">
                  <c:v>70</c:v>
                </c:pt>
                <c:pt idx="10">
                  <c:v>75</c:v>
                </c:pt>
                <c:pt idx="11">
                  <c:v>2</c:v>
                </c:pt>
                <c:pt idx="12">
                  <c:v>6</c:v>
                </c:pt>
                <c:pt idx="13">
                  <c:v>15</c:v>
                </c:pt>
                <c:pt idx="14">
                  <c:v>72</c:v>
                </c:pt>
                <c:pt idx="15">
                  <c:v>28</c:v>
                </c:pt>
                <c:pt idx="16">
                  <c:v>56</c:v>
                </c:pt>
                <c:pt idx="17">
                  <c:v>96</c:v>
                </c:pt>
                <c:pt idx="18">
                  <c:v>14</c:v>
                </c:pt>
                <c:pt idx="19">
                  <c:v>32</c:v>
                </c:pt>
                <c:pt idx="20">
                  <c:v>72</c:v>
                </c:pt>
                <c:pt idx="21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A73-4D25-8C33-9AE873178D98}"/>
            </c:ext>
          </c:extLst>
        </c:ser>
        <c:ser>
          <c:idx val="2"/>
          <c:order val="2"/>
          <c:tx>
            <c:v>Deficiente</c:v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'2. Considra que el trato'!$A$34:$A$55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PORVENIR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FONTIBÓN</c:v>
                </c:pt>
                <c:pt idx="9">
                  <c:v>LAGO TIMIZA</c:v>
                </c:pt>
                <c:pt idx="10">
                  <c:v>MARTIRES</c:v>
                </c:pt>
                <c:pt idx="11">
                  <c:v>NIVEL CENTRAL</c:v>
                </c:pt>
                <c:pt idx="12">
                  <c:v>PUENTE ARANDA</c:v>
                </c:pt>
                <c:pt idx="13">
                  <c:v>RAFAEL URIBE URIBE</c:v>
                </c:pt>
                <c:pt idx="14">
                  <c:v>SAN CRISTÓBAL</c:v>
                </c:pt>
                <c:pt idx="15">
                  <c:v>SANTA FE – CANDELARIA</c:v>
                </c:pt>
                <c:pt idx="16">
                  <c:v>SUBA</c:v>
                </c:pt>
                <c:pt idx="17">
                  <c:v>SUBDIRECCIÓN DE INDENTIFICACIÓN Y CARACTERIZACIÓN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'2. Considra que el trato'!$D$34:$D$55</c:f>
              <c:numCache>
                <c:formatCode>General</c:formatCode>
                <c:ptCount val="22"/>
                <c:pt idx="0">
                  <c:v>7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A73-4D25-8C33-9AE873178D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1685968"/>
        <c:axId val="201685408"/>
        <c:axId val="0"/>
      </c:bar3DChart>
      <c:catAx>
        <c:axId val="20168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1685408"/>
        <c:crosses val="autoZero"/>
        <c:auto val="1"/>
        <c:lblAlgn val="ctr"/>
        <c:lblOffset val="100"/>
        <c:noMultiLvlLbl val="0"/>
      </c:catAx>
      <c:valAx>
        <c:axId val="2016854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1685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DEF-4974-8D56-56C3AAA461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DEF-4974-8D56-56C3AAA461F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DEF-4974-8D56-56C3AAA461F4}"/>
              </c:ext>
            </c:extLst>
          </c:dPt>
          <c:dLbls>
            <c:dLbl>
              <c:idx val="0"/>
              <c:layout>
                <c:manualLayout>
                  <c:x val="3.8778433945756779E-2"/>
                  <c:y val="1.415172061825605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EF-4974-8D56-56C3AAA461F4}"/>
                </c:ext>
              </c:extLst>
            </c:dLbl>
            <c:dLbl>
              <c:idx val="2"/>
              <c:layout>
                <c:manualLayout>
                  <c:x val="-2.2081583552056045E-2"/>
                  <c:y val="1.31536162146398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EF-4974-8D56-56C3AAA461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'2. Considra que el trato'!$B$60:$B$62</c:f>
              <c:strCache>
                <c:ptCount val="3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</c:strCache>
            </c:strRef>
          </c:cat>
          <c:val>
            <c:numRef>
              <c:f>'2. Considra que el trato'!$C$60:$C$62</c:f>
              <c:numCache>
                <c:formatCode>General</c:formatCode>
                <c:ptCount val="3"/>
                <c:pt idx="0">
                  <c:v>62</c:v>
                </c:pt>
                <c:pt idx="1">
                  <c:v>1277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EF-4974-8D56-56C3AAA461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No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238805970149253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28-4180-B506-31B1DDADD9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 Consid. que el servidor'!$A$33:$A$54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PORVENIR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FONTIBÓN</c:v>
                </c:pt>
                <c:pt idx="9">
                  <c:v>LAGO TIMIZA</c:v>
                </c:pt>
                <c:pt idx="10">
                  <c:v>MARTIRES</c:v>
                </c:pt>
                <c:pt idx="11">
                  <c:v>NIVEL CENTRAL</c:v>
                </c:pt>
                <c:pt idx="12">
                  <c:v>PUENTE ARANDA</c:v>
                </c:pt>
                <c:pt idx="13">
                  <c:v>RAFAEL URIBE URIBE</c:v>
                </c:pt>
                <c:pt idx="14">
                  <c:v>SAN CRISTÓBAL</c:v>
                </c:pt>
                <c:pt idx="15">
                  <c:v>SANTA FE – CANDELARIA</c:v>
                </c:pt>
                <c:pt idx="16">
                  <c:v>SUBA</c:v>
                </c:pt>
                <c:pt idx="17">
                  <c:v>SUBDIRECCIÓN DE INDENTIFICACIÓN Y CARACTERIZACIÓN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'3. Consid. que el servidor'!$B$33:$B$54</c:f>
              <c:numCache>
                <c:formatCode>General</c:formatCode>
                <c:ptCount val="22"/>
                <c:pt idx="0">
                  <c:v>36</c:v>
                </c:pt>
                <c:pt idx="1">
                  <c:v>4</c:v>
                </c:pt>
                <c:pt idx="6">
                  <c:v>1</c:v>
                </c:pt>
                <c:pt idx="7">
                  <c:v>1</c:v>
                </c:pt>
                <c:pt idx="13">
                  <c:v>3</c:v>
                </c:pt>
                <c:pt idx="2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28-4180-B506-31B1DDADD939}"/>
            </c:ext>
          </c:extLst>
        </c:ser>
        <c:ser>
          <c:idx val="1"/>
          <c:order val="1"/>
          <c:tx>
            <c:v>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 Consid. que el servidor'!$A$33:$A$54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PORVENIR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FONTIBÓN</c:v>
                </c:pt>
                <c:pt idx="9">
                  <c:v>LAGO TIMIZA</c:v>
                </c:pt>
                <c:pt idx="10">
                  <c:v>MARTIRES</c:v>
                </c:pt>
                <c:pt idx="11">
                  <c:v>NIVEL CENTRAL</c:v>
                </c:pt>
                <c:pt idx="12">
                  <c:v>PUENTE ARANDA</c:v>
                </c:pt>
                <c:pt idx="13">
                  <c:v>RAFAEL URIBE URIBE</c:v>
                </c:pt>
                <c:pt idx="14">
                  <c:v>SAN CRISTÓBAL</c:v>
                </c:pt>
                <c:pt idx="15">
                  <c:v>SANTA FE – CANDELARIA</c:v>
                </c:pt>
                <c:pt idx="16">
                  <c:v>SUBA</c:v>
                </c:pt>
                <c:pt idx="17">
                  <c:v>SUBDIRECCIÓN DE INDENTIFICACIÓN Y CARACTERIZACIÓN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'3. Consid. que el servidor'!$C$33:$C$54</c:f>
              <c:numCache>
                <c:formatCode>General</c:formatCode>
                <c:ptCount val="22"/>
                <c:pt idx="0">
                  <c:v>35</c:v>
                </c:pt>
                <c:pt idx="1">
                  <c:v>125</c:v>
                </c:pt>
                <c:pt idx="2">
                  <c:v>70</c:v>
                </c:pt>
                <c:pt idx="3">
                  <c:v>91</c:v>
                </c:pt>
                <c:pt idx="4">
                  <c:v>30</c:v>
                </c:pt>
                <c:pt idx="5">
                  <c:v>86</c:v>
                </c:pt>
                <c:pt idx="6">
                  <c:v>61</c:v>
                </c:pt>
                <c:pt idx="7">
                  <c:v>158</c:v>
                </c:pt>
                <c:pt idx="8">
                  <c:v>21</c:v>
                </c:pt>
                <c:pt idx="9">
                  <c:v>70</c:v>
                </c:pt>
                <c:pt idx="10">
                  <c:v>76</c:v>
                </c:pt>
                <c:pt idx="11">
                  <c:v>2</c:v>
                </c:pt>
                <c:pt idx="12">
                  <c:v>6</c:v>
                </c:pt>
                <c:pt idx="13">
                  <c:v>18</c:v>
                </c:pt>
                <c:pt idx="14">
                  <c:v>72</c:v>
                </c:pt>
                <c:pt idx="15">
                  <c:v>29</c:v>
                </c:pt>
                <c:pt idx="16">
                  <c:v>57</c:v>
                </c:pt>
                <c:pt idx="17">
                  <c:v>96</c:v>
                </c:pt>
                <c:pt idx="18">
                  <c:v>14</c:v>
                </c:pt>
                <c:pt idx="19">
                  <c:v>32</c:v>
                </c:pt>
                <c:pt idx="20">
                  <c:v>70</c:v>
                </c:pt>
                <c:pt idx="21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28-4180-B506-31B1DDADD9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1759104"/>
        <c:axId val="311761904"/>
      </c:barChart>
      <c:catAx>
        <c:axId val="31175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11761904"/>
        <c:crosses val="autoZero"/>
        <c:auto val="1"/>
        <c:lblAlgn val="ctr"/>
        <c:lblOffset val="100"/>
        <c:noMultiLvlLbl val="0"/>
      </c:catAx>
      <c:valAx>
        <c:axId val="3117619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175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696457407433871"/>
          <c:y val="0.89409667541557303"/>
          <c:w val="0.16898676231714227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51015730170725"/>
          <c:y val="3.139599558136167E-2"/>
          <c:w val="0.43897939395140495"/>
          <c:h val="0.8327607311762799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66-4795-A758-CCDB4E3853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66-4795-A758-CCDB4E3853EE}"/>
              </c:ext>
            </c:extLst>
          </c:dPt>
          <c:dLbls>
            <c:dLbl>
              <c:idx val="0"/>
              <c:layout>
                <c:manualLayout>
                  <c:x val="-0.21190075592136459"/>
                  <c:y val="-1.443023781695398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66-4795-A758-CCDB4E3853EE}"/>
                </c:ext>
              </c:extLst>
            </c:dLbl>
            <c:dLbl>
              <c:idx val="1"/>
              <c:layout>
                <c:manualLayout>
                  <c:x val="-0.19532568561750097"/>
                  <c:y val="4.784093786593793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66-4795-A758-CCDB4E3853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'3. Consid. que el servidor'!$B$57:$B$58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'3. Consid. que el servidor'!$C$57:$C$58</c:f>
              <c:numCache>
                <c:formatCode>General</c:formatCode>
                <c:ptCount val="2"/>
                <c:pt idx="0">
                  <c:v>51</c:v>
                </c:pt>
                <c:pt idx="1">
                  <c:v>1296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66-4795-A758-CCDB4E3853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231614261593113"/>
          <c:y val="0.89409667541557303"/>
          <c:w val="0.27926389128007162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v>Insuficiente</c:v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'4. percibe que el tiempo'!$A$33:$A$54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PORVENIR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FONTIBÓN</c:v>
                </c:pt>
                <c:pt idx="9">
                  <c:v>LAGO TIMIZA</c:v>
                </c:pt>
                <c:pt idx="10">
                  <c:v>MARTIRES</c:v>
                </c:pt>
                <c:pt idx="11">
                  <c:v>NIVEL CENTRAL</c:v>
                </c:pt>
                <c:pt idx="12">
                  <c:v>PUENTE ARANDA</c:v>
                </c:pt>
                <c:pt idx="13">
                  <c:v>RAFAEL URIBE URIBE</c:v>
                </c:pt>
                <c:pt idx="14">
                  <c:v>SAN CRISTÓBAL</c:v>
                </c:pt>
                <c:pt idx="15">
                  <c:v>SANTA FE – CANDELARIA</c:v>
                </c:pt>
                <c:pt idx="16">
                  <c:v>SUBA</c:v>
                </c:pt>
                <c:pt idx="17">
                  <c:v>SUBDIRECCIÓN DE INDENTIFICACIÓN Y CARACTERIZACIÓN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'4. percibe que el tiempo'!$B$33:$B$54</c:f>
              <c:numCache>
                <c:formatCode>General</c:formatCode>
                <c:ptCount val="22"/>
                <c:pt idx="0">
                  <c:v>35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6">
                  <c:v>1</c:v>
                </c:pt>
                <c:pt idx="7">
                  <c:v>1</c:v>
                </c:pt>
                <c:pt idx="13">
                  <c:v>2</c:v>
                </c:pt>
                <c:pt idx="16">
                  <c:v>2</c:v>
                </c:pt>
                <c:pt idx="17">
                  <c:v>1</c:v>
                </c:pt>
                <c:pt idx="19">
                  <c:v>1</c:v>
                </c:pt>
                <c:pt idx="2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D2-4198-8804-894D56CD67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1864720"/>
        <c:axId val="301860240"/>
      </c:areaChart>
      <c:barChart>
        <c:barDir val="col"/>
        <c:grouping val="clustered"/>
        <c:varyColors val="0"/>
        <c:ser>
          <c:idx val="1"/>
          <c:order val="1"/>
          <c:tx>
            <c:v>Suficiente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 percibe que el tiempo'!$A$33:$A$54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PORVENIR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FONTIBÓN</c:v>
                </c:pt>
                <c:pt idx="9">
                  <c:v>LAGO TIMIZA</c:v>
                </c:pt>
                <c:pt idx="10">
                  <c:v>MARTIRES</c:v>
                </c:pt>
                <c:pt idx="11">
                  <c:v>NIVEL CENTRAL</c:v>
                </c:pt>
                <c:pt idx="12">
                  <c:v>PUENTE ARANDA</c:v>
                </c:pt>
                <c:pt idx="13">
                  <c:v>RAFAEL URIBE URIBE</c:v>
                </c:pt>
                <c:pt idx="14">
                  <c:v>SAN CRISTÓBAL</c:v>
                </c:pt>
                <c:pt idx="15">
                  <c:v>SANTA FE – CANDELARIA</c:v>
                </c:pt>
                <c:pt idx="16">
                  <c:v>SUBA</c:v>
                </c:pt>
                <c:pt idx="17">
                  <c:v>SUBDIRECCIÓN DE INDENTIFICACIÓN Y CARACTERIZACIÓN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'4. percibe que el tiempo'!$C$33:$C$54</c:f>
              <c:numCache>
                <c:formatCode>General</c:formatCode>
                <c:ptCount val="22"/>
                <c:pt idx="0">
                  <c:v>36</c:v>
                </c:pt>
                <c:pt idx="1">
                  <c:v>127</c:v>
                </c:pt>
                <c:pt idx="2">
                  <c:v>69</c:v>
                </c:pt>
                <c:pt idx="3">
                  <c:v>89</c:v>
                </c:pt>
                <c:pt idx="4">
                  <c:v>30</c:v>
                </c:pt>
                <c:pt idx="5">
                  <c:v>86</c:v>
                </c:pt>
                <c:pt idx="6">
                  <c:v>61</c:v>
                </c:pt>
                <c:pt idx="7">
                  <c:v>158</c:v>
                </c:pt>
                <c:pt idx="8">
                  <c:v>21</c:v>
                </c:pt>
                <c:pt idx="9">
                  <c:v>70</c:v>
                </c:pt>
                <c:pt idx="10">
                  <c:v>76</c:v>
                </c:pt>
                <c:pt idx="11">
                  <c:v>2</c:v>
                </c:pt>
                <c:pt idx="12">
                  <c:v>6</c:v>
                </c:pt>
                <c:pt idx="13">
                  <c:v>19</c:v>
                </c:pt>
                <c:pt idx="14">
                  <c:v>72</c:v>
                </c:pt>
                <c:pt idx="15">
                  <c:v>29</c:v>
                </c:pt>
                <c:pt idx="16">
                  <c:v>55</c:v>
                </c:pt>
                <c:pt idx="17">
                  <c:v>95</c:v>
                </c:pt>
                <c:pt idx="18">
                  <c:v>14</c:v>
                </c:pt>
                <c:pt idx="19">
                  <c:v>31</c:v>
                </c:pt>
                <c:pt idx="20">
                  <c:v>74</c:v>
                </c:pt>
                <c:pt idx="21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D2-4198-8804-894D56CD67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1864720"/>
        <c:axId val="301860240"/>
      </c:barChart>
      <c:catAx>
        <c:axId val="30186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01860240"/>
        <c:crosses val="autoZero"/>
        <c:auto val="1"/>
        <c:lblAlgn val="ctr"/>
        <c:lblOffset val="100"/>
        <c:noMultiLvlLbl val="0"/>
      </c:catAx>
      <c:valAx>
        <c:axId val="3018602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1864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955224299252669"/>
          <c:y val="0.90335593467483233"/>
          <c:w val="0.23420410666979863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444444444444442E-2"/>
          <c:y val="0.10185185185185185"/>
          <c:w val="0.88055555555555554"/>
          <c:h val="0.7413188976377952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A23-4537-8E5F-C4A47370A9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A23-4537-8E5F-C4A47370A900}"/>
              </c:ext>
            </c:extLst>
          </c:dPt>
          <c:dLbls>
            <c:dLbl>
              <c:idx val="0"/>
              <c:layout>
                <c:manualLayout>
                  <c:x val="-2.3232720909886265E-2"/>
                  <c:y val="-1.59357684456109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23-4537-8E5F-C4A47370A9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'4. percibe que el tiempo'!$B$58:$B$59</c:f>
              <c:strCache>
                <c:ptCount val="2"/>
                <c:pt idx="0">
                  <c:v>INSUFICIENTE</c:v>
                </c:pt>
                <c:pt idx="1">
                  <c:v>SUFICIENTE</c:v>
                </c:pt>
              </c:strCache>
            </c:strRef>
          </c:cat>
          <c:val>
            <c:numRef>
              <c:f>'4. percibe que el tiempo'!$C$58:$C$59</c:f>
              <c:numCache>
                <c:formatCode>General</c:formatCode>
                <c:ptCount val="2"/>
                <c:pt idx="0">
                  <c:v>50</c:v>
                </c:pt>
                <c:pt idx="1">
                  <c:v>1297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23-4537-8E5F-C4A47370A9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28/04/2021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108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28/04/2021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7999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28/04/2021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1864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28/04/2021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4496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28/04/2021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107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28/04/2021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1363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28/04/2021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697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28/04/2021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8236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28/04/2021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124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28/04/2021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083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28/04/2021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7036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0A9CE-5B4E-E844-8250-D5ECA627AE07}" type="datetimeFigureOut">
              <a:rPr lang="es-ES_tradnl" smtClean="0"/>
              <a:t>28/04/2021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761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48000" y="135642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ES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PERCEPCIÓN CIUDADANA SOBRE LOS SERVICIOS SOCIALES DE LA SECRETARÍA DISTRITAL DE INTEGRACIÓN SOCIAL</a:t>
            </a:r>
          </a:p>
          <a:p>
            <a:pPr lvl="0" algn="ctr"/>
            <a:r>
              <a:rPr lang="es-ES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–SDIS-.</a:t>
            </a:r>
          </a:p>
          <a:p>
            <a:pPr lvl="0" algn="ctr"/>
            <a:endParaRPr lang="es-ES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altLang="es-CO" b="1" dirty="0">
                <a:latin typeface="Tahoma"/>
                <a:ea typeface="Tahoma"/>
                <a:cs typeface="Arial"/>
              </a:rPr>
              <a:t>  16 DE DICIEMBRE DEL 2020 A 31 DE MARZO DEL 2021.</a:t>
            </a:r>
          </a:p>
          <a:p>
            <a:pPr lvl="0" algn="ctr"/>
            <a:endParaRPr lang="es-CO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CO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SIAC</a:t>
            </a:r>
          </a:p>
          <a:p>
            <a:pPr lvl="0" algn="ctr"/>
            <a:r>
              <a:rPr lang="es-CO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 SS</a:t>
            </a:r>
          </a:p>
          <a:p>
            <a:pPr lvl="0" algn="ctr"/>
            <a:endParaRPr lang="es-CO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altLang="es-CO" b="1" dirty="0">
                <a:latin typeface="Tahoma"/>
                <a:ea typeface="Tahoma"/>
                <a:cs typeface="Arial"/>
              </a:rPr>
              <a:t>TOTAL: 1347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14125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791370"/>
              </p:ext>
            </p:extLst>
          </p:nvPr>
        </p:nvGraphicFramePr>
        <p:xfrm>
          <a:off x="2481943" y="304805"/>
          <a:ext cx="6890657" cy="4725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90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79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</a:rPr>
                        <a:t>MARTIRES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73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 dirty="0">
                          <a:effectLst/>
                        </a:rPr>
                        <a:t>Enlace social (OPA)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47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No estoy conforme con el almacén Colsubsidio, ya que nos atienden de manera displicente.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925">
                <a:tc>
                  <a:txBody>
                    <a:bodyPr/>
                    <a:lstStyle/>
                    <a:p>
                      <a:pPr algn="l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9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</a:rPr>
                        <a:t>SUBA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73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 dirty="0">
                          <a:effectLst/>
                        </a:rPr>
                        <a:t>Complementación alimentaria (OPA)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14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Que haya mas gente atendiendo, para que sea más rápido la atención con los comedores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Que atiendan más rápido lo de Bogotá te nutre, por que me toco esperar mucho para pasar.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73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 dirty="0">
                          <a:effectLst/>
                        </a:rPr>
                        <a:t>Creciendo en Familia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73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Que sean mas explícitos y que sean mas humanos.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73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 dirty="0">
                          <a:effectLst/>
                        </a:rPr>
                        <a:t>Enlace social (OPA)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5121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Que el punto de canje de bono que es en Colsubsidio es muy caro y el valor del bono no alcanza para mas cosas, sugiero que sea cambiado este operador por que es muy costoso y las necesidades son altas.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91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17720" y="362188"/>
            <a:ext cx="399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solidFill>
                  <a:srgbClr val="222222"/>
                </a:solidFill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FICHA TECNICA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60320" y="1009339"/>
            <a:ext cx="650748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dirty="0"/>
              <a:t>                                              </a:t>
            </a:r>
            <a:r>
              <a:rPr lang="es-CO" b="1" dirty="0"/>
              <a:t>OBJETIVO</a:t>
            </a:r>
          </a:p>
          <a:p>
            <a:endParaRPr lang="es-CO" b="1" dirty="0"/>
          </a:p>
          <a:p>
            <a:pPr algn="just"/>
            <a:r>
              <a:rPr lang="es-CO"/>
              <a:t>Conocer el </a:t>
            </a:r>
            <a:r>
              <a:rPr lang="es-CO" dirty="0"/>
              <a:t>grado de satisfacción que tienen los ciudadanos  frente a los servicios de la SDIS y la atención que prestan los servidores tanto en el  SIAC como en los proyectos dentro de  las subdirecciones locales, igualmente recibir sugerencias y observaciones que permitan optimizar los servicios.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46760" y="3625008"/>
            <a:ext cx="4434840" cy="1892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CO" b="1" dirty="0"/>
              <a:t>                           POBLACION</a:t>
            </a:r>
          </a:p>
          <a:p>
            <a:pPr algn="just">
              <a:spcBef>
                <a:spcPct val="50000"/>
              </a:spcBef>
            </a:pPr>
            <a:r>
              <a:rPr lang="es-ES" altLang="es-CO" dirty="0"/>
              <a:t>Los ciudadanos encuestados son personas que acuden a las subdirecciones locales para solicitar información acerca de los proyectos de la SDIS, o que ya se encuentran vinculados en los diferentes programas.</a:t>
            </a:r>
            <a:endParaRPr lang="es-CO" dirty="0"/>
          </a:p>
        </p:txBody>
      </p:sp>
      <p:sp>
        <p:nvSpPr>
          <p:cNvPr id="7" name="Rectángulo 6"/>
          <p:cNvSpPr/>
          <p:nvPr/>
        </p:nvSpPr>
        <p:spPr>
          <a:xfrm>
            <a:off x="6156960" y="3832757"/>
            <a:ext cx="452628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dirty="0"/>
              <a:t>                              </a:t>
            </a:r>
            <a:r>
              <a:rPr lang="es-CO" b="1" dirty="0"/>
              <a:t>PERIODO</a:t>
            </a:r>
          </a:p>
          <a:p>
            <a:endParaRPr lang="es-CO" dirty="0"/>
          </a:p>
          <a:p>
            <a:r>
              <a:rPr lang="es-CO" dirty="0"/>
              <a:t>              </a:t>
            </a:r>
            <a:r>
              <a:rPr lang="es-CO" sz="1400" dirty="0"/>
              <a:t>16 DE DICIEMBRE AL 31 DE MARZO DE 2021</a:t>
            </a:r>
            <a:endParaRPr lang="es-CO" sz="1400" dirty="0">
              <a:cs typeface="Calibri"/>
            </a:endParaRPr>
          </a:p>
          <a:p>
            <a:endParaRPr lang="es-CO" dirty="0"/>
          </a:p>
          <a:p>
            <a:r>
              <a:rPr lang="es-CO" dirty="0"/>
              <a:t>                       1347 ENCUESTAS</a:t>
            </a:r>
          </a:p>
        </p:txBody>
      </p:sp>
      <p:cxnSp>
        <p:nvCxnSpPr>
          <p:cNvPr id="9" name="Conector recto de flecha 8"/>
          <p:cNvCxnSpPr/>
          <p:nvPr/>
        </p:nvCxnSpPr>
        <p:spPr>
          <a:xfrm flipH="1">
            <a:off x="3947160" y="3193926"/>
            <a:ext cx="487680" cy="431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7193280" y="3193926"/>
            <a:ext cx="609600" cy="431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4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423160" y="408355"/>
            <a:ext cx="6888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1.  NOMBRE DEL SERVICIO SOCIAL DONDE FUE ATENDIDO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796540" y="4858434"/>
            <a:ext cx="6355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Durante este período el servicio social más visitado fue apoyos económicos con el 50%, seguido de Enlace social con el  25%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9925002"/>
              </p:ext>
            </p:extLst>
          </p:nvPr>
        </p:nvGraphicFramePr>
        <p:xfrm>
          <a:off x="2796541" y="1201783"/>
          <a:ext cx="6240780" cy="3226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1020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29840" y="174844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2. CONSIDERA QUE LA INFORMACION BRINDADA FUE CLARA?: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580606" y="4632960"/>
            <a:ext cx="4358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El 97%  de los ciudadanos califica como clara la información brindada por los servidores.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029460"/>
              </p:ext>
            </p:extLst>
          </p:nvPr>
        </p:nvGraphicFramePr>
        <p:xfrm>
          <a:off x="1920240" y="880177"/>
          <a:ext cx="8336280" cy="3033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070574"/>
              </p:ext>
            </p:extLst>
          </p:nvPr>
        </p:nvGraphicFramePr>
        <p:xfrm>
          <a:off x="7040880" y="4389119"/>
          <a:ext cx="3032760" cy="1894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42379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593882" y="242054"/>
            <a:ext cx="5369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3. CONSIDERA QUE EL TRATO RECIBIDO FUE: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547625"/>
              </p:ext>
            </p:extLst>
          </p:nvPr>
        </p:nvGraphicFramePr>
        <p:xfrm>
          <a:off x="1783079" y="790303"/>
          <a:ext cx="871727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ángulo 4"/>
          <p:cNvSpPr/>
          <p:nvPr/>
        </p:nvSpPr>
        <p:spPr>
          <a:xfrm>
            <a:off x="1269782" y="4172635"/>
            <a:ext cx="464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dirty="0"/>
              <a:t>El 95% de los ciudadanos encuestados opina que el trato recibido fue Bueno. 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171738"/>
              </p:ext>
            </p:extLst>
          </p:nvPr>
        </p:nvGraphicFramePr>
        <p:xfrm>
          <a:off x="6296296" y="3912326"/>
          <a:ext cx="4204063" cy="2275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578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25714" y="595085"/>
            <a:ext cx="11066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/>
              <a:t>5. ¿CONSIDERA QUE EL SERVIDOR SE PREOCUPO PORQUE HAYA ENTENDIDO Y COMPRENDIDO LA INFORMACION</a:t>
            </a:r>
            <a:r>
              <a:rPr lang="es-CO" dirty="0"/>
              <a:t>?</a:t>
            </a:r>
          </a:p>
          <a:p>
            <a:endParaRPr lang="es-CO" dirty="0"/>
          </a:p>
        </p:txBody>
      </p:sp>
      <p:sp>
        <p:nvSpPr>
          <p:cNvPr id="7" name="Rectángulo 6"/>
          <p:cNvSpPr/>
          <p:nvPr/>
        </p:nvSpPr>
        <p:spPr>
          <a:xfrm>
            <a:off x="1756228" y="4383092"/>
            <a:ext cx="48913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El 96% de los ciudadanos encuestados opina que el servidor sí se preocupó porque comprendiera la información.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034248"/>
              </p:ext>
            </p:extLst>
          </p:nvPr>
        </p:nvGraphicFramePr>
        <p:xfrm>
          <a:off x="2103121" y="1241416"/>
          <a:ext cx="76657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3516235"/>
              </p:ext>
            </p:extLst>
          </p:nvPr>
        </p:nvGraphicFramePr>
        <p:xfrm>
          <a:off x="6979920" y="4383092"/>
          <a:ext cx="3431177" cy="2048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800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4"/>
          <p:cNvSpPr txBox="1">
            <a:spLocks/>
          </p:cNvSpPr>
          <p:nvPr/>
        </p:nvSpPr>
        <p:spPr>
          <a:xfrm>
            <a:off x="2103120" y="287413"/>
            <a:ext cx="7833360" cy="5195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4. PERCIBE QUE EL TIEMPO DE ESPERA PARA SER ATENDIDO FUE :</a:t>
            </a: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dirty="0"/>
            </a:br>
            <a:endParaRPr lang="es-CO" sz="1400" dirty="0"/>
          </a:p>
        </p:txBody>
      </p:sp>
      <p:sp>
        <p:nvSpPr>
          <p:cNvPr id="2" name="Rectángulo 1"/>
          <p:cNvSpPr/>
          <p:nvPr/>
        </p:nvSpPr>
        <p:spPr>
          <a:xfrm>
            <a:off x="1356360" y="4355515"/>
            <a:ext cx="4815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A ésta pregunta, el 96%  de los ciudadanos respondió que el tiempo de espera para ser atendido fue suficiente.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3526836"/>
              </p:ext>
            </p:extLst>
          </p:nvPr>
        </p:nvGraphicFramePr>
        <p:xfrm>
          <a:off x="1859280" y="807004"/>
          <a:ext cx="846037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3707246"/>
              </p:ext>
            </p:extLst>
          </p:nvPr>
        </p:nvGraphicFramePr>
        <p:xfrm>
          <a:off x="6678249" y="3910556"/>
          <a:ext cx="3641408" cy="2398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5200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tint val="2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948249" y="271920"/>
            <a:ext cx="4297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/>
              <a:t>SUGERENCIAS PARA MEJORAR EL SERVICIO</a:t>
            </a:r>
          </a:p>
          <a:p>
            <a:endParaRPr lang="es-CO" dirty="0"/>
          </a:p>
        </p:txBody>
      </p:sp>
      <p:sp>
        <p:nvSpPr>
          <p:cNvPr id="7" name="CuadroTexto 6"/>
          <p:cNvSpPr txBox="1"/>
          <p:nvPr/>
        </p:nvSpPr>
        <p:spPr>
          <a:xfrm>
            <a:off x="260985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65127"/>
              </p:ext>
            </p:extLst>
          </p:nvPr>
        </p:nvGraphicFramePr>
        <p:xfrm>
          <a:off x="1859280" y="807720"/>
          <a:ext cx="8077200" cy="52730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7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657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</a:rPr>
                        <a:t>BARRIOS UNIDOS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43" marR="8043" marT="804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7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Centros de desarrollo comunitario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43" marR="8043" marT="804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90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Gracias por la oportunidad de poder tomar los cursos gratuitos con el Sena, espero también nos puedan compartir ofertas laborales.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776" marR="8043" marT="804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4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Nunca existe información de oferta de cursos gratuitos, al parecer no hay una persona responsable del tema.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776" marR="8043" marT="804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27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Comedores (OPA)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43" marR="8043" marT="804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90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No estoy de acuerdo con que se nos asigne un bono canjeable por alimentos de $80.000,  los cuales no podamos incluir algunos tipos de alimentos.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776" marR="8043" marT="804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90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Por favor vuelvan a abrir rápido los comedores los paquetes alimentarios no son suficientes para suplir la necesidad alimentaria por la que atravesamos.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776" marR="8043" marT="804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44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De verdad es pésimo el servicio recibido en el comedor de san Fernando, no saben atender a la ciudadanía.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776" marR="8043" marT="804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27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Enlace social (OPA)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43" marR="8043" marT="804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90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Me parece el colmo que integración social ofrezca una ayuda disque por emergencia y a la hora no he recibido razón alguna después de postularme hace dos meses,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776" marR="8043" marT="804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190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No me parece justo que por la ruta de enlace social solo haya obtenido a la fecha un solo apoyo alimentario, sabiendo que me habían prometido 3 en total.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776" marR="8043" marT="804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27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Jardín infantil diurno (OPA)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43" marR="8043" marT="804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516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No estoy de acuerdo que en el modelo de alternancia adoptado por la secretaria de integración, creo que todas maneras se continua corriendo riesgo de contagio con nuestros hijos.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776" marR="8043" marT="804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190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No estoy de acuerdo la forma en que generan la aprobación de cupos para el servicio de jardín, no tienen en cuenta el nivel de prioridad.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776" marR="8043" marT="804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190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Que tragedia ha sido solicitar cupo en el servicio de jardines, la disponibilidad de cupos es pésima, ya que no se prioriza los casos de las madres cabeza de hogar.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776" marR="8043" marT="804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432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083836"/>
              </p:ext>
            </p:extLst>
          </p:nvPr>
        </p:nvGraphicFramePr>
        <p:xfrm>
          <a:off x="2534194" y="306977"/>
          <a:ext cx="7171509" cy="5047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71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34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CDC KENNEDY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01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dirty="0">
                          <a:effectLst/>
                        </a:rPr>
                        <a:t>Centro para el desarrollo de capacidades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01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Que den más cursos con énfasis de emprendimiento económico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439" marR="9358" marT="935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214">
                <a:tc>
                  <a:txBody>
                    <a:bodyPr/>
                    <a:lstStyle/>
                    <a:p>
                      <a:pPr algn="l" fontAlgn="ctr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439" marR="9358" marT="935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21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CHAPINERO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01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dirty="0">
                          <a:effectLst/>
                        </a:rPr>
                        <a:t>Apoyos económicos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01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La atención es buena, pero cuando se pregunta algo no explican bien en el proyecto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439" marR="9358" marT="935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01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dirty="0">
                          <a:effectLst/>
                        </a:rPr>
                        <a:t>Centro para el desarrollo de capacidades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01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Que hayan mas cursos o talleres para personas con discapacidad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439" marR="9358" marT="935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01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dirty="0">
                          <a:effectLst/>
                        </a:rPr>
                        <a:t>Comedores (OPA)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802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cerraron los comedores hace unas semanas y nadie sabe darle a uno información de cuando los reabren. es importante que hagan conocer esa información a la ciudadanía.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439" marR="9358" marT="935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401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dirty="0">
                          <a:effectLst/>
                        </a:rPr>
                        <a:t>Complementación alimentaria (OPA)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802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Mayor organización en la entrega de los bonos, en el supermercado siempre hay mucho desorden y la gente no respeta.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439" marR="9358" marT="935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401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dirty="0">
                          <a:effectLst/>
                        </a:rPr>
                        <a:t>Jardín infantil diurno (OPA)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1204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Uno entiende el tema de la pandemia pero eso no es excusa para que el servicio de los jardines este tan demorado y ausente porque en el jardín no encuentra uno ni quien atienda.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439" marR="9358" marT="935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214">
                <a:tc>
                  <a:txBody>
                    <a:bodyPr/>
                    <a:lstStyle/>
                    <a:p>
                      <a:pPr algn="l" fontAlgn="ctr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439" marR="9358" marT="935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421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ENGATIVA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401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dirty="0">
                          <a:effectLst/>
                        </a:rPr>
                        <a:t>Apoyos económicos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401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Que la atención sea mas cordial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439" marR="9358" marT="935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592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B8F1D1B0A8AC4F8610F3374FB4392A" ma:contentTypeVersion="13" ma:contentTypeDescription="Create a new document." ma:contentTypeScope="" ma:versionID="95d8575ea130779eb35939990bbe4712">
  <xsd:schema xmlns:xsd="http://www.w3.org/2001/XMLSchema" xmlns:xs="http://www.w3.org/2001/XMLSchema" xmlns:p="http://schemas.microsoft.com/office/2006/metadata/properties" xmlns:ns3="7b9ce7be-c096-4752-9603-b3232bf67417" xmlns:ns4="8b68023f-dd95-4ad0-845b-1b4b51711a6d" targetNamespace="http://schemas.microsoft.com/office/2006/metadata/properties" ma:root="true" ma:fieldsID="ca1fd2e98b7455748150004deb2beec1" ns3:_="" ns4:_="">
    <xsd:import namespace="7b9ce7be-c096-4752-9603-b3232bf67417"/>
    <xsd:import namespace="8b68023f-dd95-4ad0-845b-1b4b51711a6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ce7be-c096-4752-9603-b3232bf674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8023f-dd95-4ad0-845b-1b4b51711a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F47210-8A62-4182-A506-D3C1982DF8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9ce7be-c096-4752-9603-b3232bf67417"/>
    <ds:schemaRef ds:uri="8b68023f-dd95-4ad0-845b-1b4b51711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D13B5C-D70F-4FF5-A1C5-0B1E3DD3E02A}">
  <ds:schemaRefs>
    <ds:schemaRef ds:uri="http://purl.org/dc/terms/"/>
    <ds:schemaRef ds:uri="http://schemas.microsoft.com/office/2006/documentManagement/types"/>
    <ds:schemaRef ds:uri="7b9ce7be-c096-4752-9603-b3232bf67417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8b68023f-dd95-4ad0-845b-1b4b51711a6d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7044556-7E67-4D6A-A48A-62C783246D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848</TotalTime>
  <Words>911</Words>
  <Application>Microsoft Office PowerPoint</Application>
  <PresentationFormat>Panorámica</PresentationFormat>
  <Paragraphs>74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Irma Consuelo Quiceno Machado</cp:lastModifiedBy>
  <cp:revision>102</cp:revision>
  <dcterms:created xsi:type="dcterms:W3CDTF">2020-01-03T20:54:22Z</dcterms:created>
  <dcterms:modified xsi:type="dcterms:W3CDTF">2021-04-28T16:33:13Z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0x010100A0B8F1D1B0A8AC4F8610F3374FB4392A</vt:lpwstr>
  </property>
</Properties>
</file>