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3" r:id="rId10"/>
    <p:sldId id="268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ENCUESTA%20DE%20SATISFACCION%20Y%20PERCEPCION%20ORIGIN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ENCUESTA%20SDQ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ENCUESTA%20SDQ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to%20trimestre%202021-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66710411198598"/>
          <c:y val="9.2592228054826475E-2"/>
          <c:w val="0.32777690288713912"/>
          <c:h val="0.5462948381452318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CA9-424E-BC84-3E372A8E42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A9-424E-BC84-3E372A8E42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A9-424E-BC84-3E372A8E42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A9-424E-BC84-3E372A8E42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'Nombre del servicio social'!$A$32:$A$35</c:f>
              <c:strCache>
                <c:ptCount val="4"/>
                <c:pt idx="0">
                  <c:v>Apoyos económicos para persona mayor</c:v>
                </c:pt>
                <c:pt idx="1">
                  <c:v>Respuesta social</c:v>
                </c:pt>
                <c:pt idx="2">
                  <c:v>Educación inicial en el marco de la atención integral  (Jardínes)</c:v>
                </c:pt>
                <c:pt idx="3">
                  <c:v>Alimentación integral: un camino hacia la inclusión social</c:v>
                </c:pt>
              </c:strCache>
            </c:strRef>
          </c:cat>
          <c:val>
            <c:numRef>
              <c:f>'Nombre del servicio social'!$B$32:$B$35</c:f>
              <c:numCache>
                <c:formatCode>General</c:formatCode>
                <c:ptCount val="4"/>
                <c:pt idx="0">
                  <c:v>708</c:v>
                </c:pt>
                <c:pt idx="1">
                  <c:v>331</c:v>
                </c:pt>
                <c:pt idx="2">
                  <c:v>100</c:v>
                </c:pt>
                <c:pt idx="3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A9-424E-BC84-3E372A8E4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99938094159858E-2"/>
          <c:y val="0.19923316997568799"/>
          <c:w val="0.81965135027037495"/>
          <c:h val="0.67136337637970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99-46CE-964E-5F04323571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99-46CE-964E-5F04323571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99-46CE-964E-5F04323571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099-46CE-964E-5F04323571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099-46CE-964E-5F043235718B}"/>
              </c:ext>
            </c:extLst>
          </c:dPt>
          <c:dLbls>
            <c:dLbl>
              <c:idx val="3"/>
              <c:layout>
                <c:manualLayout>
                  <c:x val="2.709864391951006E-2"/>
                  <c:y val="-2.42136920384951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99-46CE-964E-5F043235718B}"/>
                </c:ext>
              </c:extLst>
            </c:dLbl>
            <c:dLbl>
              <c:idx val="4"/>
              <c:layout>
                <c:manualLayout>
                  <c:x val="8.1326334208223966E-2"/>
                  <c:y val="-1.24620880723242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99-46CE-964E-5F04323571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'Encuesta de satisfacción y per'!$B$107:$B$111</c:f>
              <c:strCache>
                <c:ptCount val="5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No sabe/no responde</c:v>
                </c:pt>
                <c:pt idx="4">
                  <c:v>Regular</c:v>
                </c:pt>
              </c:strCache>
            </c:strRef>
          </c:cat>
          <c:val>
            <c:numRef>
              <c:f>'Encuesta de satisfacción y per'!$C$107:$C$111</c:f>
              <c:numCache>
                <c:formatCode>General</c:formatCode>
                <c:ptCount val="5"/>
                <c:pt idx="0">
                  <c:v>145</c:v>
                </c:pt>
                <c:pt idx="1">
                  <c:v>30</c:v>
                </c:pt>
                <c:pt idx="2">
                  <c:v>168</c:v>
                </c:pt>
                <c:pt idx="3">
                  <c:v>10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99-46CE-964E-5F0432357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ENCUESTA</a:t>
            </a:r>
            <a:r>
              <a:rPr lang="es-CO" baseline="0"/>
              <a:t> SDQS	</a:t>
            </a:r>
            <a:endParaRPr lang="es-CO"/>
          </a:p>
        </c:rich>
      </c:tx>
      <c:layout>
        <c:manualLayout>
          <c:xMode val="edge"/>
          <c:yMode val="edge"/>
          <c:x val="0.3820731538372253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'ENCUESTA VIRTUAL SISTEMA DE QUE'!$A$29</c:f>
              <c:strCache>
                <c:ptCount val="1"/>
                <c:pt idx="0">
                  <c:v>BUENA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'ENCUESTA VIRTUAL SISTEMA DE QUE'!$B$29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A-4768-B6D9-4C9BCEC4D603}"/>
            </c:ext>
          </c:extLst>
        </c:ser>
        <c:ser>
          <c:idx val="1"/>
          <c:order val="1"/>
          <c:tx>
            <c:strRef>
              <c:f>'ENCUESTA VIRTUAL SISTEMA DE QUE'!$A$30</c:f>
              <c:strCache>
                <c:ptCount val="1"/>
                <c:pt idx="0">
                  <c:v>MUY BUENA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'ENCUESTA VIRTUAL SISTEMA DE QUE'!$B$30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A-4768-B6D9-4C9BCEC4D603}"/>
            </c:ext>
          </c:extLst>
        </c:ser>
        <c:ser>
          <c:idx val="2"/>
          <c:order val="2"/>
          <c:tx>
            <c:strRef>
              <c:f>'ENCUESTA VIRTUAL SISTEMA DE QUE'!$A$31</c:f>
              <c:strCache>
                <c:ptCount val="1"/>
                <c:pt idx="0">
                  <c:v>MUY 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'ENCUESTA VIRTUAL SISTEMA DE QUE'!$B$31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A-4768-B6D9-4C9BCEC4D603}"/>
            </c:ext>
          </c:extLst>
        </c:ser>
        <c:ser>
          <c:idx val="3"/>
          <c:order val="3"/>
          <c:tx>
            <c:strRef>
              <c:f>'ENCUESTA VIRTUAL SISTEMA DE QUE'!$A$32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'ENCUESTA VIRTUAL SISTEMA DE QUE'!$B$32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FA-4768-B6D9-4C9BCEC4D603}"/>
            </c:ext>
          </c:extLst>
        </c:ser>
        <c:ser>
          <c:idx val="4"/>
          <c:order val="4"/>
          <c:tx>
            <c:strRef>
              <c:f>'ENCUESTA VIRTUAL SISTEMA DE QUE'!$A$33</c:f>
              <c:strCache>
                <c:ptCount val="1"/>
                <c:pt idx="0">
                  <c:v>NO SABE /NO RESPONDE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'ENCUESTA VIRTUAL SISTEMA DE QUE'!$B$33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FA-4768-B6D9-4C9BCEC4D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2485792"/>
        <c:axId val="262484112"/>
      </c:barChart>
      <c:catAx>
        <c:axId val="262485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484112"/>
        <c:crosses val="autoZero"/>
        <c:auto val="1"/>
        <c:lblAlgn val="ctr"/>
        <c:lblOffset val="100"/>
        <c:noMultiLvlLbl val="0"/>
      </c:catAx>
      <c:valAx>
        <c:axId val="262484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248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79272954646718"/>
          <c:y val="0.89409667541557303"/>
          <c:w val="0.7948472560758721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B73-4954-B8C0-BEB86F122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73-4954-B8C0-BEB86F122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B73-4954-B8C0-BEB86F122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B73-4954-B8C0-BEB86F122D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B73-4954-B8C0-BEB86F122D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'ENCUESTA VIRTUAL SISTEMA DE QUE'!$A$29:$A$33</c:f>
              <c:strCache>
                <c:ptCount val="5"/>
                <c:pt idx="0">
                  <c:v>BUENA</c:v>
                </c:pt>
                <c:pt idx="1">
                  <c:v>MUY BUENA</c:v>
                </c:pt>
                <c:pt idx="2">
                  <c:v>MUY DEFICIENTE</c:v>
                </c:pt>
                <c:pt idx="3">
                  <c:v>REGULAR</c:v>
                </c:pt>
                <c:pt idx="4">
                  <c:v>NO SABE /NO RESPONDE</c:v>
                </c:pt>
              </c:strCache>
            </c:strRef>
          </c:cat>
          <c:val>
            <c:numRef>
              <c:f>'ENCUESTA VIRTUAL SISTEMA DE QUE'!$B$29:$B$33</c:f>
              <c:numCache>
                <c:formatCode>General</c:formatCode>
                <c:ptCount val="5"/>
                <c:pt idx="0">
                  <c:v>17</c:v>
                </c:pt>
                <c:pt idx="1">
                  <c:v>20</c:v>
                </c:pt>
                <c:pt idx="2">
                  <c:v>6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73-4954-B8C0-BEB86F122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 Considera que la inform'!$B$31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 Considera que la inform'!$A$32:$A$53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'1. Considera que la inform'!$B$32:$B$53</c:f>
              <c:numCache>
                <c:formatCode>General</c:formatCode>
                <c:ptCount val="22"/>
                <c:pt idx="1">
                  <c:v>2</c:v>
                </c:pt>
                <c:pt idx="2">
                  <c:v>1</c:v>
                </c:pt>
                <c:pt idx="9">
                  <c:v>24</c:v>
                </c:pt>
                <c:pt idx="13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0-4EA7-912F-D925CA3BBFC3}"/>
            </c:ext>
          </c:extLst>
        </c:ser>
        <c:ser>
          <c:idx val="1"/>
          <c:order val="1"/>
          <c:tx>
            <c:strRef>
              <c:f>'1. Considera que la inform'!$C$31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388891379519183E-2"/>
                  <c:y val="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40-4EA7-912F-D925CA3BBF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'1. Considera que la inform'!$A$32:$A$53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'1. Considera que la inform'!$C$32:$C$53</c:f>
              <c:numCache>
                <c:formatCode>General</c:formatCode>
                <c:ptCount val="22"/>
                <c:pt idx="0">
                  <c:v>66</c:v>
                </c:pt>
                <c:pt idx="1">
                  <c:v>135</c:v>
                </c:pt>
                <c:pt idx="2">
                  <c:v>23</c:v>
                </c:pt>
                <c:pt idx="3">
                  <c:v>112</c:v>
                </c:pt>
                <c:pt idx="4">
                  <c:v>125</c:v>
                </c:pt>
                <c:pt idx="5">
                  <c:v>76</c:v>
                </c:pt>
                <c:pt idx="6">
                  <c:v>52</c:v>
                </c:pt>
                <c:pt idx="7">
                  <c:v>34</c:v>
                </c:pt>
                <c:pt idx="8">
                  <c:v>103</c:v>
                </c:pt>
                <c:pt idx="9">
                  <c:v>35</c:v>
                </c:pt>
                <c:pt idx="10">
                  <c:v>57</c:v>
                </c:pt>
                <c:pt idx="11">
                  <c:v>62</c:v>
                </c:pt>
                <c:pt idx="12">
                  <c:v>87</c:v>
                </c:pt>
                <c:pt idx="13">
                  <c:v>36</c:v>
                </c:pt>
                <c:pt idx="14">
                  <c:v>52</c:v>
                </c:pt>
                <c:pt idx="15">
                  <c:v>52</c:v>
                </c:pt>
                <c:pt idx="16">
                  <c:v>39</c:v>
                </c:pt>
                <c:pt idx="17">
                  <c:v>108</c:v>
                </c:pt>
                <c:pt idx="18">
                  <c:v>60</c:v>
                </c:pt>
                <c:pt idx="19">
                  <c:v>91</c:v>
                </c:pt>
                <c:pt idx="20">
                  <c:v>39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40-4EA7-912F-D925CA3BB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379168"/>
        <c:axId val="172379728"/>
      </c:barChart>
      <c:catAx>
        <c:axId val="17237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2379728"/>
        <c:crosses val="autoZero"/>
        <c:auto val="1"/>
        <c:lblAlgn val="ctr"/>
        <c:lblOffset val="100"/>
        <c:noMultiLvlLbl val="0"/>
      </c:catAx>
      <c:valAx>
        <c:axId val="172379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37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868310731991835"/>
          <c:y val="0.89409667541557303"/>
          <c:w val="0.21420767716535433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C9-4F4C-B59E-C8D54AAE4DA8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C9-4F4C-B59E-C8D54AAE4D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'1. Considera que la inform'!$B$58:$B$59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'1. Considera que la inform'!$C$58:$C$59</c:f>
              <c:numCache>
                <c:formatCode>General</c:formatCode>
                <c:ptCount val="2"/>
                <c:pt idx="0">
                  <c:v>30</c:v>
                </c:pt>
                <c:pt idx="1">
                  <c:v>1445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C9-4F4C-B59E-C8D54AAE4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30861767279092"/>
          <c:y val="0.85705963837853605"/>
          <c:w val="0.245938101487314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C7-4677-BA01-EB2EDB2ED56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C7-4677-BA01-EB2EDB2ED564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9C7-4677-BA01-EB2EDB2ED564}"/>
              </c:ext>
            </c:extLst>
          </c:dPt>
          <c:dLbls>
            <c:dLbl>
              <c:idx val="0"/>
              <c:layout>
                <c:manualLayout>
                  <c:x val="2.2071128367280656E-2"/>
                  <c:y val="3.4752085780022791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C7-4677-BA01-EB2EDB2ED564}"/>
                </c:ext>
              </c:extLst>
            </c:dLbl>
            <c:dLbl>
              <c:idx val="2"/>
              <c:layout>
                <c:manualLayout>
                  <c:x val="-5.5974438137673509E-3"/>
                  <c:y val="1.386154175271009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C7-4677-BA01-EB2EDB2ED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'2. Considera que el trato recib'!$B$63:$B$65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</c:strCache>
            </c:strRef>
          </c:cat>
          <c:val>
            <c:numRef>
              <c:f>'2. Considera que el trato recib'!$C$63:$C$65</c:f>
              <c:numCache>
                <c:formatCode>General</c:formatCode>
                <c:ptCount val="3"/>
                <c:pt idx="0">
                  <c:v>40</c:v>
                </c:pt>
                <c:pt idx="1">
                  <c:v>1303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C7-4677-BA01-EB2EDB2ED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'2. Considera que el trato recib'!$B$32</c:f>
              <c:strCache>
                <c:ptCount val="1"/>
                <c:pt idx="0">
                  <c:v>ACEPTABLE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1.9133265000056663E-2"/>
                  <c:y val="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B2-418F-87CC-7BF3F97AD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Considera que el trato recib'!$A$33:$A$54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'2. Considera que el trato recib'!$B$33:$B$54</c:f>
              <c:numCache>
                <c:formatCode>General</c:formatCode>
                <c:ptCount val="22"/>
                <c:pt idx="1">
                  <c:v>3</c:v>
                </c:pt>
                <c:pt idx="6">
                  <c:v>4</c:v>
                </c:pt>
                <c:pt idx="7">
                  <c:v>1</c:v>
                </c:pt>
                <c:pt idx="9">
                  <c:v>33</c:v>
                </c:pt>
                <c:pt idx="10">
                  <c:v>1</c:v>
                </c:pt>
                <c:pt idx="12">
                  <c:v>3</c:v>
                </c:pt>
                <c:pt idx="13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B2-418F-87CC-7BF3F97ADE57}"/>
            </c:ext>
          </c:extLst>
        </c:ser>
        <c:ser>
          <c:idx val="1"/>
          <c:order val="1"/>
          <c:tx>
            <c:strRef>
              <c:f>'2. Considera que el trato recib'!$C$32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-1.970443349753694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B2-418F-87CC-7BF3F97AD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 Considera que el trato recib'!$A$33:$A$54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'2. Considera que el trato recib'!$C$33:$C$54</c:f>
              <c:numCache>
                <c:formatCode>General</c:formatCode>
                <c:ptCount val="22"/>
                <c:pt idx="0">
                  <c:v>66</c:v>
                </c:pt>
                <c:pt idx="1">
                  <c:v>134</c:v>
                </c:pt>
                <c:pt idx="2">
                  <c:v>23</c:v>
                </c:pt>
                <c:pt idx="3">
                  <c:v>112</c:v>
                </c:pt>
                <c:pt idx="4">
                  <c:v>125</c:v>
                </c:pt>
                <c:pt idx="5">
                  <c:v>76</c:v>
                </c:pt>
                <c:pt idx="6">
                  <c:v>48</c:v>
                </c:pt>
                <c:pt idx="7">
                  <c:v>33</c:v>
                </c:pt>
                <c:pt idx="8">
                  <c:v>103</c:v>
                </c:pt>
                <c:pt idx="9">
                  <c:v>21</c:v>
                </c:pt>
                <c:pt idx="10">
                  <c:v>56</c:v>
                </c:pt>
                <c:pt idx="11">
                  <c:v>62</c:v>
                </c:pt>
                <c:pt idx="12">
                  <c:v>84</c:v>
                </c:pt>
                <c:pt idx="13">
                  <c:v>36</c:v>
                </c:pt>
                <c:pt idx="14">
                  <c:v>52</c:v>
                </c:pt>
                <c:pt idx="15">
                  <c:v>52</c:v>
                </c:pt>
                <c:pt idx="16">
                  <c:v>39</c:v>
                </c:pt>
                <c:pt idx="17">
                  <c:v>107</c:v>
                </c:pt>
                <c:pt idx="18">
                  <c:v>59</c:v>
                </c:pt>
                <c:pt idx="19">
                  <c:v>91</c:v>
                </c:pt>
                <c:pt idx="20">
                  <c:v>38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B2-418F-87CC-7BF3F97ADE57}"/>
            </c:ext>
          </c:extLst>
        </c:ser>
        <c:ser>
          <c:idx val="2"/>
          <c:order val="2"/>
          <c:tx>
            <c:strRef>
              <c:f>'2. Considera que el trato recib'!$D$32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'2. Considera que el trato recib'!$A$33:$A$54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'2. Considera que el trato recib'!$D$33:$D$54</c:f>
              <c:numCache>
                <c:formatCode>General</c:formatCode>
                <c:ptCount val="22"/>
                <c:pt idx="2">
                  <c:v>1</c:v>
                </c:pt>
                <c:pt idx="9">
                  <c:v>5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B2-418F-87CC-7BF3F97AD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102832"/>
        <c:axId val="173103392"/>
        <c:axId val="0"/>
      </c:bar3DChart>
      <c:catAx>
        <c:axId val="17310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03392"/>
        <c:crosses val="autoZero"/>
        <c:auto val="1"/>
        <c:lblAlgn val="ctr"/>
        <c:lblOffset val="100"/>
        <c:noMultiLvlLbl val="0"/>
      </c:catAx>
      <c:valAx>
        <c:axId val="173103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310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49-449E-9252-923AD402DA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49-449E-9252-923AD402DA75}"/>
              </c:ext>
            </c:extLst>
          </c:dPt>
          <c:dLbls>
            <c:dLbl>
              <c:idx val="1"/>
              <c:layout>
                <c:manualLayout>
                  <c:x val="-0.21658126914884598"/>
                  <c:y val="-0.1504176621672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49-449E-9252-923AD402D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'3. Considera que el servidor se'!$B$57:$B$58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'3. Considera que el servidor se'!$C$57:$C$58</c:f>
              <c:numCache>
                <c:formatCode>General</c:formatCode>
                <c:ptCount val="2"/>
                <c:pt idx="0">
                  <c:v>28</c:v>
                </c:pt>
                <c:pt idx="1">
                  <c:v>1322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49-449E-9252-923AD402D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'3. Considera que el servidor se'!$B$32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Considera que el servidor se'!$A$33:$A$54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'3. Considera que el servidor se'!$B$33:$B$54</c:f>
              <c:numCache>
                <c:formatCode>General</c:formatCode>
                <c:ptCount val="22"/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9">
                  <c:v>26</c:v>
                </c:pt>
                <c:pt idx="13">
                  <c:v>1</c:v>
                </c:pt>
                <c:pt idx="14">
                  <c:v>1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8-4943-BA16-13A99E120AEC}"/>
            </c:ext>
          </c:extLst>
        </c:ser>
        <c:ser>
          <c:idx val="1"/>
          <c:order val="1"/>
          <c:tx>
            <c:strRef>
              <c:f>'3. Considera que el servidor se'!$C$32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6.7226902618390807E-3"/>
                  <c:y val="-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E8-4943-BA16-13A99E120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 Considera que el servidor se'!$A$33:$A$54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'3. Considera que el servidor se'!$C$33:$C$54</c:f>
              <c:numCache>
                <c:formatCode>General</c:formatCode>
                <c:ptCount val="22"/>
                <c:pt idx="0">
                  <c:v>66</c:v>
                </c:pt>
                <c:pt idx="1">
                  <c:v>135</c:v>
                </c:pt>
                <c:pt idx="2">
                  <c:v>23</c:v>
                </c:pt>
                <c:pt idx="3">
                  <c:v>111</c:v>
                </c:pt>
                <c:pt idx="4">
                  <c:v>125</c:v>
                </c:pt>
                <c:pt idx="5">
                  <c:v>76</c:v>
                </c:pt>
                <c:pt idx="6">
                  <c:v>52</c:v>
                </c:pt>
                <c:pt idx="7">
                  <c:v>34</c:v>
                </c:pt>
                <c:pt idx="8">
                  <c:v>103</c:v>
                </c:pt>
                <c:pt idx="9">
                  <c:v>33</c:v>
                </c:pt>
                <c:pt idx="10">
                  <c:v>57</c:v>
                </c:pt>
                <c:pt idx="11">
                  <c:v>62</c:v>
                </c:pt>
                <c:pt idx="12">
                  <c:v>87</c:v>
                </c:pt>
                <c:pt idx="13">
                  <c:v>36</c:v>
                </c:pt>
                <c:pt idx="14">
                  <c:v>51</c:v>
                </c:pt>
                <c:pt idx="15">
                  <c:v>52</c:v>
                </c:pt>
                <c:pt idx="16">
                  <c:v>39</c:v>
                </c:pt>
                <c:pt idx="17">
                  <c:v>108</c:v>
                </c:pt>
                <c:pt idx="18">
                  <c:v>59</c:v>
                </c:pt>
                <c:pt idx="19">
                  <c:v>92</c:v>
                </c:pt>
                <c:pt idx="20">
                  <c:v>39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E8-4943-BA16-13A99E120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257008"/>
        <c:axId val="173257568"/>
      </c:barChart>
      <c:catAx>
        <c:axId val="17325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257568"/>
        <c:crosses val="autoZero"/>
        <c:auto val="1"/>
        <c:lblAlgn val="ctr"/>
        <c:lblOffset val="100"/>
        <c:noMultiLvlLbl val="0"/>
      </c:catAx>
      <c:valAx>
        <c:axId val="17325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25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'4. Percibe que el tiempo de esp'!$B$31</c:f>
              <c:strCache>
                <c:ptCount val="1"/>
                <c:pt idx="0">
                  <c:v>Insuficiente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 de esp'!$A$32:$A$53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'4. Percibe que el tiempo de esp'!$B$32:$B$53</c:f>
              <c:numCache>
                <c:formatCode>General</c:formatCode>
                <c:ptCount val="22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7">
                  <c:v>6</c:v>
                </c:pt>
                <c:pt idx="9">
                  <c:v>23</c:v>
                </c:pt>
                <c:pt idx="10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5</c:v>
                </c:pt>
                <c:pt idx="18">
                  <c:v>3</c:v>
                </c:pt>
                <c:pt idx="19">
                  <c:v>3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95-46C3-B96A-22E57FA266E2}"/>
            </c:ext>
          </c:extLst>
        </c:ser>
        <c:ser>
          <c:idx val="1"/>
          <c:order val="1"/>
          <c:tx>
            <c:strRef>
              <c:f>'4. Percibe que el tiempo de esp'!$C$31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6.182380216383232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95-46C3-B96A-22E57FA26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 de esp'!$A$32:$A$53</c:f>
              <c:strCache>
                <c:ptCount val="22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PORVENIR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FONTIBÓN</c:v>
                </c:pt>
                <c:pt idx="9">
                  <c:v>LAGO TIMIZA</c:v>
                </c:pt>
                <c:pt idx="10">
                  <c:v>MARTIRES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ANTONIO NARIÑO - PUENTE ARANDA</c:v>
                </c:pt>
                <c:pt idx="21">
                  <c:v>CDC SAMORÉ</c:v>
                </c:pt>
              </c:strCache>
            </c:strRef>
          </c:cat>
          <c:val>
            <c:numRef>
              <c:f>'4. Percibe que el tiempo de esp'!$C$32:$C$53</c:f>
              <c:numCache>
                <c:formatCode>General</c:formatCode>
                <c:ptCount val="22"/>
                <c:pt idx="0">
                  <c:v>65</c:v>
                </c:pt>
                <c:pt idx="1">
                  <c:v>132</c:v>
                </c:pt>
                <c:pt idx="2">
                  <c:v>23</c:v>
                </c:pt>
                <c:pt idx="3">
                  <c:v>112</c:v>
                </c:pt>
                <c:pt idx="4">
                  <c:v>125</c:v>
                </c:pt>
                <c:pt idx="5">
                  <c:v>76</c:v>
                </c:pt>
                <c:pt idx="6">
                  <c:v>52</c:v>
                </c:pt>
                <c:pt idx="7">
                  <c:v>28</c:v>
                </c:pt>
                <c:pt idx="8">
                  <c:v>103</c:v>
                </c:pt>
                <c:pt idx="9">
                  <c:v>36</c:v>
                </c:pt>
                <c:pt idx="10">
                  <c:v>55</c:v>
                </c:pt>
                <c:pt idx="11">
                  <c:v>62</c:v>
                </c:pt>
                <c:pt idx="12">
                  <c:v>86</c:v>
                </c:pt>
                <c:pt idx="13">
                  <c:v>36</c:v>
                </c:pt>
                <c:pt idx="14">
                  <c:v>47</c:v>
                </c:pt>
                <c:pt idx="15">
                  <c:v>52</c:v>
                </c:pt>
                <c:pt idx="16">
                  <c:v>39</c:v>
                </c:pt>
                <c:pt idx="17">
                  <c:v>108</c:v>
                </c:pt>
                <c:pt idx="18">
                  <c:v>58</c:v>
                </c:pt>
                <c:pt idx="19">
                  <c:v>89</c:v>
                </c:pt>
                <c:pt idx="20">
                  <c:v>35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95-46C3-B96A-22E57FA26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260368"/>
        <c:axId val="173260928"/>
        <c:axId val="0"/>
      </c:bar3DChart>
      <c:catAx>
        <c:axId val="17326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260928"/>
        <c:crosses val="autoZero"/>
        <c:auto val="1"/>
        <c:lblAlgn val="ctr"/>
        <c:lblOffset val="100"/>
        <c:noMultiLvlLbl val="0"/>
      </c:catAx>
      <c:valAx>
        <c:axId val="17326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326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213275890745496"/>
          <c:y val="0.89409667541557303"/>
          <c:w val="0.2584032096451621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96-476A-ACED-62592E6AA1A2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96-476A-ACED-62592E6AA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'4. Percibe que el tiempo de esp'!$B$58:$B$59</c:f>
              <c:strCache>
                <c:ptCount val="2"/>
                <c:pt idx="0">
                  <c:v>Insuficiente</c:v>
                </c:pt>
                <c:pt idx="1">
                  <c:v>Suficiente</c:v>
                </c:pt>
              </c:strCache>
            </c:strRef>
          </c:cat>
          <c:val>
            <c:numRef>
              <c:f>'4. Percibe que el tiempo de esp'!$C$58:$C$59</c:f>
              <c:numCache>
                <c:formatCode>General</c:formatCode>
                <c:ptCount val="2"/>
                <c:pt idx="0">
                  <c:v>55</c:v>
                </c:pt>
                <c:pt idx="1">
                  <c:v>1420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96-476A-ACED-62592E6AA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34689413823272"/>
          <c:y val="0.89409667541557303"/>
          <c:w val="0.37608377077865263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68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856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14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51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311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27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180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21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68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54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88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08/02/2022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42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tegraci&#243;n@sdis.gov.co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35642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Y SATISFACCIÓN CIUDADANA FRENTE A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–SDIS-.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1 DE OCTUBRE  A 31 DE DICIEMBRE DE 2021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 1.475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904900" y="1116282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SAN CRISTÓBAL</a:t>
            </a:r>
          </a:p>
          <a:p>
            <a:pPr algn="ctr"/>
            <a:endParaRPr lang="es-CO" sz="1200" dirty="0"/>
          </a:p>
          <a:p>
            <a:r>
              <a:rPr lang="es-CO" sz="1200" b="1" dirty="0"/>
              <a:t>Respuesta social</a:t>
            </a:r>
          </a:p>
          <a:p>
            <a:r>
              <a:rPr lang="es-CO" sz="1200" b="1" dirty="0"/>
              <a:t>*</a:t>
            </a:r>
            <a:r>
              <a:rPr lang="es-CO" sz="1200" dirty="0"/>
              <a:t>Colocar tejas en la parte de afuera para que los ciudadanos no se mojen</a:t>
            </a:r>
          </a:p>
          <a:p>
            <a:r>
              <a:rPr lang="es-CO" sz="1200" dirty="0"/>
              <a:t>*Respetar los horarios de las citas</a:t>
            </a:r>
          </a:p>
          <a:p>
            <a:r>
              <a:rPr lang="es-CO" sz="1200" b="1" dirty="0"/>
              <a:t>*</a:t>
            </a:r>
            <a:r>
              <a:rPr lang="es-CO" sz="1200" dirty="0"/>
              <a:t>Que el vigilante no de la información</a:t>
            </a:r>
          </a:p>
        </p:txBody>
      </p:sp>
      <p:sp>
        <p:nvSpPr>
          <p:cNvPr id="4" name="Elipse 3"/>
          <p:cNvSpPr/>
          <p:nvPr/>
        </p:nvSpPr>
        <p:spPr>
          <a:xfrm>
            <a:off x="6506122" y="1116282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SUBA</a:t>
            </a:r>
          </a:p>
          <a:p>
            <a:pPr algn="ctr"/>
            <a:endParaRPr lang="es-CO" sz="1200" dirty="0"/>
          </a:p>
          <a:p>
            <a:r>
              <a:rPr lang="es-CO" sz="1200" b="1" dirty="0"/>
              <a:t>Apoyos económicos para personas mayores</a:t>
            </a:r>
          </a:p>
          <a:p>
            <a:r>
              <a:rPr lang="es-CO" sz="1200" b="1" dirty="0"/>
              <a:t>*</a:t>
            </a:r>
            <a:r>
              <a:rPr lang="es-CO" sz="1200" dirty="0"/>
              <a:t>Darnos citas para inscripción a los proyectos</a:t>
            </a:r>
          </a:p>
          <a:p>
            <a:r>
              <a:rPr lang="es-CO" sz="1200" dirty="0"/>
              <a:t>*Cumplir con los horarios de las citas</a:t>
            </a:r>
          </a:p>
          <a:p>
            <a:r>
              <a:rPr lang="es-CO" sz="1200" dirty="0"/>
              <a:t>*Más cupos para que la atención sea más rápida</a:t>
            </a:r>
          </a:p>
          <a:p>
            <a:pPr algn="ctr"/>
            <a:endParaRPr lang="es-CO" sz="1200" dirty="0"/>
          </a:p>
        </p:txBody>
      </p:sp>
      <p:sp>
        <p:nvSpPr>
          <p:cNvPr id="5" name="Elipse 4"/>
          <p:cNvSpPr/>
          <p:nvPr/>
        </p:nvSpPr>
        <p:spPr>
          <a:xfrm>
            <a:off x="3859876" y="3808024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USAQUÉN</a:t>
            </a:r>
          </a:p>
          <a:p>
            <a:pPr algn="ctr"/>
            <a:endParaRPr lang="es-CO" sz="1200" dirty="0"/>
          </a:p>
          <a:p>
            <a:r>
              <a:rPr lang="es-CO" sz="1200" b="1" dirty="0"/>
              <a:t>Respuesta social</a:t>
            </a:r>
          </a:p>
          <a:p>
            <a:r>
              <a:rPr lang="es-CO" sz="1200" b="1" dirty="0"/>
              <a:t>*</a:t>
            </a:r>
            <a:r>
              <a:rPr lang="es-CO" sz="1200" dirty="0"/>
              <a:t>Más funcionarios para la atención</a:t>
            </a:r>
          </a:p>
        </p:txBody>
      </p:sp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1325" y="1713607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 DE SATISFACCIÓN Y PERCEPCIÓN A TRAVÉS DEL CANAL VIRTUAL 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–SDIS-.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  DE OTUBRE DE 2021 A FEBRERO DE 2022</a:t>
            </a:r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 82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058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29622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   FICHA TÉCNICA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03871" y="1346770"/>
            <a:ext cx="6096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CO" dirty="0"/>
              <a:t>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Medir el nivel de satisfacción y percepción acerca de la atención brindada al trámite de solicitudes presentadas  a través del canal virtual.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670820" y="3579989"/>
            <a:ext cx="6061587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Todos los ciudadanos/as, Entidades públicas y Privadas que presenten  sus solicitudes través del canal virtual (medios buzón, </a:t>
            </a:r>
            <a:r>
              <a:rPr lang="es-ES" altLang="es-CO" dirty="0">
                <a:hlinkClick r:id="rId2"/>
              </a:rPr>
              <a:t>integración@sdis.gov.co</a:t>
            </a:r>
            <a:r>
              <a:rPr lang="es-ES" altLang="es-CO" dirty="0"/>
              <a:t> y  Contáctenos de la SDIS)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659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99351" y="602188"/>
            <a:ext cx="57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PREGUNTAS REALIZADAS EN LA ENCUESTA.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09030"/>
              </p:ext>
            </p:extLst>
          </p:nvPr>
        </p:nvGraphicFramePr>
        <p:xfrm>
          <a:off x="838200" y="1215026"/>
          <a:ext cx="10515600" cy="424632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38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6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8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1617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Respuestas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1.¿Cómo califica la facilidad para comunicarse con la Secretaría de Integración de Integración Social a través de este medio?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2. ¿Cómo califica la claridad de la respuesta que le enviaron, es decir si fue de fácil comprensión la información que le escribieron?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3. ¿Cuál es su nivel de satisfacción respecto al tiempo de atención recibido a través de este medio? 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4. ¿Cómo califica la amabilidad en la respuesta dada a su solicitud?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5. ¿La respuesta entregada le brindó la orientación necesaria para realizar el trámite adicional, en caso de requerirse, que necesita para resolver su solicitud? </a:t>
                      </a:r>
                      <a:endParaRPr lang="es-CO" sz="1100" b="1" i="0" u="none" strike="noStrike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Bueno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26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29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27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Deficiente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5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8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7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Excelente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33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35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30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40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No sabe/no responde.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2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4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0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12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11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11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9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83" marR="8983" marT="898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4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626389"/>
              </p:ext>
            </p:extLst>
          </p:nvPr>
        </p:nvGraphicFramePr>
        <p:xfrm>
          <a:off x="3399178" y="1150277"/>
          <a:ext cx="5047989" cy="2818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417523" y="4393745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ochenta y dos (82) ciudadanos/as  que respondieron la encuesta, se observa que el 41%  calificó excelente a todas las preguntas, el 36% Bueno,  14% Regular, 7% Deficiente y el 2% No sabe / no responde.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D6BF2E-6EE7-4DA9-861A-8331FFB54D04}"/>
              </a:ext>
            </a:extLst>
          </p:cNvPr>
          <p:cNvSpPr txBox="1"/>
          <p:nvPr/>
        </p:nvSpPr>
        <p:spPr>
          <a:xfrm>
            <a:off x="4065563" y="576775"/>
            <a:ext cx="327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RESULTADOS</a:t>
            </a:r>
            <a:r>
              <a:rPr lang="es-CO" dirty="0"/>
              <a:t> </a:t>
            </a:r>
            <a:r>
              <a:rPr lang="es-CO" b="1" dirty="0"/>
              <a:t>DE LAS ENCUESTAS</a:t>
            </a:r>
          </a:p>
        </p:txBody>
      </p:sp>
    </p:spTree>
    <p:extLst>
      <p:ext uri="{BB962C8B-B14F-4D97-AF65-F5344CB8AC3E}">
        <p14:creationId xmlns:p14="http://schemas.microsoft.com/office/powerpoint/2010/main" val="207951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1325" y="171360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 VIRTUAL SDQS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–SDIS-.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 1 DE OCTUBRE A  31 DE DICIEMBRE 2021</a:t>
            </a:r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 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853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   FICHA TÉCNICA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29264" y="12065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/>
              <a:t>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Conocer el grado de satisfacción que tienen los ciudadanos  frente  al trámite y respuestas a sus requerimientos.</a:t>
            </a:r>
          </a:p>
        </p:txBody>
      </p:sp>
      <p:cxnSp>
        <p:nvCxnSpPr>
          <p:cNvPr id="12" name="Conector angular 11"/>
          <p:cNvCxnSpPr/>
          <p:nvPr/>
        </p:nvCxnSpPr>
        <p:spPr>
          <a:xfrm>
            <a:off x="1963011" y="2772696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2877411" y="3017682"/>
            <a:ext cx="606158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 ciudadanos que respondieron la encuesta son personas que han interpuestos derechos de petición a través del sistema Bogotá Te Escucha.</a:t>
            </a:r>
            <a:endParaRPr lang="es-CO" dirty="0"/>
          </a:p>
        </p:txBody>
      </p:sp>
      <p:cxnSp>
        <p:nvCxnSpPr>
          <p:cNvPr id="14" name="Conector angular 13"/>
          <p:cNvCxnSpPr/>
          <p:nvPr/>
        </p:nvCxnSpPr>
        <p:spPr>
          <a:xfrm>
            <a:off x="4425991" y="4896465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4811037" y="486685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/>
              <a:t>                                PERÍODO</a:t>
            </a:r>
          </a:p>
          <a:p>
            <a:r>
              <a:rPr lang="es-CO" dirty="0"/>
              <a:t>            1 DE  OCTUBRE A 31 DE DICIEMBRE DE 2021</a:t>
            </a:r>
            <a:endParaRPr lang="es-CO" sz="1400" dirty="0"/>
          </a:p>
          <a:p>
            <a:r>
              <a:rPr lang="es-CO" dirty="0"/>
              <a:t>                             8 ENCUESTAS</a:t>
            </a:r>
          </a:p>
        </p:txBody>
      </p:sp>
    </p:spTree>
    <p:extLst>
      <p:ext uri="{BB962C8B-B14F-4D97-AF65-F5344CB8AC3E}">
        <p14:creationId xmlns:p14="http://schemas.microsoft.com/office/powerpoint/2010/main" val="333792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2569" y="243037"/>
            <a:ext cx="578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PREGUNTAS REALIZADAS EN LA ENCUESTA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8427" y="1179872"/>
            <a:ext cx="4660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1. ¿Cómo califica la facilidad para colocar una petición, queja o reclamo en la Secretaría Distrital de Integración Social?</a:t>
            </a:r>
            <a:r>
              <a:rPr lang="es-CO" dirty="0"/>
              <a:t>       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78428" y="2394053"/>
            <a:ext cx="46604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2. Cómo califica la coherencia o relación que existe entre la respuesta que le enviaron a su derecho de petición o requerimiento y lo que usted manifestó en su petición?</a:t>
            </a:r>
            <a:endParaRPr lang="es-CO" dirty="0"/>
          </a:p>
        </p:txBody>
      </p:sp>
      <p:sp>
        <p:nvSpPr>
          <p:cNvPr id="13" name="Rectángulo 12"/>
          <p:cNvSpPr/>
          <p:nvPr/>
        </p:nvSpPr>
        <p:spPr>
          <a:xfrm>
            <a:off x="678427" y="4308894"/>
            <a:ext cx="4660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3. ¿Cómo califica la claridad de la respuesta que le enviaron, es decir si fue de fácil comprensión la información que le escribieron?</a:t>
            </a:r>
            <a:r>
              <a:rPr lang="es-CO" dirty="0"/>
              <a:t>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6517970" y="1293577"/>
          <a:ext cx="331470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3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>
                          <a:effectLst/>
                        </a:rPr>
                        <a:t>3</a:t>
                      </a:r>
                      <a:endParaRPr lang="es-CO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>
                          <a:effectLst/>
                        </a:rPr>
                        <a:t>1</a:t>
                      </a:r>
                      <a:endParaRPr lang="es-CO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>
                          <a:effectLst/>
                        </a:rPr>
                        <a:t>1</a:t>
                      </a:r>
                      <a:endParaRPr lang="es-CO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u="none" strike="noStrike" dirty="0">
                          <a:effectLst/>
                        </a:rPr>
                        <a:t>0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6517970" y="2686054"/>
          <a:ext cx="331470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/>
        </p:nvGraphicFramePr>
        <p:xfrm>
          <a:off x="6563638" y="4189177"/>
          <a:ext cx="3269032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54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20994" y="690409"/>
            <a:ext cx="4753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4. ¿Cómo califica la oportunidad de la respuesta que enviaron a su petición, es decir si cumplió los tiempos establecidos en la normatividad de acuerdo con el tipo de su solicitud?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820994" y="2414049"/>
            <a:ext cx="4753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5. Si tuvo que llamar o contactar la Dependencia de Quejas y Soluciones de la Secretaría Distrital de Integración Social, ¿cómo califica la amabilidad, calidez, trato del profesional que lo (la) atendió?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820994" y="4155399"/>
            <a:ext cx="4753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6. ¿Cómo califica la efectividad o resultado final de la respuesta recibida, en cuanto a si la respuesta resolvió su necesidad o le brindó la orientación necesaria para realizar los trámites adicionales que necesita hacer para resolver su problema?</a:t>
            </a:r>
            <a:endParaRPr lang="es-CO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6693335" y="894832"/>
          <a:ext cx="331470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/>
        </p:nvGraphicFramePr>
        <p:xfrm>
          <a:off x="6717865" y="2688142"/>
          <a:ext cx="3296172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4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0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/>
        </p:nvGraphicFramePr>
        <p:xfrm>
          <a:off x="6717865" y="4443874"/>
          <a:ext cx="329017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0" i="0" u="none" strike="noStrike" dirty="0">
                          <a:effectLst/>
                          <a:latin typeface="+mn-lt"/>
                        </a:rPr>
                        <a:t>0</a:t>
                      </a:r>
                      <a:endParaRPr lang="es-CO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58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1214" y="1211980"/>
            <a:ext cx="4591664" cy="923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</a:rPr>
              <a:t>7. ¿Cómo califica la calidad general del Sistema de Quejas y Soluciones de la Secretaría Distrital de Integración Social?</a:t>
            </a:r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6876789" y="1310366"/>
          <a:ext cx="3131246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MUY BUENA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MUY DEFICIENTE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REGULAR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NO SABE /NO RESPONDE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0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7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Conocer el grado de satisfacción que tienen los ciudadanos  frente a los servicios de la SDIS y la atención que prestan los servidores, servidoras y contratistas tanto en el  SIAC como en los proyectos dentro de  las subdirecciones locales, igualmente recibir sugerencias y observaciones que permitan optimizar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602836"/>
            <a:ext cx="4434840" cy="21698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POBLACION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Los/as ciudadanos/as encuestados/as son personas que acuden a las subdirecciones locales para solicitar información acerca de los proyectos de la SDIS, o que ya se encuentran vinculados en los diferentes programas.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049108" y="3602834"/>
            <a:ext cx="4428000" cy="2160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</a:t>
            </a:r>
            <a:r>
              <a:rPr lang="es-CO" b="1" dirty="0"/>
              <a:t>PERÍODO</a:t>
            </a:r>
          </a:p>
          <a:p>
            <a:endParaRPr lang="es-CO" dirty="0"/>
          </a:p>
          <a:p>
            <a:pPr algn="ctr"/>
            <a:r>
              <a:rPr lang="es-CO" dirty="0"/>
              <a:t>    </a:t>
            </a:r>
            <a:r>
              <a:rPr lang="es-CO" sz="1600" dirty="0"/>
              <a:t>1 DE  OCTUBRE  A  31 DE DICIEMBRE DE 2021</a:t>
            </a:r>
            <a:endParaRPr lang="es-CO" sz="1600" dirty="0">
              <a:cs typeface="Calibri"/>
            </a:endParaRPr>
          </a:p>
          <a:p>
            <a:pPr algn="ctr"/>
            <a:r>
              <a:rPr lang="es-CO" sz="1600" dirty="0"/>
              <a:t>                       1.475 ENCUESTAS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4105422" y="3062836"/>
            <a:ext cx="61200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147562" y="3049861"/>
            <a:ext cx="60960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2417522" y="504171"/>
          <a:ext cx="8404964" cy="292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6503095" y="3795387"/>
          <a:ext cx="4319391" cy="245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367418" y="4008329"/>
            <a:ext cx="39456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las 6 preguntas planteadas en la encuesta virtual del SDQS, se encontró que los ciudadanos respondieron:  36%   Muy Bueno, 30% Bueno, el 21% Regular, 11% Muy deficiente y el 1% No sabe/no responde.</a:t>
            </a:r>
          </a:p>
        </p:txBody>
      </p:sp>
    </p:spTree>
    <p:extLst>
      <p:ext uri="{BB962C8B-B14F-4D97-AF65-F5344CB8AC3E}">
        <p14:creationId xmlns:p14="http://schemas.microsoft.com/office/powerpoint/2010/main" val="2185631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852219" y="799011"/>
            <a:ext cx="7757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/>
              <a:t>SUGERENCIAS</a:t>
            </a:r>
          </a:p>
          <a:p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1465546" y="1758805"/>
            <a:ext cx="8755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*La Secretaria si bien no tiene la potestad de incidir en las decisiones tomadas por la Comisaria, demuestra una total falta de eficacia a la hora de lograr la respuesta al requerimiento enviado a la comisaria de Familia. Resultado de esto tras casi 3 meses de buscar obtener respuesta, continuo sin lograrlo.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65546" y="3752166"/>
            <a:ext cx="8755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*Que den respuestas mas concretas y mas rápidas, ya que se trata de un adulto mayor..</a:t>
            </a:r>
          </a:p>
        </p:txBody>
      </p:sp>
    </p:spTree>
    <p:extLst>
      <p:ext uri="{BB962C8B-B14F-4D97-AF65-F5344CB8AC3E}">
        <p14:creationId xmlns:p14="http://schemas.microsoft.com/office/powerpoint/2010/main" val="373013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423160" y="408355"/>
            <a:ext cx="688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FUE ATENDIDO.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89860" y="4535268"/>
            <a:ext cx="6355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58%, seguido de Respuesta social con 27%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673595"/>
              </p:ext>
            </p:extLst>
          </p:nvPr>
        </p:nvGraphicFramePr>
        <p:xfrm>
          <a:off x="3218667" y="1094755"/>
          <a:ext cx="4953000" cy="281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40" y="17484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¿CONSIDERA QUE LA INFORMACIÓN BRINDADA FUE CLARA?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20588" y="4268816"/>
            <a:ext cx="4358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 de la ciudadanía encuestada califica como clara la información brindada por los servidores, servidoras y contratistas de la entidad.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140826"/>
              </p:ext>
            </p:extLst>
          </p:nvPr>
        </p:nvGraphicFramePr>
        <p:xfrm>
          <a:off x="2242158" y="942582"/>
          <a:ext cx="7628351" cy="286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251586"/>
              </p:ext>
            </p:extLst>
          </p:nvPr>
        </p:nvGraphicFramePr>
        <p:xfrm>
          <a:off x="6025019" y="4042775"/>
          <a:ext cx="3845490" cy="2145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93882" y="242054"/>
            <a:ext cx="5565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¿CONSIDERA QUE EL TRATO RECIBIDO FUE?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19164" y="4526578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97% de la ciudadanía encuestada opina que el trato recibido fue Bueno.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950378"/>
              </p:ext>
            </p:extLst>
          </p:nvPr>
        </p:nvGraphicFramePr>
        <p:xfrm>
          <a:off x="6289977" y="4172635"/>
          <a:ext cx="4450067" cy="229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256280"/>
              </p:ext>
            </p:extLst>
          </p:nvPr>
        </p:nvGraphicFramePr>
        <p:xfrm>
          <a:off x="2279737" y="817323"/>
          <a:ext cx="775361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2053349" y="308608"/>
            <a:ext cx="7833360" cy="7215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 3. ¿CONSIDERA QUE EL SERVIDOR SE PREOCUPÓ PORQUE HAYA ENTENDIDO Y COMPRENDIDO LA INFORMACIÓN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endParaRPr lang="es-CO" sz="1400" dirty="0"/>
          </a:p>
        </p:txBody>
      </p:sp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98% de la ciudadanía indica que el servidor sí se preocupó porque haya entendido y comprendido la información.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335022"/>
              </p:ext>
            </p:extLst>
          </p:nvPr>
        </p:nvGraphicFramePr>
        <p:xfrm>
          <a:off x="6749971" y="3865943"/>
          <a:ext cx="2972764" cy="217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181093"/>
              </p:ext>
            </p:extLst>
          </p:nvPr>
        </p:nvGraphicFramePr>
        <p:xfrm>
          <a:off x="2053349" y="867427"/>
          <a:ext cx="7566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9888" y="365126"/>
            <a:ext cx="8193911" cy="537700"/>
          </a:xfrm>
        </p:spPr>
        <p:txBody>
          <a:bodyPr>
            <a:normAutofit/>
          </a:bodyPr>
          <a:lstStyle/>
          <a:p>
            <a:r>
              <a:rPr lang="es-CO" sz="1600" b="1" dirty="0"/>
              <a:t>4. PERCIBE QUE EL TIEMPO DE ESPERA PARA SER ATENDIDO FUE</a:t>
            </a:r>
            <a:r>
              <a:rPr lang="es-CO" sz="1300" b="1" dirty="0"/>
              <a:t>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96%  de la ciudadanía encuestada respondió que el tiempo de espera para ser atendido fue suficiente.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467607"/>
              </p:ext>
            </p:extLst>
          </p:nvPr>
        </p:nvGraphicFramePr>
        <p:xfrm>
          <a:off x="2116899" y="1055317"/>
          <a:ext cx="76293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792223"/>
              </p:ext>
            </p:extLst>
          </p:nvPr>
        </p:nvGraphicFramePr>
        <p:xfrm>
          <a:off x="6302679" y="4114800"/>
          <a:ext cx="3443581" cy="221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293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77440" y="208449"/>
            <a:ext cx="7437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5. ¿QUÉ SUGERENCIA HARÍA PARA MEJORAR LA PRESTACION DEL SERVICIO?</a:t>
            </a:r>
          </a:p>
        </p:txBody>
      </p:sp>
      <p:sp>
        <p:nvSpPr>
          <p:cNvPr id="5" name="Elipse 4"/>
          <p:cNvSpPr/>
          <p:nvPr/>
        </p:nvSpPr>
        <p:spPr>
          <a:xfrm>
            <a:off x="904900" y="1116282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ANTONIO NARIÑO – PTE ARANDA</a:t>
            </a:r>
          </a:p>
          <a:p>
            <a:pPr algn="ctr"/>
            <a:endParaRPr lang="es-CO" sz="1200" dirty="0"/>
          </a:p>
          <a:p>
            <a:r>
              <a:rPr lang="es-CO" sz="1200" b="1" dirty="0"/>
              <a:t>Apoyos económicos</a:t>
            </a:r>
          </a:p>
          <a:p>
            <a:r>
              <a:rPr lang="es-CO" sz="1200" b="1" dirty="0"/>
              <a:t>*</a:t>
            </a:r>
            <a:r>
              <a:rPr lang="es-CO" sz="1200" dirty="0"/>
              <a:t>Dos Personas para la atención</a:t>
            </a:r>
          </a:p>
          <a:p>
            <a:r>
              <a:rPr lang="es-CO" sz="1200" dirty="0"/>
              <a:t>*Sillas en las parte de información</a:t>
            </a:r>
          </a:p>
          <a:p>
            <a:endParaRPr lang="es-CO" b="1" dirty="0"/>
          </a:p>
        </p:txBody>
      </p:sp>
      <p:sp>
        <p:nvSpPr>
          <p:cNvPr id="6" name="Elipse 5"/>
          <p:cNvSpPr/>
          <p:nvPr/>
        </p:nvSpPr>
        <p:spPr>
          <a:xfrm>
            <a:off x="6662058" y="1040474"/>
            <a:ext cx="4322618" cy="266007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sz="1200" dirty="0">
              <a:solidFill>
                <a:schemeClr val="tx1"/>
              </a:solidFill>
            </a:endParaRPr>
          </a:p>
          <a:p>
            <a:pPr algn="ctr"/>
            <a:r>
              <a:rPr lang="es-CO" sz="1200" b="1" dirty="0">
                <a:solidFill>
                  <a:schemeClr val="tx1"/>
                </a:solidFill>
              </a:rPr>
              <a:t>SLIS BOSA</a:t>
            </a: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r>
              <a:rPr lang="es-CO" sz="1200" b="1" dirty="0">
                <a:solidFill>
                  <a:schemeClr val="tx1"/>
                </a:solidFill>
              </a:rPr>
              <a:t>Apoyos económicos para personas mayores</a:t>
            </a:r>
          </a:p>
          <a:p>
            <a:r>
              <a:rPr lang="es-CO" sz="1200" dirty="0">
                <a:solidFill>
                  <a:schemeClr val="tx1"/>
                </a:solidFill>
              </a:rPr>
              <a:t>*Más funcionarios para la atención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Comisarías de Familia 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Organización en la atención, ya que no respetaron los turnos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Construyendo autonomía alimentaria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No se tuvieron en cuenta los turnos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Educación inician en el marco de la atención integral (jardines)</a:t>
            </a:r>
          </a:p>
          <a:p>
            <a:r>
              <a:rPr lang="es-CO" sz="1200" dirty="0">
                <a:solidFill>
                  <a:schemeClr val="tx1"/>
                </a:solidFill>
              </a:rPr>
              <a:t>*Mejorar la calidad en la atención</a:t>
            </a:r>
          </a:p>
          <a:p>
            <a:endParaRPr lang="es-CO" sz="1200" dirty="0">
              <a:solidFill>
                <a:schemeClr val="tx1"/>
              </a:solidFill>
            </a:endParaRPr>
          </a:p>
          <a:p>
            <a:endParaRPr lang="es-CO" sz="1200" b="1" dirty="0">
              <a:solidFill>
                <a:schemeClr val="tx1"/>
              </a:solidFill>
            </a:endParaRPr>
          </a:p>
          <a:p>
            <a:endParaRPr lang="es-CO" sz="1200" dirty="0">
              <a:solidFill>
                <a:schemeClr val="tx1"/>
              </a:solidFill>
            </a:endParaRPr>
          </a:p>
          <a:p>
            <a:endParaRPr lang="es-CO" sz="1200" dirty="0">
              <a:solidFill>
                <a:schemeClr val="tx1"/>
              </a:solidFill>
            </a:endParaRPr>
          </a:p>
          <a:p>
            <a:pPr algn="ctr"/>
            <a:endParaRPr lang="es-CO" dirty="0">
              <a:solidFill>
                <a:schemeClr val="tx1"/>
              </a:solidFill>
            </a:endParaRPr>
          </a:p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3905002" y="4211925"/>
            <a:ext cx="4381995" cy="22640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r>
              <a:rPr lang="es-CO" sz="1200" b="1" dirty="0">
                <a:solidFill>
                  <a:schemeClr val="tx1"/>
                </a:solidFill>
              </a:rPr>
              <a:t>CDC BELLAVISTA</a:t>
            </a: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r>
              <a:rPr lang="es-CO" sz="1200" b="1" dirty="0">
                <a:solidFill>
                  <a:schemeClr val="tx1"/>
                </a:solidFill>
              </a:rPr>
              <a:t>Respuesta social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Cumplir con los horarios, citaron a las 7 y atendieron a las 12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*Alimentación integral: Un camino hacia la inclusión social</a:t>
            </a:r>
          </a:p>
          <a:p>
            <a:r>
              <a:rPr lang="es-CO" sz="1200" dirty="0">
                <a:solidFill>
                  <a:schemeClr val="tx1"/>
                </a:solidFill>
              </a:rPr>
              <a:t>*Mejorar  la actitud para atender en los comedores</a:t>
            </a:r>
          </a:p>
          <a:p>
            <a:endParaRPr lang="es-CO" sz="1200" dirty="0">
              <a:solidFill>
                <a:schemeClr val="tx1"/>
              </a:solidFill>
            </a:endParaRPr>
          </a:p>
          <a:p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endParaRPr lang="es-C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691144" y="688770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ENGATIVÁ</a:t>
            </a:r>
          </a:p>
          <a:p>
            <a:pPr algn="ctr"/>
            <a:endParaRPr lang="es-CO" sz="1200" dirty="0"/>
          </a:p>
          <a:p>
            <a:r>
              <a:rPr lang="es-CO" sz="1200" b="1" dirty="0"/>
              <a:t>Apoyos económicos para personas mayores	</a:t>
            </a:r>
          </a:p>
          <a:p>
            <a:r>
              <a:rPr lang="es-CO" sz="1200" b="1" dirty="0"/>
              <a:t>*</a:t>
            </a:r>
            <a:r>
              <a:rPr lang="es-CO" sz="1200" dirty="0"/>
              <a:t>Más funcionarios para la atención</a:t>
            </a:r>
            <a:endParaRPr lang="es-CO" dirty="0"/>
          </a:p>
        </p:txBody>
      </p:sp>
      <p:sp>
        <p:nvSpPr>
          <p:cNvPr id="4" name="Elipse 3"/>
          <p:cNvSpPr/>
          <p:nvPr/>
        </p:nvSpPr>
        <p:spPr>
          <a:xfrm>
            <a:off x="6818458" y="688770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KENNDY - LAGO TIMIZA</a:t>
            </a:r>
          </a:p>
          <a:p>
            <a:pPr algn="ctr"/>
            <a:endParaRPr lang="es-CO" sz="1200" dirty="0"/>
          </a:p>
          <a:p>
            <a:r>
              <a:rPr lang="es-CO" sz="1200" b="1" dirty="0">
                <a:solidFill>
                  <a:schemeClr val="tx1"/>
                </a:solidFill>
              </a:rPr>
              <a:t>Educación </a:t>
            </a:r>
            <a:r>
              <a:rPr lang="es-CO" sz="1200" b="1" dirty="0" err="1">
                <a:solidFill>
                  <a:schemeClr val="tx1"/>
                </a:solidFill>
              </a:rPr>
              <a:t>iniciaL</a:t>
            </a:r>
            <a:r>
              <a:rPr lang="es-CO" sz="1200" b="1" dirty="0">
                <a:solidFill>
                  <a:schemeClr val="tx1"/>
                </a:solidFill>
              </a:rPr>
              <a:t> en el marco de la atención integral (jardines)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Informar inmediatamente si hay cupo o no para jardín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Compromiso por una alimentación incluyente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Programar nuevamente los encuentros para personas con discapacidad</a:t>
            </a:r>
          </a:p>
          <a:p>
            <a:pPr algn="ctr"/>
            <a:endParaRPr lang="es-CO" dirty="0"/>
          </a:p>
        </p:txBody>
      </p:sp>
      <p:sp>
        <p:nvSpPr>
          <p:cNvPr id="5" name="Elipse 4"/>
          <p:cNvSpPr/>
          <p:nvPr/>
        </p:nvSpPr>
        <p:spPr>
          <a:xfrm>
            <a:off x="3634245" y="3694664"/>
            <a:ext cx="4545874" cy="25650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b="1" dirty="0"/>
              <a:t>SLIS LOS MÁRTIRES</a:t>
            </a:r>
          </a:p>
          <a:p>
            <a:pPr algn="ctr"/>
            <a:endParaRPr lang="es-CO" sz="1200" b="1" dirty="0">
              <a:solidFill>
                <a:schemeClr val="tx1"/>
              </a:solidFill>
            </a:endParaRPr>
          </a:p>
          <a:p>
            <a:pPr algn="ctr"/>
            <a:r>
              <a:rPr lang="es-CO" sz="1200" b="1" dirty="0">
                <a:solidFill>
                  <a:schemeClr val="tx1"/>
                </a:solidFill>
              </a:rPr>
              <a:t>Compromiso por una alimentación incluyente</a:t>
            </a:r>
          </a:p>
          <a:p>
            <a:r>
              <a:rPr lang="es-CO" sz="1200" b="1" dirty="0">
                <a:solidFill>
                  <a:schemeClr val="tx1"/>
                </a:solidFill>
              </a:rPr>
              <a:t>*</a:t>
            </a:r>
            <a:r>
              <a:rPr lang="es-CO" sz="1200" dirty="0">
                <a:solidFill>
                  <a:schemeClr val="tx1"/>
                </a:solidFill>
              </a:rPr>
              <a:t>Mejorar la atención telefónica</a:t>
            </a:r>
          </a:p>
          <a:p>
            <a:pPr algn="ctr"/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13B5C-D70F-4FF5-A1C5-0B1E3DD3E02A}">
  <ds:schemaRefs>
    <ds:schemaRef ds:uri="http://purl.org/dc/dcmitype/"/>
    <ds:schemaRef ds:uri="8b68023f-dd95-4ad0-845b-1b4b51711a6d"/>
    <ds:schemaRef ds:uri="7b9ce7be-c096-4752-9603-b3232bf67417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1535</Words>
  <Application>Microsoft Office PowerPoint</Application>
  <PresentationFormat>Panorámica</PresentationFormat>
  <Paragraphs>261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4. PERCIBE QUE EL TIEMPO DE ESPERA PARA SER ATENDIDO FUE: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88</cp:revision>
  <dcterms:created xsi:type="dcterms:W3CDTF">2020-01-03T20:54:22Z</dcterms:created>
  <dcterms:modified xsi:type="dcterms:W3CDTF">2022-02-08T17:09:44Z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