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7" r:id="rId5"/>
    <p:sldId id="258" r:id="rId6"/>
    <p:sldId id="259" r:id="rId7"/>
    <p:sldId id="260" r:id="rId8"/>
    <p:sldId id="261" r:id="rId9"/>
    <p:sldId id="264" r:id="rId10"/>
    <p:sldId id="263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0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5"/>
  </p:normalViewPr>
  <p:slideViewPr>
    <p:cSldViewPr snapToGrid="0" snapToObjects="1">
      <p:cViewPr varScale="1">
        <p:scale>
          <a:sx n="68" d="100"/>
          <a:sy n="68" d="100"/>
        </p:scale>
        <p:origin x="8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o.%20trimestre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o.%20trimestre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o.%20trimestre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o.%20trimestre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o.%20trimestre%20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o.%20trimestre%20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o.%20trimestre%20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o.%20trimestre%20202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o.%20trimestre%202020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2777833150603019E-2"/>
          <c:y val="0.10482180293501048"/>
          <c:w val="0.89722222222222214"/>
          <c:h val="0.5416644794400700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2A9-4AAD-8CF9-E201436A3B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2A9-4AAD-8CF9-E201436A3B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2A9-4AAD-8CF9-E201436A3B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2A9-4AAD-8CF9-E201436A3BE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'1. Servicio social'!$A$33:$A$36</c:f>
              <c:strCache>
                <c:ptCount val="4"/>
                <c:pt idx="0">
                  <c:v>Apoyos económicos</c:v>
                </c:pt>
                <c:pt idx="1">
                  <c:v>Atención social y gestión del riesgo (OPA)</c:v>
                </c:pt>
                <c:pt idx="2">
                  <c:v>Centro de atención integral a la diversidad sexual y de géneros</c:v>
                </c:pt>
                <c:pt idx="3">
                  <c:v>Centro de Atención Transitoria</c:v>
                </c:pt>
              </c:strCache>
            </c:strRef>
          </c:cat>
          <c:val>
            <c:numRef>
              <c:f>'1. Servicio social'!$B$33:$B$36</c:f>
              <c:numCache>
                <c:formatCode>General</c:formatCode>
                <c:ptCount val="4"/>
                <c:pt idx="0">
                  <c:v>426</c:v>
                </c:pt>
                <c:pt idx="1">
                  <c:v>116</c:v>
                </c:pt>
                <c:pt idx="2">
                  <c:v>62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2A9-4AAD-8CF9-E201436A3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'2. Cons. que la Inf.'!$B$30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 Cons. que la Inf.'!$A$31:$A$50</c:f>
              <c:strCache>
                <c:ptCount val="20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LAGO TIMIZA</c:v>
                </c:pt>
                <c:pt idx="9">
                  <c:v>MARTIRES</c:v>
                </c:pt>
                <c:pt idx="10">
                  <c:v>PUENTE ARANDA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</c:strCache>
            </c:strRef>
          </c:cat>
          <c:val>
            <c:numRef>
              <c:f>'2. Cons. que la Inf.'!$B$31:$B$50</c:f>
              <c:numCache>
                <c:formatCode>General</c:formatCode>
                <c:ptCount val="20"/>
                <c:pt idx="0">
                  <c:v>6</c:v>
                </c:pt>
                <c:pt idx="1">
                  <c:v>1</c:v>
                </c:pt>
                <c:pt idx="2">
                  <c:v>2</c:v>
                </c:pt>
                <c:pt idx="6">
                  <c:v>1</c:v>
                </c:pt>
                <c:pt idx="11">
                  <c:v>3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F0-4437-A9A3-A37230E964AC}"/>
            </c:ext>
          </c:extLst>
        </c:ser>
        <c:ser>
          <c:idx val="1"/>
          <c:order val="1"/>
          <c:tx>
            <c:strRef>
              <c:f>'2. Cons. que la Inf.'!$C$30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 Cons. que la Inf.'!$A$31:$A$50</c:f>
              <c:strCache>
                <c:ptCount val="20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LAGO TIMIZA</c:v>
                </c:pt>
                <c:pt idx="9">
                  <c:v>MARTIRES</c:v>
                </c:pt>
                <c:pt idx="10">
                  <c:v>PUENTE ARANDA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</c:strCache>
            </c:strRef>
          </c:cat>
          <c:val>
            <c:numRef>
              <c:f>'2. Cons. que la Inf.'!$C$31:$C$50</c:f>
              <c:numCache>
                <c:formatCode>General</c:formatCode>
                <c:ptCount val="20"/>
                <c:pt idx="0">
                  <c:v>48</c:v>
                </c:pt>
                <c:pt idx="1">
                  <c:v>15</c:v>
                </c:pt>
                <c:pt idx="2">
                  <c:v>51</c:v>
                </c:pt>
                <c:pt idx="3">
                  <c:v>66</c:v>
                </c:pt>
                <c:pt idx="4">
                  <c:v>32</c:v>
                </c:pt>
                <c:pt idx="5">
                  <c:v>31</c:v>
                </c:pt>
                <c:pt idx="6">
                  <c:v>57</c:v>
                </c:pt>
                <c:pt idx="7">
                  <c:v>62</c:v>
                </c:pt>
                <c:pt idx="8">
                  <c:v>87</c:v>
                </c:pt>
                <c:pt idx="9">
                  <c:v>59</c:v>
                </c:pt>
                <c:pt idx="10">
                  <c:v>25</c:v>
                </c:pt>
                <c:pt idx="11">
                  <c:v>48</c:v>
                </c:pt>
                <c:pt idx="12">
                  <c:v>36</c:v>
                </c:pt>
                <c:pt idx="13">
                  <c:v>11</c:v>
                </c:pt>
                <c:pt idx="14">
                  <c:v>29</c:v>
                </c:pt>
                <c:pt idx="15">
                  <c:v>8</c:v>
                </c:pt>
                <c:pt idx="16">
                  <c:v>1</c:v>
                </c:pt>
                <c:pt idx="17">
                  <c:v>36</c:v>
                </c:pt>
                <c:pt idx="18">
                  <c:v>23</c:v>
                </c:pt>
                <c:pt idx="19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F0-4437-A9A3-A37230E964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697728"/>
        <c:axId val="166698288"/>
      </c:barChart>
      <c:catAx>
        <c:axId val="16669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66698288"/>
        <c:crosses val="autoZero"/>
        <c:auto val="1"/>
        <c:lblAlgn val="ctr"/>
        <c:lblOffset val="100"/>
        <c:noMultiLvlLbl val="0"/>
      </c:catAx>
      <c:valAx>
        <c:axId val="166698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69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5100822866058"/>
          <c:y val="0.92172277940301794"/>
          <c:w val="0.24501401737624506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97332803008952E-3"/>
          <c:y val="0.24049284232484039"/>
          <c:w val="0.80756706608330986"/>
          <c:h val="0.6303673394537473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934-4639-AFF4-D394296733DF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934-4639-AFF4-D394296733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'2. Cons. que la Inf.'!$B$54:$B$55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'2. Cons. que la Inf.'!$C$54:$C$55</c:f>
              <c:numCache>
                <c:formatCode>General</c:formatCode>
                <c:ptCount val="2"/>
                <c:pt idx="0">
                  <c:v>15</c:v>
                </c:pt>
                <c:pt idx="1">
                  <c:v>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34-4639-AFF4-D394296733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17338904313777"/>
          <c:y val="0.89409667541557303"/>
          <c:w val="0.27706826510555643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'3. Considra que el trato'!$B$31</c:f>
              <c:strCache>
                <c:ptCount val="1"/>
                <c:pt idx="0">
                  <c:v>Aceptable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 Considra que el trato'!$A$32:$A$52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LAGO TIMIZA</c:v>
                </c:pt>
                <c:pt idx="9">
                  <c:v>MARTIRES</c:v>
                </c:pt>
                <c:pt idx="10">
                  <c:v>PUENTE ARANDA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  <c:pt idx="20">
                  <c:v>(en blanco)</c:v>
                </c:pt>
              </c:strCache>
            </c:strRef>
          </c:cat>
          <c:val>
            <c:numRef>
              <c:f>'3. Considra que el trato'!$B$32:$B$52</c:f>
              <c:numCache>
                <c:formatCode>General</c:formatCode>
                <c:ptCount val="21"/>
                <c:pt idx="0">
                  <c:v>12</c:v>
                </c:pt>
                <c:pt idx="2">
                  <c:v>2</c:v>
                </c:pt>
                <c:pt idx="3">
                  <c:v>2</c:v>
                </c:pt>
                <c:pt idx="6">
                  <c:v>14</c:v>
                </c:pt>
                <c:pt idx="8">
                  <c:v>1</c:v>
                </c:pt>
                <c:pt idx="10">
                  <c:v>1</c:v>
                </c:pt>
                <c:pt idx="11">
                  <c:v>1</c:v>
                </c:pt>
                <c:pt idx="14">
                  <c:v>3</c:v>
                </c:pt>
                <c:pt idx="17">
                  <c:v>1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41-4907-8329-18B98B1D322E}"/>
            </c:ext>
          </c:extLst>
        </c:ser>
        <c:ser>
          <c:idx val="1"/>
          <c:order val="1"/>
          <c:tx>
            <c:strRef>
              <c:f>'3. Considra que el trato'!$C$31</c:f>
              <c:strCache>
                <c:ptCount val="1"/>
                <c:pt idx="0">
                  <c:v>Bueno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 Considra que el trato'!$A$32:$A$52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LAGO TIMIZA</c:v>
                </c:pt>
                <c:pt idx="9">
                  <c:v>MARTIRES</c:v>
                </c:pt>
                <c:pt idx="10">
                  <c:v>PUENTE ARANDA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  <c:pt idx="20">
                  <c:v>(en blanco)</c:v>
                </c:pt>
              </c:strCache>
            </c:strRef>
          </c:cat>
          <c:val>
            <c:numRef>
              <c:f>'3. Considra que el trato'!$C$32:$C$52</c:f>
              <c:numCache>
                <c:formatCode>General</c:formatCode>
                <c:ptCount val="21"/>
                <c:pt idx="0">
                  <c:v>42</c:v>
                </c:pt>
                <c:pt idx="1">
                  <c:v>16</c:v>
                </c:pt>
                <c:pt idx="2">
                  <c:v>51</c:v>
                </c:pt>
                <c:pt idx="3">
                  <c:v>64</c:v>
                </c:pt>
                <c:pt idx="4">
                  <c:v>32</c:v>
                </c:pt>
                <c:pt idx="5">
                  <c:v>31</c:v>
                </c:pt>
                <c:pt idx="6">
                  <c:v>44</c:v>
                </c:pt>
                <c:pt idx="7">
                  <c:v>62</c:v>
                </c:pt>
                <c:pt idx="8">
                  <c:v>86</c:v>
                </c:pt>
                <c:pt idx="9">
                  <c:v>59</c:v>
                </c:pt>
                <c:pt idx="10">
                  <c:v>24</c:v>
                </c:pt>
                <c:pt idx="11">
                  <c:v>49</c:v>
                </c:pt>
                <c:pt idx="12">
                  <c:v>36</c:v>
                </c:pt>
                <c:pt idx="13">
                  <c:v>11</c:v>
                </c:pt>
                <c:pt idx="14">
                  <c:v>26</c:v>
                </c:pt>
                <c:pt idx="15">
                  <c:v>8</c:v>
                </c:pt>
                <c:pt idx="16">
                  <c:v>1</c:v>
                </c:pt>
                <c:pt idx="17">
                  <c:v>35</c:v>
                </c:pt>
                <c:pt idx="18">
                  <c:v>23</c:v>
                </c:pt>
                <c:pt idx="19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41-4907-8329-18B98B1D322E}"/>
            </c:ext>
          </c:extLst>
        </c:ser>
        <c:ser>
          <c:idx val="2"/>
          <c:order val="2"/>
          <c:tx>
            <c:strRef>
              <c:f>'3. Considra que el trato'!$D$31</c:f>
              <c:strCache>
                <c:ptCount val="1"/>
                <c:pt idx="0">
                  <c:v>Deficiente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'3. Considra que el trato'!$A$32:$A$52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LAGO TIMIZA</c:v>
                </c:pt>
                <c:pt idx="9">
                  <c:v>MARTIRES</c:v>
                </c:pt>
                <c:pt idx="10">
                  <c:v>PUENTE ARANDA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  <c:pt idx="20">
                  <c:v>(en blanco)</c:v>
                </c:pt>
              </c:strCache>
            </c:strRef>
          </c:cat>
          <c:val>
            <c:numRef>
              <c:f>'3. Considra que el trato'!$D$32:$D$52</c:f>
              <c:numCache>
                <c:formatCode>General</c:formatCode>
                <c:ptCount val="21"/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41-4907-8329-18B98B1D3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9894800"/>
        <c:axId val="169895360"/>
        <c:axId val="0"/>
      </c:bar3DChart>
      <c:catAx>
        <c:axId val="16989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69895360"/>
        <c:crosses val="autoZero"/>
        <c:auto val="1"/>
        <c:lblAlgn val="ctr"/>
        <c:lblOffset val="100"/>
        <c:noMultiLvlLbl val="0"/>
      </c:catAx>
      <c:valAx>
        <c:axId val="169895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9894800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DE-4617-9131-B6D8FCCBA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5DE-4617-9131-B6D8FCCBA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5DE-4617-9131-B6D8FCCBAACA}"/>
              </c:ext>
            </c:extLst>
          </c:dPt>
          <c:dLbls>
            <c:dLbl>
              <c:idx val="0"/>
              <c:layout>
                <c:manualLayout>
                  <c:x val="1.9444444444444445E-2"/>
                  <c:y val="-7.4074074074074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DE-4617-9131-B6D8FCCBAACA}"/>
                </c:ext>
              </c:extLst>
            </c:dLbl>
            <c:dLbl>
              <c:idx val="1"/>
              <c:layout>
                <c:manualLayout>
                  <c:x val="2.7777777777777776E-2"/>
                  <c:y val="7.87037037037037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DE-4617-9131-B6D8FCCBAACA}"/>
                </c:ext>
              </c:extLst>
            </c:dLbl>
            <c:dLbl>
              <c:idx val="2"/>
              <c:layout>
                <c:manualLayout>
                  <c:x val="-4.4444444444444543E-2"/>
                  <c:y val="-5.555555555555555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DE-4617-9131-B6D8FCCBAA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'3. Considra que el trato'!$B$57:$B$59</c:f>
              <c:strCache>
                <c:ptCount val="3"/>
                <c:pt idx="0">
                  <c:v>Aceptable</c:v>
                </c:pt>
                <c:pt idx="1">
                  <c:v>Bueno </c:v>
                </c:pt>
                <c:pt idx="2">
                  <c:v>Deficiente</c:v>
                </c:pt>
              </c:strCache>
            </c:strRef>
          </c:cat>
          <c:val>
            <c:numRef>
              <c:f>'3. Considra que el trato'!$C$57:$C$59</c:f>
              <c:numCache>
                <c:formatCode>General</c:formatCode>
                <c:ptCount val="3"/>
                <c:pt idx="0">
                  <c:v>39</c:v>
                </c:pt>
                <c:pt idx="1">
                  <c:v>761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5DE-4617-9131-B6D8FCCBAA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9851622063175874E-2"/>
          <c:y val="4.736842105263158E-2"/>
          <c:w val="0.89950453834954847"/>
          <c:h val="0.4528474044911052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'4. Consid. que el servidor'!$B$31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 Consid. que el servidor'!$A$32:$A$51</c:f>
              <c:strCache>
                <c:ptCount val="20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LAGO TIMIZA</c:v>
                </c:pt>
                <c:pt idx="9">
                  <c:v>MARTIRES</c:v>
                </c:pt>
                <c:pt idx="10">
                  <c:v>PUENTE ARANDA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</c:strCache>
            </c:strRef>
          </c:cat>
          <c:val>
            <c:numRef>
              <c:f>'4. Consid. que el servidor'!$B$32:$B$51</c:f>
              <c:numCache>
                <c:formatCode>General</c:formatCode>
                <c:ptCount val="20"/>
                <c:pt idx="0">
                  <c:v>8</c:v>
                </c:pt>
                <c:pt idx="2">
                  <c:v>2</c:v>
                </c:pt>
                <c:pt idx="3">
                  <c:v>2</c:v>
                </c:pt>
                <c:pt idx="6">
                  <c:v>5</c:v>
                </c:pt>
                <c:pt idx="11">
                  <c:v>1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89-414A-9F13-4BFCF5A76209}"/>
            </c:ext>
          </c:extLst>
        </c:ser>
        <c:ser>
          <c:idx val="1"/>
          <c:order val="1"/>
          <c:tx>
            <c:strRef>
              <c:f>'4. Consid. que el servidor'!$C$31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 Consid. que el servidor'!$A$32:$A$51</c:f>
              <c:strCache>
                <c:ptCount val="20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LAGO TIMIZA</c:v>
                </c:pt>
                <c:pt idx="9">
                  <c:v>MARTIRES</c:v>
                </c:pt>
                <c:pt idx="10">
                  <c:v>PUENTE ARANDA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</c:strCache>
            </c:strRef>
          </c:cat>
          <c:val>
            <c:numRef>
              <c:f>'4. Consid. que el servidor'!$C$32:$C$51</c:f>
              <c:numCache>
                <c:formatCode>General</c:formatCode>
                <c:ptCount val="20"/>
                <c:pt idx="0">
                  <c:v>46</c:v>
                </c:pt>
                <c:pt idx="1">
                  <c:v>16</c:v>
                </c:pt>
                <c:pt idx="2">
                  <c:v>51</c:v>
                </c:pt>
                <c:pt idx="3">
                  <c:v>64</c:v>
                </c:pt>
                <c:pt idx="4">
                  <c:v>32</c:v>
                </c:pt>
                <c:pt idx="5">
                  <c:v>31</c:v>
                </c:pt>
                <c:pt idx="6">
                  <c:v>53</c:v>
                </c:pt>
                <c:pt idx="7">
                  <c:v>62</c:v>
                </c:pt>
                <c:pt idx="8">
                  <c:v>87</c:v>
                </c:pt>
                <c:pt idx="9">
                  <c:v>59</c:v>
                </c:pt>
                <c:pt idx="10">
                  <c:v>25</c:v>
                </c:pt>
                <c:pt idx="11">
                  <c:v>50</c:v>
                </c:pt>
                <c:pt idx="12">
                  <c:v>36</c:v>
                </c:pt>
                <c:pt idx="13">
                  <c:v>11</c:v>
                </c:pt>
                <c:pt idx="14">
                  <c:v>29</c:v>
                </c:pt>
                <c:pt idx="15">
                  <c:v>8</c:v>
                </c:pt>
                <c:pt idx="16">
                  <c:v>1</c:v>
                </c:pt>
                <c:pt idx="17">
                  <c:v>36</c:v>
                </c:pt>
                <c:pt idx="18">
                  <c:v>24</c:v>
                </c:pt>
                <c:pt idx="19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89-414A-9F13-4BFCF5A762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9746080"/>
        <c:axId val="259744960"/>
        <c:axId val="266580896"/>
      </c:bar3DChart>
      <c:catAx>
        <c:axId val="25974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9744960"/>
        <c:crosses val="autoZero"/>
        <c:auto val="1"/>
        <c:lblAlgn val="ctr"/>
        <c:lblOffset val="100"/>
        <c:noMultiLvlLbl val="0"/>
      </c:catAx>
      <c:valAx>
        <c:axId val="2597449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9746080"/>
        <c:crosses val="autoZero"/>
        <c:crossBetween val="between"/>
      </c:valAx>
      <c:serAx>
        <c:axId val="2665808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9744960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00643111010786"/>
          <c:y val="0.89409667541557303"/>
          <c:w val="0.20198713777978428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C5E-4B66-B4BE-58C376AF963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C5E-4B66-B4BE-58C376AF96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'4. Consid. que el servidor'!$B$57:$B$58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'4. Consid. que el servidor'!$C$57:$C$58</c:f>
              <c:numCache>
                <c:formatCode>General</c:formatCode>
                <c:ptCount val="2"/>
                <c:pt idx="0">
                  <c:v>19</c:v>
                </c:pt>
                <c:pt idx="1">
                  <c:v>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5E-4B66-B4BE-58C376AF9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395049122600326"/>
          <c:y val="0.88178238345342386"/>
          <c:w val="0.24549885129695442"/>
          <c:h val="8.72098772264431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179-4591-9E9C-B97FDBD18E65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179-4591-9E9C-B97FDBD18E65}"/>
              </c:ext>
            </c:extLst>
          </c:dPt>
          <c:dLbls>
            <c:dLbl>
              <c:idx val="0"/>
              <c:layout>
                <c:manualLayout>
                  <c:x val="1.4805774278215222E-2"/>
                  <c:y val="7.862350539515894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79-4591-9E9C-B97FDBD18E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'4. percibe que el tiempo'!$B$55:$B$56</c:f>
              <c:strCache>
                <c:ptCount val="2"/>
                <c:pt idx="0">
                  <c:v>Insuficiente</c:v>
                </c:pt>
                <c:pt idx="1">
                  <c:v>Suficiente</c:v>
                </c:pt>
              </c:strCache>
            </c:strRef>
          </c:cat>
          <c:val>
            <c:numRef>
              <c:f>'4. percibe que el tiempo'!$C$55:$C$56</c:f>
              <c:numCache>
                <c:formatCode>General</c:formatCode>
                <c:ptCount val="2"/>
                <c:pt idx="0">
                  <c:v>32</c:v>
                </c:pt>
                <c:pt idx="1">
                  <c:v>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79-4591-9E9C-B97FDBD18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'4. percibe que el tiempo'!$B$30</c:f>
              <c:strCache>
                <c:ptCount val="1"/>
                <c:pt idx="0">
                  <c:v>Insuficiente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 percibe que el tiempo'!$A$31:$A$50</c:f>
              <c:strCache>
                <c:ptCount val="20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LAGO TIMIZA</c:v>
                </c:pt>
                <c:pt idx="9">
                  <c:v>MARTIRES</c:v>
                </c:pt>
                <c:pt idx="10">
                  <c:v>PUENTE ARANDA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</c:strCache>
            </c:strRef>
          </c:cat>
          <c:val>
            <c:numRef>
              <c:f>'4. percibe que el tiempo'!$B$31:$B$50</c:f>
              <c:numCache>
                <c:formatCode>General</c:formatCode>
                <c:ptCount val="20"/>
                <c:pt idx="0">
                  <c:v>9</c:v>
                </c:pt>
                <c:pt idx="2">
                  <c:v>1</c:v>
                </c:pt>
                <c:pt idx="3">
                  <c:v>8</c:v>
                </c:pt>
                <c:pt idx="6">
                  <c:v>5</c:v>
                </c:pt>
                <c:pt idx="11">
                  <c:v>3</c:v>
                </c:pt>
                <c:pt idx="14">
                  <c:v>5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31-40E9-A134-4E3863CE00C7}"/>
            </c:ext>
          </c:extLst>
        </c:ser>
        <c:ser>
          <c:idx val="1"/>
          <c:order val="1"/>
          <c:tx>
            <c:strRef>
              <c:f>'4. percibe que el tiempo'!$C$30</c:f>
              <c:strCache>
                <c:ptCount val="1"/>
                <c:pt idx="0">
                  <c:v>Suficiente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 percibe que el tiempo'!$A$31:$A$50</c:f>
              <c:strCache>
                <c:ptCount val="20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LAGO TIMIZA</c:v>
                </c:pt>
                <c:pt idx="9">
                  <c:v>MARTIRES</c:v>
                </c:pt>
                <c:pt idx="10">
                  <c:v>PUENTE ARANDA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</c:strCache>
            </c:strRef>
          </c:cat>
          <c:val>
            <c:numRef>
              <c:f>'4. percibe que el tiempo'!$C$31:$C$50</c:f>
              <c:numCache>
                <c:formatCode>General</c:formatCode>
                <c:ptCount val="20"/>
                <c:pt idx="0">
                  <c:v>45</c:v>
                </c:pt>
                <c:pt idx="1">
                  <c:v>16</c:v>
                </c:pt>
                <c:pt idx="2">
                  <c:v>52</c:v>
                </c:pt>
                <c:pt idx="3">
                  <c:v>58</c:v>
                </c:pt>
                <c:pt idx="4">
                  <c:v>32</c:v>
                </c:pt>
                <c:pt idx="5">
                  <c:v>31</c:v>
                </c:pt>
                <c:pt idx="6">
                  <c:v>53</c:v>
                </c:pt>
                <c:pt idx="7">
                  <c:v>62</c:v>
                </c:pt>
                <c:pt idx="8">
                  <c:v>87</c:v>
                </c:pt>
                <c:pt idx="9">
                  <c:v>59</c:v>
                </c:pt>
                <c:pt idx="10">
                  <c:v>25</c:v>
                </c:pt>
                <c:pt idx="11">
                  <c:v>48</c:v>
                </c:pt>
                <c:pt idx="12">
                  <c:v>36</c:v>
                </c:pt>
                <c:pt idx="13">
                  <c:v>11</c:v>
                </c:pt>
                <c:pt idx="14">
                  <c:v>24</c:v>
                </c:pt>
                <c:pt idx="15">
                  <c:v>8</c:v>
                </c:pt>
                <c:pt idx="16">
                  <c:v>1</c:v>
                </c:pt>
                <c:pt idx="17">
                  <c:v>36</c:v>
                </c:pt>
                <c:pt idx="18">
                  <c:v>24</c:v>
                </c:pt>
                <c:pt idx="19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31-40E9-A134-4E3863CE00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4467104"/>
        <c:axId val="204467664"/>
        <c:axId val="0"/>
      </c:bar3DChart>
      <c:catAx>
        <c:axId val="20446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4467664"/>
        <c:crosses val="autoZero"/>
        <c:auto val="1"/>
        <c:lblAlgn val="ctr"/>
        <c:lblOffset val="100"/>
        <c:noMultiLvlLbl val="0"/>
      </c:catAx>
      <c:valAx>
        <c:axId val="2044676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446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108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7999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1864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4496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107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1363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697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8236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124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083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08/02/2021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7036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0A9CE-5B4E-E844-8250-D5ECA627AE07}" type="datetimeFigureOut">
              <a:rPr lang="es-ES_tradnl" smtClean="0"/>
              <a:t>08/02/2021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761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48000" y="135642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ES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PERCEPCIÓN CIUDADANA FRENTE A LOS SERVICIOS SOCIALES DE LA SECRETARÍA DISTRITAL DE INTEGRACIÓN SOCIAL</a:t>
            </a:r>
          </a:p>
          <a:p>
            <a:pPr lvl="0" algn="ctr"/>
            <a:r>
              <a:rPr lang="es-ES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–SDIS-</a:t>
            </a:r>
          </a:p>
          <a:p>
            <a:pPr lvl="0" algn="ctr"/>
            <a:endParaRPr lang="es-ES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altLang="es-CO" b="1" dirty="0">
                <a:latin typeface="Tahoma"/>
                <a:ea typeface="Tahoma"/>
                <a:cs typeface="Arial"/>
              </a:rPr>
              <a:t>SEPTIEMBRE 22  A  DICIEMBRE 15  DE 2020</a:t>
            </a:r>
          </a:p>
          <a:p>
            <a:pPr lvl="0" algn="ctr"/>
            <a:endParaRPr lang="es-CO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CO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SIAC</a:t>
            </a:r>
          </a:p>
          <a:p>
            <a:pPr lvl="0" algn="ctr"/>
            <a:r>
              <a:rPr lang="es-CO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 SS</a:t>
            </a:r>
          </a:p>
          <a:p>
            <a:pPr lvl="0" algn="ctr"/>
            <a:endParaRPr lang="es-CO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altLang="es-CO" b="1" dirty="0">
                <a:latin typeface="Tahoma"/>
                <a:ea typeface="Tahoma"/>
                <a:cs typeface="Arial"/>
              </a:rPr>
              <a:t>TOTAL:  801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14125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079"/>
              </p:ext>
            </p:extLst>
          </p:nvPr>
        </p:nvGraphicFramePr>
        <p:xfrm>
          <a:off x="2247900" y="1581156"/>
          <a:ext cx="7505700" cy="3708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908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ENGATIVÁ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086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Apoyos económicos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04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*Agilizar entrega de bonos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08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PUENTE ARANDA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086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Apoyos económicos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086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*Mejorar la información para los adultos mayores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086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Comedores (OPA)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086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*Deben cumplir con los horarios ya que duré una hora esperando  a que me atendieran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04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*Demora en la atención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08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SUBA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086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Envejecimiento activo y feliz en centro día (OPA)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04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*Que hayan mas funcionarios en los proyectos para atender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91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17720" y="362188"/>
            <a:ext cx="399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solidFill>
                  <a:srgbClr val="222222"/>
                </a:solidFill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FICHA TECNICA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60320" y="1009339"/>
            <a:ext cx="650748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dirty="0"/>
              <a:t>                                              </a:t>
            </a:r>
            <a:r>
              <a:rPr lang="es-CO" b="1" dirty="0"/>
              <a:t>OBJETIVO</a:t>
            </a:r>
          </a:p>
          <a:p>
            <a:endParaRPr lang="es-CO" b="1" dirty="0"/>
          </a:p>
          <a:p>
            <a:pPr algn="just"/>
            <a:r>
              <a:rPr lang="es-CO" dirty="0"/>
              <a:t>Conocer el grado de satisfacción que tienen los ciudadanos  frente a los servicios de la SDIS y la atención que prestan los servidores tanto en el  SIAC como en los proyectos dentro de  las subdirecciones locales, igualmente recibir sugerencias y observaciones que permitan optimizar los servicios.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46760" y="3625008"/>
            <a:ext cx="4434840" cy="21698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CO" b="1" dirty="0"/>
              <a:t>                           POBLACIÓN</a:t>
            </a:r>
          </a:p>
          <a:p>
            <a:pPr algn="just">
              <a:spcBef>
                <a:spcPct val="50000"/>
              </a:spcBef>
            </a:pPr>
            <a:r>
              <a:rPr lang="es-ES" altLang="es-CO" dirty="0"/>
              <a:t>Los ciudadanos encuestados son personas que acuden a las subdirecciones locales para solicitar información acerca de los proyectos de la SDIS, o que ya se encuentran vinculados en los diferentes proyectos y servicios de la SDIS.</a:t>
            </a:r>
            <a:endParaRPr lang="es-CO" dirty="0"/>
          </a:p>
        </p:txBody>
      </p:sp>
      <p:sp>
        <p:nvSpPr>
          <p:cNvPr id="7" name="Rectángulo 6"/>
          <p:cNvSpPr/>
          <p:nvPr/>
        </p:nvSpPr>
        <p:spPr>
          <a:xfrm>
            <a:off x="6156960" y="3832757"/>
            <a:ext cx="528828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dirty="0"/>
              <a:t>                         </a:t>
            </a:r>
          </a:p>
          <a:p>
            <a:pPr algn="ctr"/>
            <a:r>
              <a:rPr lang="es-CO" dirty="0"/>
              <a:t>     </a:t>
            </a:r>
            <a:r>
              <a:rPr lang="es-CO" b="1" dirty="0"/>
              <a:t>PERÍODO</a:t>
            </a:r>
          </a:p>
          <a:p>
            <a:r>
              <a:rPr lang="es-CO" dirty="0"/>
              <a:t>              SEPTIEMBRE 22  A  DE DICIEMBRE 15 DE 2020                       </a:t>
            </a:r>
          </a:p>
          <a:p>
            <a:r>
              <a:rPr lang="es-CO" dirty="0"/>
              <a:t>                                      801 ENCUESTAS</a:t>
            </a:r>
          </a:p>
        </p:txBody>
      </p:sp>
      <p:cxnSp>
        <p:nvCxnSpPr>
          <p:cNvPr id="9" name="Conector recto de flecha 8"/>
          <p:cNvCxnSpPr/>
          <p:nvPr/>
        </p:nvCxnSpPr>
        <p:spPr>
          <a:xfrm flipH="1">
            <a:off x="3947160" y="3193926"/>
            <a:ext cx="487680" cy="431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7193280" y="3193926"/>
            <a:ext cx="609600" cy="431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4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423160" y="408355"/>
            <a:ext cx="6888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1.  NOMBRE DEL SERVICIO SOCIAL DONDE FUE ATENDIDO.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796540" y="4858434"/>
            <a:ext cx="63550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Durante este período el servicio social más visitado fue apoyos económicos con el 65%, seguido de Atención social y Gestión del Riesgo,  con 18%.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522665"/>
              </p:ext>
            </p:extLst>
          </p:nvPr>
        </p:nvGraphicFramePr>
        <p:xfrm>
          <a:off x="2971800" y="1028700"/>
          <a:ext cx="6019800" cy="30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1020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29840" y="174844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2. ¿CONSIDERA QUE LA INFORMACION BRINDADA FUE CLARA?: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463040" y="4309795"/>
            <a:ext cx="4358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El 98%  de  la ciudadanía califica como clara la información brindada por los servidores de la entidad.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330320"/>
              </p:ext>
            </p:extLst>
          </p:nvPr>
        </p:nvGraphicFramePr>
        <p:xfrm>
          <a:off x="2127738" y="791307"/>
          <a:ext cx="5724000" cy="24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02614"/>
              </p:ext>
            </p:extLst>
          </p:nvPr>
        </p:nvGraphicFramePr>
        <p:xfrm>
          <a:off x="8177797" y="906694"/>
          <a:ext cx="4143376" cy="218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42379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593882" y="242054"/>
            <a:ext cx="5369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3. CONSIDERA QUE EL TRATO RECIBIDO FUE: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269782" y="4172635"/>
            <a:ext cx="464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dirty="0"/>
              <a:t>El 95% de la ciudadanía encuestada opina que el trato recibido fue Bueno. 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849319"/>
              </p:ext>
            </p:extLst>
          </p:nvPr>
        </p:nvGraphicFramePr>
        <p:xfrm>
          <a:off x="2019903" y="773723"/>
          <a:ext cx="8355020" cy="2901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117510"/>
              </p:ext>
            </p:extLst>
          </p:nvPr>
        </p:nvGraphicFramePr>
        <p:xfrm>
          <a:off x="6523893" y="3903784"/>
          <a:ext cx="4261200" cy="22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578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25714" y="595085"/>
            <a:ext cx="11066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/>
              <a:t>5. ¿CONSIDERA QUE EL SERVIDOR SE PREOCUPÓ PORQUE HAYA ENTENDIDO Y COMPRENDIDO LA INFORMACIÓN</a:t>
            </a:r>
            <a:r>
              <a:rPr lang="es-CO" dirty="0"/>
              <a:t>?</a:t>
            </a:r>
          </a:p>
          <a:p>
            <a:endParaRPr lang="es-CO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186095"/>
              </p:ext>
            </p:extLst>
          </p:nvPr>
        </p:nvGraphicFramePr>
        <p:xfrm>
          <a:off x="2206172" y="1266816"/>
          <a:ext cx="7982858" cy="241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982041"/>
              </p:ext>
            </p:extLst>
          </p:nvPr>
        </p:nvGraphicFramePr>
        <p:xfrm>
          <a:off x="6798808" y="4029075"/>
          <a:ext cx="3819525" cy="228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ángulo 6"/>
          <p:cNvSpPr/>
          <p:nvPr/>
        </p:nvSpPr>
        <p:spPr>
          <a:xfrm>
            <a:off x="1756228" y="4383092"/>
            <a:ext cx="48913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El 98% de la ciudadanía encuestada opina que el servidor sí se preocupó porque comprendiera la información.</a:t>
            </a:r>
          </a:p>
        </p:txBody>
      </p:sp>
    </p:spTree>
    <p:extLst>
      <p:ext uri="{BB962C8B-B14F-4D97-AF65-F5344CB8AC3E}">
        <p14:creationId xmlns:p14="http://schemas.microsoft.com/office/powerpoint/2010/main" val="4800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4"/>
          <p:cNvSpPr txBox="1">
            <a:spLocks/>
          </p:cNvSpPr>
          <p:nvPr/>
        </p:nvSpPr>
        <p:spPr>
          <a:xfrm>
            <a:off x="2103120" y="287413"/>
            <a:ext cx="7833360" cy="5195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4. PERCIBE QUE EL TIEMPO DE ESPERA PARA SER ATENDIDO FUE :</a:t>
            </a: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dirty="0"/>
            </a:br>
            <a:endParaRPr lang="es-CO" sz="1400" dirty="0"/>
          </a:p>
        </p:txBody>
      </p:sp>
      <p:sp>
        <p:nvSpPr>
          <p:cNvPr id="2" name="Rectángulo 1"/>
          <p:cNvSpPr/>
          <p:nvPr/>
        </p:nvSpPr>
        <p:spPr>
          <a:xfrm>
            <a:off x="1356360" y="4355515"/>
            <a:ext cx="4815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A ésta pregunta, el 96%  de la ciudadanía respondió que el tiempo de espera para ser atendido fue suficiente.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098226"/>
              </p:ext>
            </p:extLst>
          </p:nvPr>
        </p:nvGraphicFramePr>
        <p:xfrm>
          <a:off x="6746631" y="4188598"/>
          <a:ext cx="3856892" cy="2180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910451"/>
              </p:ext>
            </p:extLst>
          </p:nvPr>
        </p:nvGraphicFramePr>
        <p:xfrm>
          <a:off x="1786597" y="807004"/>
          <a:ext cx="83597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5200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207329" y="595086"/>
            <a:ext cx="4297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/>
              <a:t>SUGERENCIAS PARA MEJORAR EL SERVICIO</a:t>
            </a:r>
          </a:p>
          <a:p>
            <a:endParaRPr lang="es-CO" dirty="0"/>
          </a:p>
        </p:txBody>
      </p:sp>
      <p:sp>
        <p:nvSpPr>
          <p:cNvPr id="7" name="CuadroTexto 6"/>
          <p:cNvSpPr txBox="1"/>
          <p:nvPr/>
        </p:nvSpPr>
        <p:spPr>
          <a:xfrm>
            <a:off x="260985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318817"/>
              </p:ext>
            </p:extLst>
          </p:nvPr>
        </p:nvGraphicFramePr>
        <p:xfrm>
          <a:off x="2609850" y="1809753"/>
          <a:ext cx="7239000" cy="3418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306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BARRIOS UNIDOS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919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Comedores (OPA)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919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*Mejorar la calidad de los alimentos en el comedor comunitario.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919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*Extender horario de almuerzo hasta el día domingo.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919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*Mejorar la porción del almuerzo y de los alimentos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022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*Que el servicio de comedor se extendiera hasta el día domingo y a su vez   mejorar la porción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919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Enlace social (OPA)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*Cumplir los horarios de las citas asignadas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432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708677"/>
              </p:ext>
            </p:extLst>
          </p:nvPr>
        </p:nvGraphicFramePr>
        <p:xfrm>
          <a:off x="2343150" y="1504949"/>
          <a:ext cx="7315200" cy="3333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07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CDC KENNEDY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074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u="none" strike="noStrike" dirty="0">
                          <a:effectLst/>
                        </a:rPr>
                        <a:t>Apoyos económicos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074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*Crear una forma de actualizar datos sin ir hasta la subdirección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074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u="none" strike="noStrike" dirty="0">
                          <a:effectLst/>
                        </a:rPr>
                        <a:t>Envejecimiento activo y feliz en centro día (OPA)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579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*Más agilidad en dar respuesta a la solicitud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07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CIUDAD BOLÍVAR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074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u="none" strike="noStrike" dirty="0">
                          <a:effectLst/>
                        </a:rPr>
                        <a:t>Alta dependencia funcionalidad física, mental o cognitiva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074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*Mejorar la actitud de quien atendió en el proyecto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074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u="none" strike="noStrike" dirty="0">
                          <a:effectLst/>
                        </a:rPr>
                        <a:t>Centro de atención integral a la diversidad sexual y de géneros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579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*Claridad en los horarios de atención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592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B8F1D1B0A8AC4F8610F3374FB4392A" ma:contentTypeVersion="13" ma:contentTypeDescription="Create a new document." ma:contentTypeScope="" ma:versionID="95d8575ea130779eb35939990bbe4712">
  <xsd:schema xmlns:xsd="http://www.w3.org/2001/XMLSchema" xmlns:xs="http://www.w3.org/2001/XMLSchema" xmlns:p="http://schemas.microsoft.com/office/2006/metadata/properties" xmlns:ns3="7b9ce7be-c096-4752-9603-b3232bf67417" xmlns:ns4="8b68023f-dd95-4ad0-845b-1b4b51711a6d" targetNamespace="http://schemas.microsoft.com/office/2006/metadata/properties" ma:root="true" ma:fieldsID="ca1fd2e98b7455748150004deb2beec1" ns3:_="" ns4:_="">
    <xsd:import namespace="7b9ce7be-c096-4752-9603-b3232bf67417"/>
    <xsd:import namespace="8b68023f-dd95-4ad0-845b-1b4b51711a6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ce7be-c096-4752-9603-b3232bf674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8023f-dd95-4ad0-845b-1b4b51711a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F47210-8A62-4182-A506-D3C1982DF8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9ce7be-c096-4752-9603-b3232bf67417"/>
    <ds:schemaRef ds:uri="8b68023f-dd95-4ad0-845b-1b4b51711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D13B5C-D70F-4FF5-A1C5-0B1E3DD3E02A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www.w3.org/XML/1998/namespace"/>
    <ds:schemaRef ds:uri="8b68023f-dd95-4ad0-845b-1b4b51711a6d"/>
    <ds:schemaRef ds:uri="http://schemas.microsoft.com/office/infopath/2007/PartnerControls"/>
    <ds:schemaRef ds:uri="http://schemas.openxmlformats.org/package/2006/metadata/core-properties"/>
    <ds:schemaRef ds:uri="7b9ce7be-c096-4752-9603-b3232bf67417"/>
  </ds:schemaRefs>
</ds:datastoreItem>
</file>

<file path=customXml/itemProps3.xml><?xml version="1.0" encoding="utf-8"?>
<ds:datastoreItem xmlns:ds="http://schemas.openxmlformats.org/officeDocument/2006/customXml" ds:itemID="{27044556-7E67-4D6A-A48A-62C783246D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575</TotalTime>
  <Words>562</Words>
  <Application>Microsoft Office PowerPoint</Application>
  <PresentationFormat>Panorámica</PresentationFormat>
  <Paragraphs>64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Irma Consuelo Quiceno Machado</cp:lastModifiedBy>
  <cp:revision>65</cp:revision>
  <dcterms:created xsi:type="dcterms:W3CDTF">2020-01-03T20:54:22Z</dcterms:created>
  <dcterms:modified xsi:type="dcterms:W3CDTF">2021-02-08T16:37:35Z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0x010100A0B8F1D1B0A8AC4F8610F3374FB4392A</vt:lpwstr>
  </property>
</Properties>
</file>