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  <p:sldId id="26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65"/>
  </p:normalViewPr>
  <p:slideViewPr>
    <p:cSldViewPr snapToGrid="0" snapToObjects="1">
      <p:cViewPr varScale="1">
        <p:scale>
          <a:sx n="63" d="100"/>
          <a:sy n="63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1er.%20trimestre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747790530420988"/>
          <c:y val="0"/>
          <c:w val="0.44431914231060099"/>
          <c:h val="0.73844589848804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93-4D24-852E-2A5FED78DC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93-4D24-852E-2A5FED78DC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93-4D24-852E-2A5FED78DC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93-4D24-852E-2A5FED78DC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'Servicio social'!$A$33:$A$36</c:f>
              <c:strCache>
                <c:ptCount val="4"/>
                <c:pt idx="0">
                  <c:v>Apoyos económicos</c:v>
                </c:pt>
                <c:pt idx="1">
                  <c:v>Enlace social (OPA)</c:v>
                </c:pt>
                <c:pt idx="2">
                  <c:v>Creciendo en Familia</c:v>
                </c:pt>
                <c:pt idx="3">
                  <c:v>Complementación alimentaria (OPA)</c:v>
                </c:pt>
              </c:strCache>
            </c:strRef>
          </c:cat>
          <c:val>
            <c:numRef>
              <c:f>'Servicio social'!$B$33:$B$36</c:f>
              <c:numCache>
                <c:formatCode>General</c:formatCode>
                <c:ptCount val="4"/>
                <c:pt idx="0">
                  <c:v>915</c:v>
                </c:pt>
                <c:pt idx="1">
                  <c:v>240</c:v>
                </c:pt>
                <c:pt idx="2">
                  <c:v>224</c:v>
                </c:pt>
                <c:pt idx="3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93-4D24-852E-2A5FED78D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5684715546920269"/>
          <c:w val="0.49901593338968214"/>
          <c:h val="0.343152844530797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38050545327168E-2"/>
          <c:y val="7.5375169519943261E-2"/>
          <c:w val="0.9183140441539871"/>
          <c:h val="0.420212330750313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'1. Cons. que la Inf.'!$B$35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2.0931449502878076E-3"/>
                  <c:y val="1.1816837163053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0A-42C6-8D47-751FB7EBA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 Cons. que la Inf.'!$A$36:$A$59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'1. Cons. que la Inf.'!$B$36:$B$59</c:f>
              <c:numCache>
                <c:formatCode>General</c:formatCode>
                <c:ptCount val="24"/>
                <c:pt idx="1">
                  <c:v>6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9">
                  <c:v>22</c:v>
                </c:pt>
                <c:pt idx="13">
                  <c:v>3</c:v>
                </c:pt>
                <c:pt idx="16">
                  <c:v>4</c:v>
                </c:pt>
                <c:pt idx="17">
                  <c:v>1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A-42C6-8D47-751FB7EBAC27}"/>
            </c:ext>
          </c:extLst>
        </c:ser>
        <c:ser>
          <c:idx val="1"/>
          <c:order val="1"/>
          <c:tx>
            <c:strRef>
              <c:f>'1. Cons. que la Inf.'!$C$35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2.0931449502878076E-3"/>
                  <c:y val="-7.8778914420356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0A-42C6-8D47-751FB7EBA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 Cons. que la Inf.'!$A$36:$A$59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'1. Cons. que la Inf.'!$C$36:$C$59</c:f>
              <c:numCache>
                <c:formatCode>General</c:formatCode>
                <c:ptCount val="24"/>
                <c:pt idx="0">
                  <c:v>67</c:v>
                </c:pt>
                <c:pt idx="1">
                  <c:v>243</c:v>
                </c:pt>
                <c:pt idx="2">
                  <c:v>82</c:v>
                </c:pt>
                <c:pt idx="3">
                  <c:v>60</c:v>
                </c:pt>
                <c:pt idx="4">
                  <c:v>56</c:v>
                </c:pt>
                <c:pt idx="5">
                  <c:v>214</c:v>
                </c:pt>
                <c:pt idx="6">
                  <c:v>32</c:v>
                </c:pt>
                <c:pt idx="7">
                  <c:v>81</c:v>
                </c:pt>
                <c:pt idx="8">
                  <c:v>67</c:v>
                </c:pt>
                <c:pt idx="9">
                  <c:v>39</c:v>
                </c:pt>
                <c:pt idx="10">
                  <c:v>71</c:v>
                </c:pt>
                <c:pt idx="11">
                  <c:v>49</c:v>
                </c:pt>
                <c:pt idx="12">
                  <c:v>20</c:v>
                </c:pt>
                <c:pt idx="13">
                  <c:v>104</c:v>
                </c:pt>
                <c:pt idx="14">
                  <c:v>11</c:v>
                </c:pt>
                <c:pt idx="15">
                  <c:v>67</c:v>
                </c:pt>
                <c:pt idx="16">
                  <c:v>88</c:v>
                </c:pt>
                <c:pt idx="17">
                  <c:v>34</c:v>
                </c:pt>
                <c:pt idx="18">
                  <c:v>66</c:v>
                </c:pt>
                <c:pt idx="19">
                  <c:v>64</c:v>
                </c:pt>
                <c:pt idx="20">
                  <c:v>58</c:v>
                </c:pt>
                <c:pt idx="21">
                  <c:v>37</c:v>
                </c:pt>
                <c:pt idx="22">
                  <c:v>91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0A-42C6-8D47-751FB7EBA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972064"/>
        <c:axId val="542801856"/>
      </c:barChart>
      <c:catAx>
        <c:axId val="53597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42801856"/>
        <c:crosses val="autoZero"/>
        <c:auto val="1"/>
        <c:lblAlgn val="ctr"/>
        <c:lblOffset val="100"/>
        <c:noMultiLvlLbl val="0"/>
      </c:catAx>
      <c:valAx>
        <c:axId val="5428018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3597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101299380539043"/>
          <c:y val="0.82764818872789347"/>
          <c:w val="0.17316045046471568"/>
          <c:h val="0.14457364488968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448-4A5B-BD8A-D5B7FFE151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448-4A5B-BD8A-D5B7FFE151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'1. Cons. que la Inf.'!$B$64:$B$65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'1. Cons. que la Inf.'!$C$64:$C$65</c:f>
              <c:numCache>
                <c:formatCode>General</c:formatCode>
                <c:ptCount val="2"/>
                <c:pt idx="0">
                  <c:v>44</c:v>
                </c:pt>
                <c:pt idx="1">
                  <c:v>1722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48-4A5B-BD8A-D5B7FFE15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122889119992074"/>
          <c:y val="0.79057685724067095"/>
          <c:w val="0.30972218095379589"/>
          <c:h val="0.166117278818408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 Considra que el trato'!$B$34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893246187363859E-2"/>
                  <c:y val="3.0303030303030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CC-4CDD-8ECC-DB9A5FA28738}"/>
                </c:ext>
              </c:extLst>
            </c:dLbl>
            <c:dLbl>
              <c:idx val="3"/>
              <c:layout>
                <c:manualLayout>
                  <c:x val="-2.7233115468409588E-3"/>
                  <c:y val="2.020202020202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CC-4CDD-8ECC-DB9A5FA2873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CC-4CDD-8ECC-DB9A5FA28738}"/>
                </c:ext>
              </c:extLst>
            </c:dLbl>
            <c:dLbl>
              <c:idx val="16"/>
              <c:layout>
                <c:manualLayout>
                  <c:x val="-8.1699346405229752E-3"/>
                  <c:y val="3.5353535353535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CC-4CDD-8ECC-DB9A5FA28738}"/>
                </c:ext>
              </c:extLst>
            </c:dLbl>
            <c:dLbl>
              <c:idx val="19"/>
              <c:layout>
                <c:manualLayout>
                  <c:x val="-8.1699346405227757E-3"/>
                  <c:y val="5.0505050505050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CC-4CDD-8ECC-DB9A5FA28738}"/>
                </c:ext>
              </c:extLst>
            </c:dLbl>
            <c:dLbl>
              <c:idx val="21"/>
              <c:layout>
                <c:manualLayout>
                  <c:x val="-5.4466230936820173E-3"/>
                  <c:y val="2.020202020202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CC-4CDD-8ECC-DB9A5FA28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 Considra que el trato'!$A$35:$A$58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'2. Considra que el trato'!$B$35:$B$58</c:f>
              <c:numCache>
                <c:formatCode>General</c:formatCode>
                <c:ptCount val="24"/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7">
                  <c:v>2</c:v>
                </c:pt>
                <c:pt idx="9">
                  <c:v>28</c:v>
                </c:pt>
                <c:pt idx="15">
                  <c:v>1</c:v>
                </c:pt>
                <c:pt idx="16">
                  <c:v>10</c:v>
                </c:pt>
                <c:pt idx="17">
                  <c:v>4</c:v>
                </c:pt>
                <c:pt idx="19">
                  <c:v>3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CC-4CDD-8ECC-DB9A5FA28738}"/>
            </c:ext>
          </c:extLst>
        </c:ser>
        <c:ser>
          <c:idx val="1"/>
          <c:order val="1"/>
          <c:tx>
            <c:strRef>
              <c:f>'2. Considra que el trato'!$C$34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9.0090090090090089E-3"/>
                  <c:y val="-1.3888888888888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CC-4CDD-8ECC-DB9A5FA28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'2. Considra que el trato'!$A$35:$A$58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'2. Considra que el trato'!$C$35:$C$58</c:f>
              <c:numCache>
                <c:formatCode>General</c:formatCode>
                <c:ptCount val="24"/>
                <c:pt idx="0">
                  <c:v>67</c:v>
                </c:pt>
                <c:pt idx="1">
                  <c:v>244</c:v>
                </c:pt>
                <c:pt idx="2">
                  <c:v>82</c:v>
                </c:pt>
                <c:pt idx="3">
                  <c:v>57</c:v>
                </c:pt>
                <c:pt idx="4">
                  <c:v>57</c:v>
                </c:pt>
                <c:pt idx="5">
                  <c:v>215</c:v>
                </c:pt>
                <c:pt idx="6">
                  <c:v>33</c:v>
                </c:pt>
                <c:pt idx="7">
                  <c:v>80</c:v>
                </c:pt>
                <c:pt idx="8">
                  <c:v>67</c:v>
                </c:pt>
                <c:pt idx="9">
                  <c:v>32</c:v>
                </c:pt>
                <c:pt idx="10">
                  <c:v>71</c:v>
                </c:pt>
                <c:pt idx="11">
                  <c:v>49</c:v>
                </c:pt>
                <c:pt idx="12">
                  <c:v>20</c:v>
                </c:pt>
                <c:pt idx="13">
                  <c:v>107</c:v>
                </c:pt>
                <c:pt idx="14">
                  <c:v>11</c:v>
                </c:pt>
                <c:pt idx="15">
                  <c:v>66</c:v>
                </c:pt>
                <c:pt idx="16">
                  <c:v>81</c:v>
                </c:pt>
                <c:pt idx="17">
                  <c:v>31</c:v>
                </c:pt>
                <c:pt idx="18">
                  <c:v>66</c:v>
                </c:pt>
                <c:pt idx="19">
                  <c:v>61</c:v>
                </c:pt>
                <c:pt idx="20">
                  <c:v>58</c:v>
                </c:pt>
                <c:pt idx="21">
                  <c:v>37</c:v>
                </c:pt>
                <c:pt idx="22">
                  <c:v>91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CC-4CDD-8ECC-DB9A5FA28738}"/>
            </c:ext>
          </c:extLst>
        </c:ser>
        <c:ser>
          <c:idx val="2"/>
          <c:order val="2"/>
          <c:tx>
            <c:strRef>
              <c:f>'2. Considra que el trato'!$D$34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'2. Considra que el trato'!$A$35:$A$58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'2. Considra que el trato'!$D$35:$D$58</c:f>
              <c:numCache>
                <c:formatCode>General</c:formatCode>
                <c:ptCount val="24"/>
                <c:pt idx="1">
                  <c:v>2</c:v>
                </c:pt>
                <c:pt idx="7">
                  <c:v>2</c:v>
                </c:pt>
                <c:pt idx="9">
                  <c:v>1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DCC-4CDD-8ECC-DB9A5FA28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5690096"/>
        <c:axId val="585691776"/>
      </c:barChart>
      <c:catAx>
        <c:axId val="58569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85691776"/>
        <c:crosses val="autoZero"/>
        <c:auto val="1"/>
        <c:lblAlgn val="ctr"/>
        <c:lblOffset val="100"/>
        <c:noMultiLvlLbl val="0"/>
      </c:catAx>
      <c:valAx>
        <c:axId val="58569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8569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213377985045371"/>
          <c:y val="0.8396241002052961"/>
          <c:w val="0.26648803675463245"/>
          <c:h val="0.16037589979470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605569233316951"/>
          <c:y val="4.8110595764570538E-2"/>
          <c:w val="0.41580145186312678"/>
          <c:h val="0.7660999352820623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C1-4B2B-BEBF-1282673987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C1-4B2B-BEBF-1282673987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C1-4B2B-BEBF-128267398771}"/>
              </c:ext>
            </c:extLst>
          </c:dPt>
          <c:dLbls>
            <c:dLbl>
              <c:idx val="0"/>
              <c:layout>
                <c:manualLayout>
                  <c:x val="2.4280031084516918E-2"/>
                  <c:y val="-8.053258749475344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C1-4B2B-BEBF-128267398771}"/>
                </c:ext>
              </c:extLst>
            </c:dLbl>
            <c:dLbl>
              <c:idx val="1"/>
              <c:layout>
                <c:manualLayout>
                  <c:x val="8.9238847138165822E-2"/>
                  <c:y val="7.6379661042701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C1-4B2B-BEBF-128267398771}"/>
                </c:ext>
              </c:extLst>
            </c:dLbl>
            <c:dLbl>
              <c:idx val="2"/>
              <c:layout>
                <c:manualLayout>
                  <c:x val="-5.8369105475402902E-2"/>
                  <c:y val="-7.87037037037037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C1-4B2B-BEBF-128267398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'2. Considra que el trato'!$B$63:$B$65</c:f>
              <c:strCache>
                <c:ptCount val="3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</c:strCache>
            </c:strRef>
          </c:cat>
          <c:val>
            <c:numRef>
              <c:f>'2. Considra que el trato'!$C$63:$C$65</c:f>
              <c:numCache>
                <c:formatCode>General</c:formatCode>
                <c:ptCount val="3"/>
                <c:pt idx="0">
                  <c:v>56</c:v>
                </c:pt>
                <c:pt idx="1">
                  <c:v>1704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C1-4B2B-BEBF-128267398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18378059885372"/>
          <c:y val="8.7962962962962965E-2"/>
          <c:w val="0.87997791484855603"/>
          <c:h val="0.452847404491105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'4. percibe que el tiempo'!$B$34</c:f>
              <c:strCache>
                <c:ptCount val="1"/>
                <c:pt idx="0">
                  <c:v>Insuficiente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2.7056277056277302E-3"/>
                  <c:y val="-7.915855590478751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19-4F1C-B793-7805D0890BB6}"/>
                </c:ext>
              </c:extLst>
            </c:dLbl>
            <c:dLbl>
              <c:idx val="2"/>
              <c:layout>
                <c:manualLayout>
                  <c:x val="-5.4112554112553867E-3"/>
                  <c:y val="1.295336787564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19-4F1C-B793-7805D0890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tiempo'!$A$35:$A$58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'4. percibe que el tiempo'!$B$35:$B$58</c:f>
              <c:numCache>
                <c:formatCode>General</c:formatCode>
                <c:ptCount val="24"/>
                <c:pt idx="1">
                  <c:v>2</c:v>
                </c:pt>
                <c:pt idx="2">
                  <c:v>18</c:v>
                </c:pt>
                <c:pt idx="3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25</c:v>
                </c:pt>
                <c:pt idx="13">
                  <c:v>1</c:v>
                </c:pt>
                <c:pt idx="16">
                  <c:v>8</c:v>
                </c:pt>
                <c:pt idx="17">
                  <c:v>2</c:v>
                </c:pt>
                <c:pt idx="19">
                  <c:v>4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19-4F1C-B793-7805D0890BB6}"/>
            </c:ext>
          </c:extLst>
        </c:ser>
        <c:ser>
          <c:idx val="1"/>
          <c:order val="1"/>
          <c:tx>
            <c:strRef>
              <c:f>'4. percibe que el tiempo'!$C$34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9"/>
              <c:layout>
                <c:manualLayout>
                  <c:x val="-9.9205203179376566E-17"/>
                  <c:y val="-6.0449050086355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19-4F1C-B793-7805D0890BB6}"/>
                </c:ext>
              </c:extLst>
            </c:dLbl>
            <c:dLbl>
              <c:idx val="17"/>
              <c:layout>
                <c:manualLayout>
                  <c:x val="-9.9205203179376566E-17"/>
                  <c:y val="-6.9084628670120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19-4F1C-B793-7805D0890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'4. percibe que el tiempo'!$A$35:$A$58</c:f>
              <c:strCache>
                <c:ptCount val="24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CDC PORVENIR</c:v>
                </c:pt>
                <c:pt idx="6">
                  <c:v>CHAPINERO</c:v>
                </c:pt>
                <c:pt idx="7">
                  <c:v>CIUDAD BOLÍVAR</c:v>
                </c:pt>
                <c:pt idx="8">
                  <c:v>ENGATIVA</c:v>
                </c:pt>
                <c:pt idx="9">
                  <c:v>FONTIBÓN</c:v>
                </c:pt>
                <c:pt idx="10">
                  <c:v>LAGO TIMIZA</c:v>
                </c:pt>
                <c:pt idx="11">
                  <c:v>MARTIRES</c:v>
                </c:pt>
                <c:pt idx="12">
                  <c:v>NIVEL CENTRAL</c:v>
                </c:pt>
                <c:pt idx="13">
                  <c:v>PUENTE ARANDA</c:v>
                </c:pt>
                <c:pt idx="14">
                  <c:v>RAFAEL URIBE URIBE</c:v>
                </c:pt>
                <c:pt idx="15">
                  <c:v>SAN CRISTÓBAL</c:v>
                </c:pt>
                <c:pt idx="16">
                  <c:v>SANTA FE – CANDELARIA</c:v>
                </c:pt>
                <c:pt idx="17">
                  <c:v>SUBA</c:v>
                </c:pt>
                <c:pt idx="18">
                  <c:v>SUBDIRECCIÓN DE INDENTIFICACIÓN Y CARACTERIZACIÓN</c:v>
                </c:pt>
                <c:pt idx="19">
                  <c:v>TEUSAQUILLO</c:v>
                </c:pt>
                <c:pt idx="20">
                  <c:v>TUNJUELITO</c:v>
                </c:pt>
                <c:pt idx="21">
                  <c:v>USAQUEN</c:v>
                </c:pt>
                <c:pt idx="22">
                  <c:v>USME SUMAPAZ</c:v>
                </c:pt>
                <c:pt idx="23">
                  <c:v>CDC SAMORÉ</c:v>
                </c:pt>
              </c:strCache>
            </c:strRef>
          </c:cat>
          <c:val>
            <c:numRef>
              <c:f>'4. percibe que el tiempo'!$C$35:$C$58</c:f>
              <c:numCache>
                <c:formatCode>General</c:formatCode>
                <c:ptCount val="24"/>
                <c:pt idx="0">
                  <c:v>67</c:v>
                </c:pt>
                <c:pt idx="1">
                  <c:v>247</c:v>
                </c:pt>
                <c:pt idx="2">
                  <c:v>65</c:v>
                </c:pt>
                <c:pt idx="3">
                  <c:v>59</c:v>
                </c:pt>
                <c:pt idx="4">
                  <c:v>57</c:v>
                </c:pt>
                <c:pt idx="5">
                  <c:v>215</c:v>
                </c:pt>
                <c:pt idx="6">
                  <c:v>33</c:v>
                </c:pt>
                <c:pt idx="7">
                  <c:v>81</c:v>
                </c:pt>
                <c:pt idx="8">
                  <c:v>66</c:v>
                </c:pt>
                <c:pt idx="9">
                  <c:v>36</c:v>
                </c:pt>
                <c:pt idx="10">
                  <c:v>71</c:v>
                </c:pt>
                <c:pt idx="11">
                  <c:v>49</c:v>
                </c:pt>
                <c:pt idx="12">
                  <c:v>20</c:v>
                </c:pt>
                <c:pt idx="13">
                  <c:v>106</c:v>
                </c:pt>
                <c:pt idx="14">
                  <c:v>11</c:v>
                </c:pt>
                <c:pt idx="15">
                  <c:v>67</c:v>
                </c:pt>
                <c:pt idx="16">
                  <c:v>84</c:v>
                </c:pt>
                <c:pt idx="17">
                  <c:v>33</c:v>
                </c:pt>
                <c:pt idx="18">
                  <c:v>66</c:v>
                </c:pt>
                <c:pt idx="19">
                  <c:v>60</c:v>
                </c:pt>
                <c:pt idx="20">
                  <c:v>58</c:v>
                </c:pt>
                <c:pt idx="21">
                  <c:v>37</c:v>
                </c:pt>
                <c:pt idx="22">
                  <c:v>91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B19-4F1C-B793-7805D0890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5536480"/>
        <c:axId val="335538160"/>
        <c:axId val="0"/>
      </c:bar3DChart>
      <c:catAx>
        <c:axId val="33553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35538160"/>
        <c:crosses val="autoZero"/>
        <c:auto val="1"/>
        <c:lblAlgn val="ctr"/>
        <c:lblOffset val="100"/>
        <c:noMultiLvlLbl val="0"/>
      </c:catAx>
      <c:valAx>
        <c:axId val="33553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35536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56771653543309"/>
          <c:y val="5.8828321795346063E-2"/>
          <c:w val="0.46086482939632539"/>
          <c:h val="0.773263136571015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5E-4F71-AD99-CE35A3B39A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5E-4F71-AD99-CE35A3B39A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'4. percibe que el tiempo'!$B$62:$B$63</c:f>
              <c:strCache>
                <c:ptCount val="2"/>
                <c:pt idx="0">
                  <c:v>Suficiente</c:v>
                </c:pt>
                <c:pt idx="1">
                  <c:v>Insuficiente</c:v>
                </c:pt>
              </c:strCache>
            </c:strRef>
          </c:cat>
          <c:val>
            <c:numRef>
              <c:f>'4. percibe que el tiempo'!$C$62:$C$63</c:f>
              <c:numCache>
                <c:formatCode>General</c:formatCode>
                <c:ptCount val="2"/>
                <c:pt idx="0">
                  <c:v>66</c:v>
                </c:pt>
                <c:pt idx="1">
                  <c:v>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5E-4F71-AD99-CE35A3B39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2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683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856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143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51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311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727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180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212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686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54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88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A9CE-5B4E-E844-8250-D5ECA627AE07}" type="datetimeFigureOut">
              <a:rPr lang="es-ES_tradnl" smtClean="0"/>
              <a:t>21/05/2020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42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48000" y="135642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EN LOS SERVICIOS SOCIALES DE LA 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ENERO  A MARZO DE 2020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  1.766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412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566" y="594362"/>
            <a:ext cx="8980868" cy="48615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10459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566" y="1089406"/>
            <a:ext cx="8980868" cy="37569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43491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FICHA TÉCNICA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60320" y="1009339"/>
            <a:ext cx="650748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                </a:t>
            </a:r>
            <a:r>
              <a:rPr lang="es-CO" b="1" dirty="0"/>
              <a:t>OBJETIVO</a:t>
            </a:r>
          </a:p>
          <a:p>
            <a:endParaRPr lang="es-CO" b="1" dirty="0"/>
          </a:p>
          <a:p>
            <a:pPr algn="just"/>
            <a:r>
              <a:rPr lang="es-CO" dirty="0"/>
              <a:t>Conocer el grado de satisfacción que tienen los ciudadanos  frente a los servicios de la SDIS y la atención que prestan los servidores </a:t>
            </a:r>
            <a:r>
              <a:rPr lang="es-CO" dirty="0">
                <a:highlight>
                  <a:srgbClr val="FFFF00"/>
                </a:highlight>
              </a:rPr>
              <a:t>tanto en el  SIAC como en los proyectos dentro de  las Subdirecciones Locales, </a:t>
            </a:r>
            <a:r>
              <a:rPr lang="es-CO" dirty="0"/>
              <a:t>igualmente recibir sugerencias y observaciones que permitan optimizar los servicios.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46760" y="3625008"/>
            <a:ext cx="4434840" cy="18928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POBLACIÓN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Los ciudadanos encuestados </a:t>
            </a:r>
            <a:r>
              <a:rPr lang="es-ES" altLang="es-CO" dirty="0">
                <a:highlight>
                  <a:srgbClr val="FFFF00"/>
                </a:highlight>
              </a:rPr>
              <a:t>son personas que acuden a las Subdirecciones Locales para </a:t>
            </a:r>
            <a:r>
              <a:rPr lang="es-ES" altLang="es-CO" dirty="0"/>
              <a:t>solicitar información acerca de los proyectos de la SDIS, o que ya se encuentran </a:t>
            </a:r>
            <a:r>
              <a:rPr lang="es-ES" altLang="es-CO" dirty="0">
                <a:highlight>
                  <a:srgbClr val="FFFF00"/>
                </a:highlight>
              </a:rPr>
              <a:t>vinculados</a:t>
            </a:r>
            <a:r>
              <a:rPr lang="es-ES" altLang="es-CO" dirty="0"/>
              <a:t> en los diferentes programas.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6096000" y="3625008"/>
            <a:ext cx="4752000" cy="190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</a:t>
            </a:r>
            <a:r>
              <a:rPr lang="es-CO" b="1" dirty="0"/>
              <a:t>PERÍODO</a:t>
            </a:r>
          </a:p>
          <a:p>
            <a:endParaRPr lang="es-CO" dirty="0"/>
          </a:p>
          <a:p>
            <a:r>
              <a:rPr lang="es-CO" dirty="0"/>
              <a:t>              ENERO  A MARZO DE 2020</a:t>
            </a:r>
            <a:endParaRPr lang="es-CO" dirty="0">
              <a:cs typeface="Calibri"/>
            </a:endParaRPr>
          </a:p>
          <a:p>
            <a:endParaRPr lang="es-CO" dirty="0"/>
          </a:p>
          <a:p>
            <a:r>
              <a:rPr lang="es-CO" dirty="0"/>
              <a:t>                       1.766 ENCUESTAS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3947160" y="3085008"/>
            <a:ext cx="48768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193280" y="3193926"/>
            <a:ext cx="609600" cy="431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FICHA TÉCNICA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60320" y="1009339"/>
            <a:ext cx="65074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Entrevista a través de cuestionario estructurado, cara a cara, en el punto de atención-SIAC.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44880" y="3550920"/>
            <a:ext cx="4442460" cy="1620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CO" b="1" dirty="0">
                <a:latin typeface="Arial" pitchFamily="34" charset="0"/>
                <a:cs typeface="Arial" pitchFamily="34" charset="0"/>
              </a:rPr>
              <a:t>MARGEN DE ERROR Y CONFIABILIDAD.</a:t>
            </a:r>
          </a:p>
          <a:p>
            <a:pPr algn="ctr">
              <a:spcBef>
                <a:spcPct val="50000"/>
              </a:spcBef>
            </a:pPr>
            <a:r>
              <a:rPr lang="es-ES" altLang="es-CO" dirty="0">
                <a:latin typeface="Arial" pitchFamily="34" charset="0"/>
                <a:cs typeface="Arial" pitchFamily="34" charset="0"/>
              </a:rPr>
              <a:t>Con un margen de error del 10% para el total de la muestra y, un  nivel de confiabilidad del 90%. </a:t>
            </a:r>
            <a:endParaRPr lang="es-ES" altLang="es-CO" b="1" dirty="0"/>
          </a:p>
        </p:txBody>
      </p:sp>
      <p:cxnSp>
        <p:nvCxnSpPr>
          <p:cNvPr id="9" name="Conector recto de flecha 8"/>
          <p:cNvCxnSpPr>
            <a:cxnSpLocks/>
          </p:cNvCxnSpPr>
          <p:nvPr/>
        </p:nvCxnSpPr>
        <p:spPr>
          <a:xfrm flipH="1">
            <a:off x="3459480" y="1655670"/>
            <a:ext cx="1158240" cy="1862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>
            <a:cxnSpLocks/>
          </p:cNvCxnSpPr>
          <p:nvPr/>
        </p:nvCxnSpPr>
        <p:spPr>
          <a:xfrm>
            <a:off x="6893720" y="1732002"/>
            <a:ext cx="1361123" cy="1785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C7C9D57-EC5B-467D-9356-73F4036480B2}"/>
              </a:ext>
            </a:extLst>
          </p:cNvPr>
          <p:cNvSpPr/>
          <p:nvPr/>
        </p:nvSpPr>
        <p:spPr>
          <a:xfrm>
            <a:off x="5814060" y="3540238"/>
            <a:ext cx="4442460" cy="16158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O" b="1" dirty="0">
                <a:latin typeface="Arial" pitchFamily="34" charset="0"/>
                <a:cs typeface="Arial" pitchFamily="34" charset="0"/>
              </a:rPr>
              <a:t>TEMA</a:t>
            </a:r>
          </a:p>
          <a:p>
            <a:pPr algn="ctr"/>
            <a:r>
              <a:rPr lang="es-CO" dirty="0">
                <a:latin typeface="Arial" pitchFamily="34" charset="0"/>
                <a:cs typeface="Arial" pitchFamily="34" charset="0"/>
              </a:rPr>
              <a:t>Satisfacción ciudadana frente a la atención en los servicios sociales de la SDIS</a:t>
            </a:r>
          </a:p>
          <a:p>
            <a:pPr algn="ctr">
              <a:spcBef>
                <a:spcPct val="50000"/>
              </a:spcBef>
            </a:pPr>
            <a:endParaRPr lang="es-ES" altLang="es-CO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1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423160" y="408355"/>
            <a:ext cx="6888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1.  NOMBRE DEL SERVICIO SOCIAL DONDE </a:t>
            </a:r>
            <a:r>
              <a:rPr lang="es-CO" b="1">
                <a:latin typeface="Arial" panose="020B0604020202020204" pitchFamily="34" charset="0"/>
                <a:cs typeface="Arial" panose="020B0604020202020204" pitchFamily="34" charset="0"/>
              </a:rPr>
              <a:t>FUE ATENDIDO: 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914450"/>
              </p:ext>
            </p:extLst>
          </p:nvPr>
        </p:nvGraphicFramePr>
        <p:xfrm>
          <a:off x="3200400" y="1051560"/>
          <a:ext cx="5394960" cy="352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ángulo 4"/>
          <p:cNvSpPr/>
          <p:nvPr/>
        </p:nvSpPr>
        <p:spPr>
          <a:xfrm>
            <a:off x="2796540" y="4858434"/>
            <a:ext cx="6355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Durante este período el servicio social más visitado fue apoyos económicos con el 63%, seguido de Enlace social con el 17%</a:t>
            </a:r>
          </a:p>
        </p:txBody>
      </p:sp>
    </p:spTree>
    <p:extLst>
      <p:ext uri="{BB962C8B-B14F-4D97-AF65-F5344CB8AC3E}">
        <p14:creationId xmlns:p14="http://schemas.microsoft.com/office/powerpoint/2010/main" val="72102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29840" y="174844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2. ¿CONSIDERA QUE LA INFORMACIÓN BRINDADA FUE CLARA?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372797"/>
              </p:ext>
            </p:extLst>
          </p:nvPr>
        </p:nvGraphicFramePr>
        <p:xfrm>
          <a:off x="2118360" y="872013"/>
          <a:ext cx="8336280" cy="2358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489071"/>
              </p:ext>
            </p:extLst>
          </p:nvPr>
        </p:nvGraphicFramePr>
        <p:xfrm>
          <a:off x="6797040" y="3429000"/>
          <a:ext cx="4038600" cy="245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Rectángulo 3"/>
          <p:cNvSpPr/>
          <p:nvPr/>
        </p:nvSpPr>
        <p:spPr>
          <a:xfrm>
            <a:off x="1463040" y="4309795"/>
            <a:ext cx="4358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98%  de los ciudadanos califica como clara la información brindada por los servidores.</a:t>
            </a:r>
          </a:p>
        </p:txBody>
      </p:sp>
    </p:spTree>
    <p:extLst>
      <p:ext uri="{BB962C8B-B14F-4D97-AF65-F5344CB8AC3E}">
        <p14:creationId xmlns:p14="http://schemas.microsoft.com/office/powerpoint/2010/main" val="264237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93882" y="242054"/>
            <a:ext cx="5575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3. ¿CONSIDERA QUE EL TRATO RECIBIDO FUE?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564631"/>
              </p:ext>
            </p:extLst>
          </p:nvPr>
        </p:nvGraphicFramePr>
        <p:xfrm>
          <a:off x="1569720" y="685800"/>
          <a:ext cx="932688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732849"/>
              </p:ext>
            </p:extLst>
          </p:nvPr>
        </p:nvGraphicFramePr>
        <p:xfrm>
          <a:off x="6583680" y="3611880"/>
          <a:ext cx="409956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ángulo 4"/>
          <p:cNvSpPr/>
          <p:nvPr/>
        </p:nvSpPr>
        <p:spPr>
          <a:xfrm>
            <a:off x="1269782" y="4172635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El 97% de los ciudadanos encuestados opina que el trato recibido fue Bueno. </a:t>
            </a:r>
          </a:p>
        </p:txBody>
      </p:sp>
    </p:spTree>
    <p:extLst>
      <p:ext uri="{BB962C8B-B14F-4D97-AF65-F5344CB8AC3E}">
        <p14:creationId xmlns:p14="http://schemas.microsoft.com/office/powerpoint/2010/main" val="231578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661711"/>
              </p:ext>
            </p:extLst>
          </p:nvPr>
        </p:nvGraphicFramePr>
        <p:xfrm>
          <a:off x="1386840" y="670560"/>
          <a:ext cx="9387840" cy="294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ítulo 4"/>
          <p:cNvSpPr txBox="1">
            <a:spLocks/>
          </p:cNvSpPr>
          <p:nvPr/>
        </p:nvSpPr>
        <p:spPr>
          <a:xfrm>
            <a:off x="2103120" y="1"/>
            <a:ext cx="7833360" cy="807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4. ¿PERCIBE QUE EL TIEMPO DE ESPERA PARA SER ATENDIDO FUE?</a:t>
            </a: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dirty="0"/>
            </a:br>
            <a:r>
              <a:rPr lang="es-CO" sz="1400" dirty="0"/>
              <a:t>¿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04068"/>
              </p:ext>
            </p:extLst>
          </p:nvPr>
        </p:nvGraphicFramePr>
        <p:xfrm>
          <a:off x="6964680" y="3825240"/>
          <a:ext cx="3810000" cy="242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ángulo 1"/>
          <p:cNvSpPr/>
          <p:nvPr/>
        </p:nvSpPr>
        <p:spPr>
          <a:xfrm>
            <a:off x="1356360" y="4355515"/>
            <a:ext cx="4815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ésta pregunta, el 96%  de los ciudadanos respondió que el tiempo de espera para ser atendido fue suficiente.</a:t>
            </a:r>
          </a:p>
        </p:txBody>
      </p:sp>
    </p:spTree>
    <p:extLst>
      <p:ext uri="{BB962C8B-B14F-4D97-AF65-F5344CB8AC3E}">
        <p14:creationId xmlns:p14="http://schemas.microsoft.com/office/powerpoint/2010/main" val="121520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377440" y="208449"/>
            <a:ext cx="7437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5. QUÉ SUGERENCIA HARÍA PARA MEJORAR LA PRESTACIÓN DEL SERVICIO?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5566" y="875671"/>
            <a:ext cx="8980868" cy="47478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800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4166" y="716280"/>
            <a:ext cx="8980868" cy="44348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9143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F47210-8A62-4182-A506-D3C1982DF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044556-7E67-4D6A-A48A-62C783246D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D13B5C-D70F-4FF5-A1C5-0B1E3DD3E02A}">
  <ds:schemaRefs>
    <ds:schemaRef ds:uri="7b9ce7be-c096-4752-9603-b3232bf67417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8b68023f-dd95-4ad0-845b-1b4b51711a6d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379</Words>
  <Application>Microsoft Office PowerPoint</Application>
  <PresentationFormat>Panorámica</PresentationFormat>
  <Paragraphs>50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Irma Consuelo Quiceno Machado</cp:lastModifiedBy>
  <cp:revision>45</cp:revision>
  <dcterms:created xsi:type="dcterms:W3CDTF">2020-01-03T20:54:22Z</dcterms:created>
  <dcterms:modified xsi:type="dcterms:W3CDTF">2020-05-21T21:02:19Z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