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7" r:id="rId2"/>
    <p:sldId id="265" r:id="rId3"/>
    <p:sldId id="259" r:id="rId4"/>
    <p:sldId id="260" r:id="rId5"/>
    <p:sldId id="1320" r:id="rId6"/>
    <p:sldId id="1312" r:id="rId7"/>
    <p:sldId id="267" r:id="rId8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8160"/>
    <a:srgbClr val="00BC8B"/>
    <a:srgbClr val="A0C7D1"/>
    <a:srgbClr val="FF8F3B"/>
    <a:srgbClr val="CA0A08"/>
    <a:srgbClr val="D0046E"/>
    <a:srgbClr val="8D6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50"/>
  </p:normalViewPr>
  <p:slideViewPr>
    <p:cSldViewPr snapToGrid="0">
      <p:cViewPr varScale="1">
        <p:scale>
          <a:sx n="137" d="100"/>
          <a:sy n="137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9E632-8355-5849-845C-796D678B82C5}" type="doc">
      <dgm:prSet loTypeId="urn:microsoft.com/office/officeart/2005/8/layout/pyramid2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D2E4F3-F432-984D-8B52-4E5BA31536B2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ts val="940"/>
            </a:lnSpc>
          </a:pPr>
          <a:r>
            <a:rPr lang="es-CO" sz="1200" b="0" i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Contextualizando: </a:t>
          </a:r>
        </a:p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En qué contexto y para qué propósito se generaron.</a:t>
          </a:r>
        </a:p>
      </dgm:t>
    </dgm:pt>
    <dgm:pt modelId="{57A2E123-C382-684B-873E-B92D717472FE}" type="parTrans" cxnId="{E87C2FB6-0B7A-8C41-AF32-80435449DC0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FF7F7-7785-3A4D-BFFC-1664A310E9D8}" type="sibTrans" cxnId="{E87C2FB6-0B7A-8C41-AF32-80435449DC0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41BB7-9ACE-9048-A097-F1B97B7C155B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Categorizando:</a:t>
          </a:r>
        </a:p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 Se conoce la unidad de medida que ayuda a interpretarlos. </a:t>
          </a:r>
        </a:p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Ejemplo: kilómetro, segundo, litro, </a:t>
          </a:r>
          <a:r>
            <a:rPr lang="es-ES_tradnl" sz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gm:t>
    </dgm:pt>
    <dgm:pt modelId="{281C441E-658E-DC49-9A02-84A815CF9093}" type="parTrans" cxnId="{C427C517-A8A1-3947-A5DA-2EDA2B40D16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42B8E-134D-B74C-82BA-02BDDCDD0082}" type="sibTrans" cxnId="{C427C517-A8A1-3947-A5DA-2EDA2B40D16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A45A6-B49A-954E-9F2B-CC90F04FF631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Calculando: </a:t>
          </a:r>
        </a:p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Los datos pueden haber sido procesados matemática </a:t>
          </a:r>
        </a:p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o estadísticamente.</a:t>
          </a:r>
        </a:p>
      </dgm:t>
    </dgm:pt>
    <dgm:pt modelId="{702DDBC7-11B2-8049-ABA7-0BF0A7208665}" type="parTrans" cxnId="{685FAC71-90F5-2D4F-8CD7-AB215158A42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D3E1E-8646-E245-A2C8-DB2022FD2A95}" type="sibTrans" cxnId="{685FAC71-90F5-2D4F-8CD7-AB215158A42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127C8-8A8D-B849-928C-81B56C48CF8D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Corrigiendo: </a:t>
          </a:r>
        </a:p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Eliminado errores e inconsistencias de los datos</a:t>
          </a:r>
          <a:r>
            <a:rPr lang="en-US" sz="1200" b="0" i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.</a:t>
          </a:r>
        </a:p>
      </dgm:t>
    </dgm:pt>
    <dgm:pt modelId="{77AF6C6E-0C93-694F-80FD-3BC86EBEC4D4}" type="parTrans" cxnId="{4FF04716-2EA3-444E-BA39-50275A1CDD5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9B0E3-E156-A148-8D85-8886036A86DE}" type="sibTrans" cxnId="{4FF04716-2EA3-444E-BA39-50275A1CDD5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B03C8-9F15-164B-9530-48EB33D2F114}">
      <dgm:prSet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Condensando: </a:t>
          </a:r>
        </a:p>
        <a:p>
          <a:pPr>
            <a:lnSpc>
              <a:spcPts val="940"/>
            </a:lnSpc>
          </a:pPr>
          <a:r>
            <a:rPr lang="es-ES_tradnl" sz="1200" b="0" i="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Los datos se han podido resumir de forma más concisa.</a:t>
          </a:r>
        </a:p>
      </dgm:t>
    </dgm:pt>
    <dgm:pt modelId="{E7663CA8-573F-DE4A-B1B0-B61130625FAD}" type="parTrans" cxnId="{F140F798-D445-8B47-9C81-F2436FCB20B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A386E-69BE-844D-825F-BE99BC361880}" type="sibTrans" cxnId="{F140F798-D445-8B47-9C81-F2436FCB20B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C65FD-8784-B442-89E3-0B7B00138F6C}" type="pres">
      <dgm:prSet presAssocID="{6709E632-8355-5849-845C-796D678B82C5}" presName="compositeShape" presStyleCnt="0">
        <dgm:presLayoutVars>
          <dgm:dir/>
          <dgm:resizeHandles/>
        </dgm:presLayoutVars>
      </dgm:prSet>
      <dgm:spPr/>
    </dgm:pt>
    <dgm:pt modelId="{7B7942BC-EE56-A847-AEFB-20CD3EB64867}" type="pres">
      <dgm:prSet presAssocID="{6709E632-8355-5849-845C-796D678B82C5}" presName="pyramid" presStyleLbl="node1" presStyleIdx="0" presStyleCnt="1" custLinFactNeighborY="1428"/>
      <dgm:spPr/>
    </dgm:pt>
    <dgm:pt modelId="{0B3C0064-540A-B543-B8BA-F9BA8C19DEA9}" type="pres">
      <dgm:prSet presAssocID="{6709E632-8355-5849-845C-796D678B82C5}" presName="theList" presStyleCnt="0"/>
      <dgm:spPr/>
    </dgm:pt>
    <dgm:pt modelId="{15BDE448-DA0D-2045-91E2-070E0DBD9244}" type="pres">
      <dgm:prSet presAssocID="{D1D2E4F3-F432-984D-8B52-4E5BA31536B2}" presName="aNode" presStyleLbl="fgAcc1" presStyleIdx="0" presStyleCnt="5" custScaleX="124134" custLinFactY="-26215" custLinFactNeighborX="8493" custLinFactNeighborY="-100000">
        <dgm:presLayoutVars>
          <dgm:bulletEnabled val="1"/>
        </dgm:presLayoutVars>
      </dgm:prSet>
      <dgm:spPr/>
    </dgm:pt>
    <dgm:pt modelId="{89520007-AF16-E84C-8BF5-000059437712}" type="pres">
      <dgm:prSet presAssocID="{D1D2E4F3-F432-984D-8B52-4E5BA31536B2}" presName="aSpace" presStyleCnt="0"/>
      <dgm:spPr/>
    </dgm:pt>
    <dgm:pt modelId="{3064C352-55AE-8844-8394-AF366169BA24}" type="pres">
      <dgm:prSet presAssocID="{0D541BB7-9ACE-9048-A097-F1B97B7C155B}" presName="aNode" presStyleLbl="fgAcc1" presStyleIdx="1" presStyleCnt="5" custScaleX="124134" custLinFactY="-5200" custLinFactNeighborX="8164" custLinFactNeighborY="-100000">
        <dgm:presLayoutVars>
          <dgm:bulletEnabled val="1"/>
        </dgm:presLayoutVars>
      </dgm:prSet>
      <dgm:spPr/>
    </dgm:pt>
    <dgm:pt modelId="{9371C036-2C51-D84A-BDAF-0A38617C9124}" type="pres">
      <dgm:prSet presAssocID="{0D541BB7-9ACE-9048-A097-F1B97B7C155B}" presName="aSpace" presStyleCnt="0"/>
      <dgm:spPr/>
    </dgm:pt>
    <dgm:pt modelId="{BF47997B-CF23-8046-B09F-57230B5939E6}" type="pres">
      <dgm:prSet presAssocID="{ECEA45A6-B49A-954E-9F2B-CC90F04FF631}" presName="aNode" presStyleLbl="fgAcc1" presStyleIdx="2" presStyleCnt="5" custScaleX="124134" custLinFactNeighborX="8164" custLinFactNeighborY="28032">
        <dgm:presLayoutVars>
          <dgm:bulletEnabled val="1"/>
        </dgm:presLayoutVars>
      </dgm:prSet>
      <dgm:spPr/>
    </dgm:pt>
    <dgm:pt modelId="{AD03C8C0-EA1E-8043-A252-FD5BB6AC50C0}" type="pres">
      <dgm:prSet presAssocID="{ECEA45A6-B49A-954E-9F2B-CC90F04FF631}" presName="aSpace" presStyleCnt="0"/>
      <dgm:spPr/>
    </dgm:pt>
    <dgm:pt modelId="{84C10296-25D5-8A4C-A841-290F3FCCED07}" type="pres">
      <dgm:prSet presAssocID="{932127C8-8A8D-B849-928C-81B56C48CF8D}" presName="aNode" presStyleLbl="fgAcc1" presStyleIdx="3" presStyleCnt="5" custScaleX="124134" custLinFactY="12310" custLinFactNeighborX="8164" custLinFactNeighborY="100000">
        <dgm:presLayoutVars>
          <dgm:bulletEnabled val="1"/>
        </dgm:presLayoutVars>
      </dgm:prSet>
      <dgm:spPr/>
    </dgm:pt>
    <dgm:pt modelId="{B6CCAD19-FB88-6A4C-AE28-F59EC04B3D2D}" type="pres">
      <dgm:prSet presAssocID="{932127C8-8A8D-B849-928C-81B56C48CF8D}" presName="aSpace" presStyleCnt="0"/>
      <dgm:spPr/>
    </dgm:pt>
    <dgm:pt modelId="{E4E8368A-532E-EE40-9FD3-9C3FF092E186}" type="pres">
      <dgm:prSet presAssocID="{777B03C8-9F15-164B-9530-48EB33D2F114}" presName="aNode" presStyleLbl="fgAcc1" presStyleIdx="4" presStyleCnt="5" custScaleX="124134" custLinFactY="33582" custLinFactNeighborX="8164" custLinFactNeighborY="100000">
        <dgm:presLayoutVars>
          <dgm:bulletEnabled val="1"/>
        </dgm:presLayoutVars>
      </dgm:prSet>
      <dgm:spPr/>
    </dgm:pt>
    <dgm:pt modelId="{2AF4E142-4518-7C49-8B76-91564FD59DA8}" type="pres">
      <dgm:prSet presAssocID="{777B03C8-9F15-164B-9530-48EB33D2F114}" presName="aSpace" presStyleCnt="0"/>
      <dgm:spPr/>
    </dgm:pt>
  </dgm:ptLst>
  <dgm:cxnLst>
    <dgm:cxn modelId="{3DACC204-9CEF-B944-B3C5-ADB0D6534A43}" type="presOf" srcId="{6709E632-8355-5849-845C-796D678B82C5}" destId="{D42C65FD-8784-B442-89E3-0B7B00138F6C}" srcOrd="0" destOrd="0" presId="urn:microsoft.com/office/officeart/2005/8/layout/pyramid2"/>
    <dgm:cxn modelId="{4FF04716-2EA3-444E-BA39-50275A1CDD58}" srcId="{6709E632-8355-5849-845C-796D678B82C5}" destId="{932127C8-8A8D-B849-928C-81B56C48CF8D}" srcOrd="3" destOrd="0" parTransId="{77AF6C6E-0C93-694F-80FD-3BC86EBEC4D4}" sibTransId="{72A9B0E3-E156-A148-8D85-8886036A86DE}"/>
    <dgm:cxn modelId="{C427C517-A8A1-3947-A5DA-2EDA2B40D16C}" srcId="{6709E632-8355-5849-845C-796D678B82C5}" destId="{0D541BB7-9ACE-9048-A097-F1B97B7C155B}" srcOrd="1" destOrd="0" parTransId="{281C441E-658E-DC49-9A02-84A815CF9093}" sibTransId="{35A42B8E-134D-B74C-82BA-02BDDCDD0082}"/>
    <dgm:cxn modelId="{95ABD631-AED0-0646-9373-D06350780556}" type="presOf" srcId="{777B03C8-9F15-164B-9530-48EB33D2F114}" destId="{E4E8368A-532E-EE40-9FD3-9C3FF092E186}" srcOrd="0" destOrd="0" presId="urn:microsoft.com/office/officeart/2005/8/layout/pyramid2"/>
    <dgm:cxn modelId="{697B7934-B248-2142-8EF0-173A33229738}" type="presOf" srcId="{D1D2E4F3-F432-984D-8B52-4E5BA31536B2}" destId="{15BDE448-DA0D-2045-91E2-070E0DBD9244}" srcOrd="0" destOrd="0" presId="urn:microsoft.com/office/officeart/2005/8/layout/pyramid2"/>
    <dgm:cxn modelId="{685FAC71-90F5-2D4F-8CD7-AB215158A422}" srcId="{6709E632-8355-5849-845C-796D678B82C5}" destId="{ECEA45A6-B49A-954E-9F2B-CC90F04FF631}" srcOrd="2" destOrd="0" parTransId="{702DDBC7-11B2-8049-ABA7-0BF0A7208665}" sibTransId="{5D5D3E1E-8646-E245-A2C8-DB2022FD2A95}"/>
    <dgm:cxn modelId="{CCCD8E79-9F18-7548-9240-BDE4FE36B03A}" type="presOf" srcId="{0D541BB7-9ACE-9048-A097-F1B97B7C155B}" destId="{3064C352-55AE-8844-8394-AF366169BA24}" srcOrd="0" destOrd="0" presId="urn:microsoft.com/office/officeart/2005/8/layout/pyramid2"/>
    <dgm:cxn modelId="{F140F798-D445-8B47-9C81-F2436FCB20BA}" srcId="{6709E632-8355-5849-845C-796D678B82C5}" destId="{777B03C8-9F15-164B-9530-48EB33D2F114}" srcOrd="4" destOrd="0" parTransId="{E7663CA8-573F-DE4A-B1B0-B61130625FAD}" sibTransId="{836A386E-69BE-844D-825F-BE99BC361880}"/>
    <dgm:cxn modelId="{E87C2FB6-0B7A-8C41-AF32-80435449DC03}" srcId="{6709E632-8355-5849-845C-796D678B82C5}" destId="{D1D2E4F3-F432-984D-8B52-4E5BA31536B2}" srcOrd="0" destOrd="0" parTransId="{57A2E123-C382-684B-873E-B92D717472FE}" sibTransId="{499FF7F7-7785-3A4D-BFFC-1664A310E9D8}"/>
    <dgm:cxn modelId="{19D5DCC9-8327-804C-A19B-299C8036A1C6}" type="presOf" srcId="{932127C8-8A8D-B849-928C-81B56C48CF8D}" destId="{84C10296-25D5-8A4C-A841-290F3FCCED07}" srcOrd="0" destOrd="0" presId="urn:microsoft.com/office/officeart/2005/8/layout/pyramid2"/>
    <dgm:cxn modelId="{136FA7F2-1984-A441-9966-DB40E495EA31}" type="presOf" srcId="{ECEA45A6-B49A-954E-9F2B-CC90F04FF631}" destId="{BF47997B-CF23-8046-B09F-57230B5939E6}" srcOrd="0" destOrd="0" presId="urn:microsoft.com/office/officeart/2005/8/layout/pyramid2"/>
    <dgm:cxn modelId="{7C15069C-BEE7-574F-AAA6-4652CA3F1FDD}" type="presParOf" srcId="{D42C65FD-8784-B442-89E3-0B7B00138F6C}" destId="{7B7942BC-EE56-A847-AEFB-20CD3EB64867}" srcOrd="0" destOrd="0" presId="urn:microsoft.com/office/officeart/2005/8/layout/pyramid2"/>
    <dgm:cxn modelId="{FB0E1904-0471-DB4D-AC07-96873D45F857}" type="presParOf" srcId="{D42C65FD-8784-B442-89E3-0B7B00138F6C}" destId="{0B3C0064-540A-B543-B8BA-F9BA8C19DEA9}" srcOrd="1" destOrd="0" presId="urn:microsoft.com/office/officeart/2005/8/layout/pyramid2"/>
    <dgm:cxn modelId="{B46D993B-41A6-3F4B-B5AD-CC5703B0DAF1}" type="presParOf" srcId="{0B3C0064-540A-B543-B8BA-F9BA8C19DEA9}" destId="{15BDE448-DA0D-2045-91E2-070E0DBD9244}" srcOrd="0" destOrd="0" presId="urn:microsoft.com/office/officeart/2005/8/layout/pyramid2"/>
    <dgm:cxn modelId="{B3E4FCFE-90F8-6646-98B0-C4D99C802954}" type="presParOf" srcId="{0B3C0064-540A-B543-B8BA-F9BA8C19DEA9}" destId="{89520007-AF16-E84C-8BF5-000059437712}" srcOrd="1" destOrd="0" presId="urn:microsoft.com/office/officeart/2005/8/layout/pyramid2"/>
    <dgm:cxn modelId="{3F665B36-882E-AA48-9396-F9331F586961}" type="presParOf" srcId="{0B3C0064-540A-B543-B8BA-F9BA8C19DEA9}" destId="{3064C352-55AE-8844-8394-AF366169BA24}" srcOrd="2" destOrd="0" presId="urn:microsoft.com/office/officeart/2005/8/layout/pyramid2"/>
    <dgm:cxn modelId="{0A898585-E8A6-5444-A18E-253CEB276FE9}" type="presParOf" srcId="{0B3C0064-540A-B543-B8BA-F9BA8C19DEA9}" destId="{9371C036-2C51-D84A-BDAF-0A38617C9124}" srcOrd="3" destOrd="0" presId="urn:microsoft.com/office/officeart/2005/8/layout/pyramid2"/>
    <dgm:cxn modelId="{49F20C9A-F55F-4842-9550-17E50724B683}" type="presParOf" srcId="{0B3C0064-540A-B543-B8BA-F9BA8C19DEA9}" destId="{BF47997B-CF23-8046-B09F-57230B5939E6}" srcOrd="4" destOrd="0" presId="urn:microsoft.com/office/officeart/2005/8/layout/pyramid2"/>
    <dgm:cxn modelId="{5C9AFC38-C385-B04A-B61D-4408E33FFCBB}" type="presParOf" srcId="{0B3C0064-540A-B543-B8BA-F9BA8C19DEA9}" destId="{AD03C8C0-EA1E-8043-A252-FD5BB6AC50C0}" srcOrd="5" destOrd="0" presId="urn:microsoft.com/office/officeart/2005/8/layout/pyramid2"/>
    <dgm:cxn modelId="{012EBA9C-DABA-3B42-8797-B0C7AF41E060}" type="presParOf" srcId="{0B3C0064-540A-B543-B8BA-F9BA8C19DEA9}" destId="{84C10296-25D5-8A4C-A841-290F3FCCED07}" srcOrd="6" destOrd="0" presId="urn:microsoft.com/office/officeart/2005/8/layout/pyramid2"/>
    <dgm:cxn modelId="{69241440-E088-EA45-AE8E-A81FF14574FC}" type="presParOf" srcId="{0B3C0064-540A-B543-B8BA-F9BA8C19DEA9}" destId="{B6CCAD19-FB88-6A4C-AE28-F59EC04B3D2D}" srcOrd="7" destOrd="0" presId="urn:microsoft.com/office/officeart/2005/8/layout/pyramid2"/>
    <dgm:cxn modelId="{C456AB83-C58C-9B4C-B225-6DF95F35E248}" type="presParOf" srcId="{0B3C0064-540A-B543-B8BA-F9BA8C19DEA9}" destId="{E4E8368A-532E-EE40-9FD3-9C3FF092E186}" srcOrd="8" destOrd="0" presId="urn:microsoft.com/office/officeart/2005/8/layout/pyramid2"/>
    <dgm:cxn modelId="{5368EC64-0229-B74E-8B04-7CB16B12EA49}" type="presParOf" srcId="{0B3C0064-540A-B543-B8BA-F9BA8C19DEA9}" destId="{2AF4E142-4518-7C49-8B76-91564FD59DA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942BC-EE56-A847-AEFB-20CD3EB64867}">
      <dsp:nvSpPr>
        <dsp:cNvPr id="0" name=""/>
        <dsp:cNvSpPr/>
      </dsp:nvSpPr>
      <dsp:spPr>
        <a:xfrm>
          <a:off x="867767" y="0"/>
          <a:ext cx="5319852" cy="5319852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BDE448-DA0D-2045-91E2-070E0DBD9244}">
      <dsp:nvSpPr>
        <dsp:cNvPr id="0" name=""/>
        <dsp:cNvSpPr/>
      </dsp:nvSpPr>
      <dsp:spPr>
        <a:xfrm>
          <a:off x="3404108" y="239658"/>
          <a:ext cx="4292434" cy="756416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i="0" kern="120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Contextualizando: </a:t>
          </a:r>
        </a:p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En qué contexto y para qué propósito se generaron.</a:t>
          </a:r>
        </a:p>
      </dsp:txBody>
      <dsp:txXfrm>
        <a:off x="3441033" y="276583"/>
        <a:ext cx="4218584" cy="682566"/>
      </dsp:txXfrm>
    </dsp:sp>
    <dsp:sp modelId="{3064C352-55AE-8844-8394-AF366169BA24}">
      <dsp:nvSpPr>
        <dsp:cNvPr id="0" name=""/>
        <dsp:cNvSpPr/>
      </dsp:nvSpPr>
      <dsp:spPr>
        <a:xfrm>
          <a:off x="3392731" y="1249587"/>
          <a:ext cx="4292434" cy="756416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Categorizando:</a:t>
          </a:r>
        </a:p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 Se conoce la unidad de medida que ayuda a interpretarlos. </a:t>
          </a:r>
        </a:p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Ejemplo: kilómetro, segundo, litro, </a:t>
          </a:r>
          <a:r>
            <a:rPr lang="es-ES_tradnl" sz="1200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etc.</a:t>
          </a:r>
        </a:p>
      </dsp:txBody>
      <dsp:txXfrm>
        <a:off x="3429656" y="1286512"/>
        <a:ext cx="4218584" cy="682566"/>
      </dsp:txXfrm>
    </dsp:sp>
    <dsp:sp modelId="{BF47997B-CF23-8046-B09F-57230B5939E6}">
      <dsp:nvSpPr>
        <dsp:cNvPr id="0" name=""/>
        <dsp:cNvSpPr/>
      </dsp:nvSpPr>
      <dsp:spPr>
        <a:xfrm>
          <a:off x="3392731" y="2260946"/>
          <a:ext cx="4292434" cy="756416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Calculando: </a:t>
          </a:r>
        </a:p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Los datos pueden haber sido procesados matemática </a:t>
          </a:r>
        </a:p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o estadísticamente.</a:t>
          </a:r>
        </a:p>
      </dsp:txBody>
      <dsp:txXfrm>
        <a:off x="3429656" y="2297871"/>
        <a:ext cx="4218584" cy="682566"/>
      </dsp:txXfrm>
    </dsp:sp>
    <dsp:sp modelId="{84C10296-25D5-8A4C-A841-290F3FCCED07}">
      <dsp:nvSpPr>
        <dsp:cNvPr id="0" name=""/>
        <dsp:cNvSpPr/>
      </dsp:nvSpPr>
      <dsp:spPr>
        <a:xfrm>
          <a:off x="3392731" y="3273077"/>
          <a:ext cx="4292434" cy="756416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Corrigiendo: </a:t>
          </a:r>
        </a:p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Eliminado errores e inconsistencias de los datos</a:t>
          </a:r>
          <a:r>
            <a:rPr lang="en-US" sz="1200" b="0" i="0" kern="120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.</a:t>
          </a:r>
        </a:p>
      </dsp:txBody>
      <dsp:txXfrm>
        <a:off x="3429656" y="3310002"/>
        <a:ext cx="4218584" cy="682566"/>
      </dsp:txXfrm>
    </dsp:sp>
    <dsp:sp modelId="{E4E8368A-532E-EE40-9FD3-9C3FF092E186}">
      <dsp:nvSpPr>
        <dsp:cNvPr id="0" name=""/>
        <dsp:cNvSpPr/>
      </dsp:nvSpPr>
      <dsp:spPr>
        <a:xfrm>
          <a:off x="3392731" y="4284950"/>
          <a:ext cx="4292434" cy="756416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Condensando: </a:t>
          </a:r>
        </a:p>
        <a:p>
          <a:pPr marL="0" lvl="0" indent="0" algn="ctr" defTabSz="533400">
            <a:lnSpc>
              <a:spcPts val="94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0" i="0" kern="1200" noProof="0" dirty="0">
              <a:solidFill>
                <a:schemeClr val="bg1"/>
              </a:solidFill>
              <a:latin typeface="Museo Sans Condensed 500" panose="02000000000000000000" pitchFamily="2" charset="77"/>
              <a:cs typeface="Arial" panose="020B0604020202020204" pitchFamily="34" charset="0"/>
            </a:rPr>
            <a:t>Los datos se han podido resumir de forma más concisa.</a:t>
          </a:r>
        </a:p>
      </dsp:txBody>
      <dsp:txXfrm>
        <a:off x="3429656" y="4321875"/>
        <a:ext cx="4218584" cy="682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B454-B88D-4BB8-77BA-5D5F1056F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231A5-DA67-F39B-F5B2-2229D097E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1342-21C8-970F-EFCB-3BE2BF86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4C89B-9170-E427-1798-51FD506C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C9A3C-C1AC-57B7-F9A0-464D3060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54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0609-504C-CA27-565F-4901EDBA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6C20D-CDE0-4E47-28B7-17BF7804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2B50A-1A41-5EE3-C2C8-9BAB602A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0F98-FB50-3DDC-6C98-3C10303C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CD54-21B6-3F39-60F0-9EB35215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90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33BD3-97DB-49D4-C40F-8AAA8CCB7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7759-0903-788F-3051-6379A9548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BA1B-24F9-86E6-849F-679B7ED6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6155C-14FD-DD6F-7B06-AA72E00B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61BF-EB4F-D5B2-AC19-EA8092B7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552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9E08-8C75-A8C0-4C73-0A925933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8C60-DBC8-CDAA-6635-8DDCF31C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4664D-7672-3FE6-E2BC-98379633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8EDB-1FDE-A241-1E5E-F192A0A7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87711-89F0-F761-63FC-8DDB18F0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640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09A2-AE70-E10B-F32E-7ACE4623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97DED-22DE-0CCE-2B09-B498C0463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F588D-C287-B926-82E9-D254BE50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42E79-EE0A-BC45-A01A-1E58C51C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4053-1B76-DB4E-D4F7-1B89CC43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2A5B-0E49-66E7-46AD-7341178F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90DE-5CB2-53C7-45D7-95E82C737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53E67-B1FF-C95D-73C4-06D59D0C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0D759-4D7F-3980-3974-255668A9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6C55A-25E9-F725-AB68-4145E2F8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F6A9A-3270-B5E4-A811-A621FA3C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3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A2D2-EEEC-53A7-AEA9-BF07E7B1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59F42-6B0A-DD7B-C1E1-8253DD62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BE387-F3B7-BD16-4E5D-6B0946E9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442EB-5675-0A87-C3A5-2FBD16E38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09EC8-B665-AD82-3CFD-45E1EC7DD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C31D3-040B-238F-F26E-BF6A380E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53260-6DE8-4BB1-FF54-5125CCBA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FDF09D-C63D-23C9-E992-E3A02F84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7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60B7-8BB0-6C98-57FF-3F612460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F86D9-58A2-3D21-9407-83C9C9CE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AEEB6-A228-9909-B821-155424EF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AF390-1D23-BC41-C982-5F9F50C4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4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343B6-4B79-CCFE-2748-2A639661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DA339-3CC7-6104-7762-0C0593E8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BDFE8-F003-B9B4-4EBE-5A949F89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453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7689-3054-058B-E28B-87324AB5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A33C-E980-407E-5148-0751C213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B10B4-07AC-7DF6-9006-BEF494F14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0CB07-F5F1-C1E1-96B8-22BF9340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2700F-B391-506A-AA9D-5C569842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037D6-2F3E-8167-EA14-0C6187F5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91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E03E-F934-4E20-19C9-30A05C8D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B5988-6011-843D-B664-3DE842D98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C042A-37F7-3A9F-062B-E7359A0C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A2B5D-2341-1CCD-9589-148F515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7DB94-D7B9-9917-AAA5-E5BE715C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7A43D-23AF-7A91-1801-70524165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4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20865-8801-2099-BAC9-B56B8FD9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B8787-372E-FF19-9F1A-E50E38CC7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56D7C-D0C3-B1C5-3F16-77ABD72C9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115D-DAD5-464B-B2F2-78817D63F4C4}" type="datetimeFigureOut">
              <a:rPr lang="es-CO" smtClean="0"/>
              <a:pPr/>
              <a:t>12/12/22</a:t>
            </a:fld>
            <a:endParaRPr 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10F8-2AD1-575D-D7C0-20B4EB227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D764-0A83-7EC3-42DF-F47F8CF20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ED6E-C718-4D10-8C4F-A72CBCD1B87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310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3.emf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3.emf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emf"/><Relationship Id="rId7" Type="http://schemas.openxmlformats.org/officeDocument/2006/relationships/image" Target="../media/image4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EAA656-33AD-05AC-D6FD-B030AB4BA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24BC54-D799-814B-81C2-CB0CB2744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497" y="1113181"/>
            <a:ext cx="5896305" cy="1446351"/>
          </a:xfrm>
        </p:spPr>
        <p:txBody>
          <a:bodyPr>
            <a:normAutofit/>
          </a:bodyPr>
          <a:lstStyle/>
          <a:p>
            <a:r>
              <a:rPr lang="es-CO" sz="4800" dirty="0">
                <a:solidFill>
                  <a:srgbClr val="FFC000"/>
                </a:solidFill>
                <a:latin typeface="Museo Sans Condensed 500" panose="02000000000000000000" pitchFamily="2" charset="77"/>
              </a:rPr>
              <a:t>LA CALIDAD DEL DATO ES DE TODOS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2C9053-2F6B-7945-80AE-A1ABC39CE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2498" y="2897049"/>
            <a:ext cx="5896304" cy="1655762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bg1"/>
                </a:solidFill>
                <a:latin typeface="Museo Sans Condensed 500" panose="02000000000000000000" pitchFamily="2" charset="77"/>
              </a:rPr>
              <a:t>“Con datos de calidad e íntegros tendremos resultados de calidad para la toma de decisiones”</a:t>
            </a:r>
            <a:r>
              <a:rPr lang="en-US" dirty="0">
                <a:solidFill>
                  <a:schemeClr val="bg1"/>
                </a:solidFill>
                <a:latin typeface="Museo Sans Condensed 500" panose="02000000000000000000" pitchFamily="2" charset="77"/>
              </a:rPr>
              <a:t> </a:t>
            </a:r>
          </a:p>
          <a:p>
            <a:r>
              <a:rPr lang="es-ES_tradnl" sz="1400" dirty="0">
                <a:solidFill>
                  <a:schemeClr val="bg1"/>
                </a:solidFill>
                <a:latin typeface="Museo Sans Condensed 500" panose="02000000000000000000" pitchFamily="2" charset="77"/>
              </a:rPr>
              <a:t>Tomado de Caballero Muñoz-Reja I, et al. 2019. p. 15. </a:t>
            </a:r>
            <a:endParaRPr lang="es-ES_tradnl" dirty="0">
              <a:solidFill>
                <a:schemeClr val="bg1"/>
              </a:solidFill>
              <a:latin typeface="Museo Sans Condensed 500" panose="02000000000000000000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EFB56-8F5A-AD19-0CC1-6C4F89F49ADE}"/>
              </a:ext>
            </a:extLst>
          </p:cNvPr>
          <p:cNvSpPr txBox="1"/>
          <p:nvPr/>
        </p:nvSpPr>
        <p:spPr>
          <a:xfrm>
            <a:off x="5678242" y="4557864"/>
            <a:ext cx="528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Dirección de Análisis y Diseño Estratégico</a:t>
            </a:r>
          </a:p>
          <a:p>
            <a:pPr algn="ctr"/>
            <a:r>
              <a:rPr lang="es-ES_tradnl" sz="1600" dirty="0">
                <a:solidFill>
                  <a:schemeClr val="bg1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Subdirección de Investigación e Información</a:t>
            </a:r>
          </a:p>
          <a:p>
            <a:pPr algn="ctr"/>
            <a:r>
              <a:rPr lang="es-ES_tradnl" sz="1600" dirty="0">
                <a:solidFill>
                  <a:schemeClr val="bg1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Subdirección de Diseño, Evaluación y Sistematización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855723-BF70-3803-C986-B3869C4288AF}"/>
              </a:ext>
            </a:extLst>
          </p:cNvPr>
          <p:cNvCxnSpPr>
            <a:cxnSpLocks/>
          </p:cNvCxnSpPr>
          <p:nvPr/>
        </p:nvCxnSpPr>
        <p:spPr>
          <a:xfrm>
            <a:off x="6684006" y="4276023"/>
            <a:ext cx="32732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64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C7822E5A-E97C-0B0F-0082-2115AC0C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9A6411-8987-02DB-8CF7-27D59A22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044" y="372335"/>
            <a:ext cx="8428074" cy="862163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96127B0-037B-D8D2-E2B1-B4BC4A0E7CC8}"/>
              </a:ext>
            </a:extLst>
          </p:cNvPr>
          <p:cNvSpPr/>
          <p:nvPr/>
        </p:nvSpPr>
        <p:spPr>
          <a:xfrm>
            <a:off x="3559748" y="1476744"/>
            <a:ext cx="3259015" cy="5557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Museo Sans Condensed 500" panose="02000000000000000000" pitchFamily="2" charset="77"/>
                <a:cs typeface="Arial" panose="020B0604020202020204" pitchFamily="34" charset="0"/>
              </a:rPr>
              <a:t>Datos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938F83-4356-5178-7DF6-AFEBBE1327FD}"/>
              </a:ext>
            </a:extLst>
          </p:cNvPr>
          <p:cNvSpPr/>
          <p:nvPr/>
        </p:nvSpPr>
        <p:spPr>
          <a:xfrm>
            <a:off x="7698806" y="1523636"/>
            <a:ext cx="3259015" cy="4894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Museo Sans Condensed 500" panose="02000000000000000000" pitchFamily="2" charset="77"/>
                <a:cs typeface="Arial" panose="020B0604020202020204" pitchFamily="34" charset="0"/>
              </a:rPr>
              <a:t>Información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8F167CE-62CD-9AE6-B7A7-0B3A06D35E37}"/>
              </a:ext>
            </a:extLst>
          </p:cNvPr>
          <p:cNvSpPr/>
          <p:nvPr/>
        </p:nvSpPr>
        <p:spPr>
          <a:xfrm>
            <a:off x="3536301" y="2440964"/>
            <a:ext cx="3259015" cy="663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Museo Sans Condensed 500" panose="02000000000000000000" pitchFamily="2" charset="77"/>
                <a:cs typeface="Arial" panose="020B0604020202020204" pitchFamily="34" charset="0"/>
              </a:rPr>
              <a:t>R</a:t>
            </a:r>
            <a:r>
              <a:rPr lang="es-ES_tradnl" sz="1400" dirty="0">
                <a:effectLst/>
                <a:latin typeface="Museo Sans Condensed 500" panose="02000000000000000000" pitchFamily="2" charset="77"/>
                <a:cs typeface="Arial" panose="020B0604020202020204" pitchFamily="34" charset="0"/>
              </a:rPr>
              <a:t>epresentación simbólica (numérica, alfabética, etc.), atributo o característica de un sujeto u objeto.</a:t>
            </a:r>
            <a:endParaRPr lang="es-ES_tradnl" sz="1400" dirty="0">
              <a:latin typeface="Museo Sans Condensed 500" panose="02000000000000000000" pitchFamily="2" charset="77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140EA3A-B6D0-8918-CE80-EBD709EEE5D0}"/>
              </a:ext>
            </a:extLst>
          </p:cNvPr>
          <p:cNvSpPr/>
          <p:nvPr/>
        </p:nvSpPr>
        <p:spPr>
          <a:xfrm>
            <a:off x="7745698" y="2460754"/>
            <a:ext cx="3259015" cy="8329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Museo Sans Condensed 500" panose="02000000000000000000" pitchFamily="2" charset="77"/>
                <a:cs typeface="Arial" panose="020B0604020202020204" pitchFamily="34" charset="0"/>
              </a:rPr>
              <a:t>C</a:t>
            </a:r>
            <a:r>
              <a:rPr lang="es-ES_tradnl" sz="1400" dirty="0">
                <a:effectLst/>
                <a:latin typeface="Museo Sans Condensed 500" panose="02000000000000000000" pitchFamily="2" charset="77"/>
                <a:cs typeface="Arial" panose="020B0604020202020204" pitchFamily="34" charset="0"/>
              </a:rPr>
              <a:t>onjunto organizado y contextualizado de datos, que constituyen un mensaje sobre un determinado fenómeno</a:t>
            </a:r>
            <a:endParaRPr lang="es-ES_tradnl" sz="1400" dirty="0">
              <a:latin typeface="Museo Sans Condensed 500" panose="02000000000000000000" pitchFamily="2" charset="77"/>
              <a:cs typeface="Arial" panose="020B0604020202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EF27AD8-109C-FA79-B09E-74177B5068BF}"/>
              </a:ext>
            </a:extLst>
          </p:cNvPr>
          <p:cNvSpPr/>
          <p:nvPr/>
        </p:nvSpPr>
        <p:spPr>
          <a:xfrm>
            <a:off x="5655352" y="3452415"/>
            <a:ext cx="3259015" cy="6526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Museo Sans Condensed 500" panose="02000000000000000000" pitchFamily="2" charset="77"/>
                <a:cs typeface="Arial" panose="020B0604020202020204" pitchFamily="34" charset="0"/>
              </a:rPr>
              <a:t>Para que los datos se conviertan en información se requiere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D800305-B0CF-968D-99DB-CC64DD73522B}"/>
              </a:ext>
            </a:extLst>
          </p:cNvPr>
          <p:cNvSpPr/>
          <p:nvPr/>
        </p:nvSpPr>
        <p:spPr>
          <a:xfrm>
            <a:off x="3536301" y="4737793"/>
            <a:ext cx="3259015" cy="663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Museo Sans Condensed 500" panose="02000000000000000000" pitchFamily="2" charset="77"/>
                <a:cs typeface="Arial" panose="020B0604020202020204" pitchFamily="34" charset="0"/>
              </a:rPr>
              <a:t>Agrupación o categorización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66F51D4-88AE-5D82-EF6E-27A697A7887A}"/>
              </a:ext>
            </a:extLst>
          </p:cNvPr>
          <p:cNvSpPr/>
          <p:nvPr/>
        </p:nvSpPr>
        <p:spPr>
          <a:xfrm>
            <a:off x="7745698" y="4734993"/>
            <a:ext cx="3259015" cy="663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Museo Sans Condensed 500" panose="02000000000000000000" pitchFamily="2" charset="77"/>
                <a:cs typeface="Arial" panose="020B0604020202020204" pitchFamily="34" charset="0"/>
              </a:rPr>
              <a:t>Proceso de análisis y comparación con lo</a:t>
            </a:r>
          </a:p>
          <a:p>
            <a:pPr algn="ctr"/>
            <a:r>
              <a:rPr lang="es-ES_tradnl" sz="1400" dirty="0">
                <a:latin typeface="Museo Sans Condensed 500" panose="02000000000000000000" pitchFamily="2" charset="77"/>
                <a:cs typeface="Arial" panose="020B0604020202020204" pitchFamily="34" charset="0"/>
              </a:rPr>
              <a:t>que ocurre en otros escenarios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7B7A030-E423-5CE7-6E61-E9B4BAC53F4C}"/>
              </a:ext>
            </a:extLst>
          </p:cNvPr>
          <p:cNvSpPr/>
          <p:nvPr/>
        </p:nvSpPr>
        <p:spPr>
          <a:xfrm>
            <a:off x="5819474" y="5595190"/>
            <a:ext cx="3259015" cy="593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Museo Sans Condensed 500" panose="02000000000000000000" pitchFamily="2" charset="77"/>
                <a:cs typeface="Arial" panose="020B0604020202020204" pitchFamily="34" charset="0"/>
              </a:rPr>
              <a:t>El conocimiento se crea cuando la información se pone en contexto general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5D91FCCC-4186-CAE6-9169-B52616DBAEFE}"/>
              </a:ext>
            </a:extLst>
          </p:cNvPr>
          <p:cNvSpPr/>
          <p:nvPr/>
        </p:nvSpPr>
        <p:spPr>
          <a:xfrm>
            <a:off x="5101944" y="2045810"/>
            <a:ext cx="245774" cy="370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75F24C6D-8DFE-1C4C-E321-9681D04787FC}"/>
              </a:ext>
            </a:extLst>
          </p:cNvPr>
          <p:cNvSpPr/>
          <p:nvPr/>
        </p:nvSpPr>
        <p:spPr>
          <a:xfrm>
            <a:off x="9299209" y="2034858"/>
            <a:ext cx="252248" cy="40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B30D8D67-B0A5-9AF8-AE99-F3DFE585145B}"/>
              </a:ext>
            </a:extLst>
          </p:cNvPr>
          <p:cNvCxnSpPr>
            <a:cxnSpLocks/>
          </p:cNvCxnSpPr>
          <p:nvPr/>
        </p:nvCxnSpPr>
        <p:spPr>
          <a:xfrm>
            <a:off x="6824827" y="1885743"/>
            <a:ext cx="950380" cy="8329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B904BE-762D-C601-9058-31CD20F7684E}"/>
              </a:ext>
            </a:extLst>
          </p:cNvPr>
          <p:cNvCxnSpPr/>
          <p:nvPr/>
        </p:nvCxnSpPr>
        <p:spPr>
          <a:xfrm>
            <a:off x="7276572" y="4122254"/>
            <a:ext cx="0" cy="25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062E5D-E369-5438-F531-CDCA7B2D5B60}"/>
              </a:ext>
            </a:extLst>
          </p:cNvPr>
          <p:cNvCxnSpPr/>
          <p:nvPr/>
        </p:nvCxnSpPr>
        <p:spPr>
          <a:xfrm>
            <a:off x="5347718" y="4388981"/>
            <a:ext cx="3904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3F8D6FD-C71E-2DEA-7B88-915BB156B586}"/>
              </a:ext>
            </a:extLst>
          </p:cNvPr>
          <p:cNvCxnSpPr/>
          <p:nvPr/>
        </p:nvCxnSpPr>
        <p:spPr>
          <a:xfrm>
            <a:off x="5347718" y="4381243"/>
            <a:ext cx="0" cy="353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2A6792F-EC87-F3CC-55E7-D0121F073C04}"/>
              </a:ext>
            </a:extLst>
          </p:cNvPr>
          <p:cNvCxnSpPr/>
          <p:nvPr/>
        </p:nvCxnSpPr>
        <p:spPr>
          <a:xfrm>
            <a:off x="9252317" y="4388981"/>
            <a:ext cx="0" cy="34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E18A754-84C1-52BB-0083-6DBA416084C9}"/>
              </a:ext>
            </a:extLst>
          </p:cNvPr>
          <p:cNvCxnSpPr>
            <a:cxnSpLocks/>
          </p:cNvCxnSpPr>
          <p:nvPr/>
        </p:nvCxnSpPr>
        <p:spPr>
          <a:xfrm>
            <a:off x="11463121" y="2877239"/>
            <a:ext cx="0" cy="3014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F55E65E-4AA2-6EC9-0D63-844024E60473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11004713" y="2877239"/>
            <a:ext cx="4697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3300FB9-0E51-16A5-C7FE-18BEF4FA3ECD}"/>
              </a:ext>
            </a:extLst>
          </p:cNvPr>
          <p:cNvCxnSpPr/>
          <p:nvPr/>
        </p:nvCxnSpPr>
        <p:spPr>
          <a:xfrm flipH="1">
            <a:off x="9078489" y="5891831"/>
            <a:ext cx="239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B027EE0-2D9C-FAE4-7CAE-78DAB4AF51BD}"/>
              </a:ext>
            </a:extLst>
          </p:cNvPr>
          <p:cNvSpPr txBox="1"/>
          <p:nvPr/>
        </p:nvSpPr>
        <p:spPr>
          <a:xfrm>
            <a:off x="5467387" y="6292146"/>
            <a:ext cx="3957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Salcedo Cifuentes, Mercedes, et al. 2010. p. 29</a:t>
            </a:r>
            <a:endParaRPr lang="es-ES_trad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E8109EF-35C4-5180-3B01-E6A3E3DBD7B1}"/>
              </a:ext>
            </a:extLst>
          </p:cNvPr>
          <p:cNvCxnSpPr>
            <a:cxnSpLocks/>
          </p:cNvCxnSpPr>
          <p:nvPr/>
        </p:nvCxnSpPr>
        <p:spPr>
          <a:xfrm>
            <a:off x="7300017" y="2672338"/>
            <a:ext cx="0" cy="780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8C6113E0-DABC-BF41-8C1C-E3A40292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275" y="525005"/>
            <a:ext cx="7705546" cy="603797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Museo Sans Condensed 700" panose="02000000000000000000" pitchFamily="2" charset="77"/>
                <a:cs typeface="Arial" panose="020B0604020202020204" pitchFamily="34" charset="0"/>
              </a:rPr>
              <a:t>RELACIÓN ENTRE LOS DATOS Y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79112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7B3774E-5568-1876-6844-1717A3A30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C2F8904-1055-4ED8-0003-2423598A6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602047"/>
              </p:ext>
            </p:extLst>
          </p:nvPr>
        </p:nvGraphicFramePr>
        <p:xfrm>
          <a:off x="2751699" y="1413053"/>
          <a:ext cx="8270631" cy="531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C193699D-7674-79D4-FDB2-E651502F0766}"/>
              </a:ext>
            </a:extLst>
          </p:cNvPr>
          <p:cNvSpPr/>
          <p:nvPr/>
        </p:nvSpPr>
        <p:spPr>
          <a:xfrm>
            <a:off x="2648829" y="2964983"/>
            <a:ext cx="27224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_tradnl" sz="2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Condensed 700" panose="02000000000000000000" pitchFamily="2" charset="77"/>
                <a:cs typeface="Arial" panose="020B0604020202020204" pitchFamily="34" charset="0"/>
              </a:rPr>
              <a:t>DE GESTIÓN DE DATOS </a:t>
            </a:r>
          </a:p>
          <a:p>
            <a:pPr algn="ctr"/>
            <a:r>
              <a:rPr lang="es-ES_tradnl" sz="2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seo Sans Condensed 700" panose="02000000000000000000" pitchFamily="2" charset="77"/>
                <a:cs typeface="Arial" panose="020B0604020202020204" pitchFamily="34" charset="0"/>
              </a:rPr>
              <a:t>A GESTIÓN DE LA INFORMACIÓN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BC29E-A762-CCE0-92BE-EC6DFE097D2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4003" y="164855"/>
            <a:ext cx="8428074" cy="108334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7210CA2-883B-2F44-9437-616DD47A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548" y="338066"/>
            <a:ext cx="7689019" cy="951403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Museo Sans Condensed 700" panose="02000000000000000000" pitchFamily="2" charset="77"/>
              </a:rPr>
              <a:t>LOS DATOS SE TRANSFORMAN EN INFORMACIÓN AÑADIÉNDOLES VALOR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8E5FCA-A26B-9F39-FD28-ACDE2D3F51EC}"/>
              </a:ext>
            </a:extLst>
          </p:cNvPr>
          <p:cNvSpPr/>
          <p:nvPr/>
        </p:nvSpPr>
        <p:spPr>
          <a:xfrm>
            <a:off x="10093204" y="1504854"/>
            <a:ext cx="948632" cy="948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29" name="Graphic 28" descr="Person in wheelchair with solid fill">
            <a:extLst>
              <a:ext uri="{FF2B5EF4-FFF2-40B4-BE49-F238E27FC236}">
                <a16:creationId xmlns:a16="http://schemas.microsoft.com/office/drawing/2014/main" id="{7D5B450C-9034-BB6B-565E-5CB8603B3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77317" y="1551341"/>
            <a:ext cx="864519" cy="86451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82C7911-0553-C8E0-6AE8-2F077168A88D}"/>
              </a:ext>
            </a:extLst>
          </p:cNvPr>
          <p:cNvSpPr/>
          <p:nvPr/>
        </p:nvSpPr>
        <p:spPr>
          <a:xfrm>
            <a:off x="10093204" y="2551385"/>
            <a:ext cx="948632" cy="948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18" name="Graphic 17" descr="Table with solid fill">
            <a:extLst>
              <a:ext uri="{FF2B5EF4-FFF2-40B4-BE49-F238E27FC236}">
                <a16:creationId xmlns:a16="http://schemas.microsoft.com/office/drawing/2014/main" id="{EE90A9B0-87FB-0DFA-9EBD-A881E8C249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77317" y="2647466"/>
            <a:ext cx="787927" cy="787927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2F10D646-4F43-8932-894E-C055B94E96B8}"/>
              </a:ext>
            </a:extLst>
          </p:cNvPr>
          <p:cNvSpPr/>
          <p:nvPr/>
        </p:nvSpPr>
        <p:spPr>
          <a:xfrm>
            <a:off x="10093204" y="3559525"/>
            <a:ext cx="948632" cy="948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14" name="Graphic 13" descr="Database with solid fill">
            <a:extLst>
              <a:ext uri="{FF2B5EF4-FFF2-40B4-BE49-F238E27FC236}">
                <a16:creationId xmlns:a16="http://schemas.microsoft.com/office/drawing/2014/main" id="{8971D110-A127-B726-AABA-6D4955972E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98458" y="3675492"/>
            <a:ext cx="740282" cy="74028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851360F-97EA-CBF6-2387-CD727414C49C}"/>
              </a:ext>
            </a:extLst>
          </p:cNvPr>
          <p:cNvSpPr/>
          <p:nvPr/>
        </p:nvSpPr>
        <p:spPr>
          <a:xfrm>
            <a:off x="10093204" y="4580138"/>
            <a:ext cx="948632" cy="948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12" name="Graphic 11" descr="Research with solid fill">
            <a:extLst>
              <a:ext uri="{FF2B5EF4-FFF2-40B4-BE49-F238E27FC236}">
                <a16:creationId xmlns:a16="http://schemas.microsoft.com/office/drawing/2014/main" id="{A5B54EB5-692D-2343-4129-6F8C3F276C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77317" y="4654535"/>
            <a:ext cx="792912" cy="792912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DB36D7A-6715-51E6-2B2C-F82FCF8EAD9D}"/>
              </a:ext>
            </a:extLst>
          </p:cNvPr>
          <p:cNvSpPr/>
          <p:nvPr/>
        </p:nvSpPr>
        <p:spPr>
          <a:xfrm>
            <a:off x="10093204" y="5613612"/>
            <a:ext cx="948632" cy="9486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10" name="Graphic 9" descr="Business Growth with solid fill">
            <a:extLst>
              <a:ext uri="{FF2B5EF4-FFF2-40B4-BE49-F238E27FC236}">
                <a16:creationId xmlns:a16="http://schemas.microsoft.com/office/drawing/2014/main" id="{95BE5612-457B-6317-79FD-6F0B9B7E50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63775" y="5778206"/>
            <a:ext cx="739247" cy="7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1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467979-E398-8C08-9617-3D329702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 descr="Target Audience with solid fill">
            <a:extLst>
              <a:ext uri="{FF2B5EF4-FFF2-40B4-BE49-F238E27FC236}">
                <a16:creationId xmlns:a16="http://schemas.microsoft.com/office/drawing/2014/main" id="{88AFB48F-37C8-FCA5-D756-D1BCCD51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2211" y="3635265"/>
            <a:ext cx="914400" cy="914400"/>
          </a:xfrm>
          <a:prstGeom prst="rect">
            <a:avLst/>
          </a:prstGeom>
        </p:spPr>
      </p:pic>
      <p:pic>
        <p:nvPicPr>
          <p:cNvPr id="12" name="Graphic 11" descr="Soccer Goal with solid fill">
            <a:extLst>
              <a:ext uri="{FF2B5EF4-FFF2-40B4-BE49-F238E27FC236}">
                <a16:creationId xmlns:a16="http://schemas.microsoft.com/office/drawing/2014/main" id="{A0776736-B26E-A6BC-5816-72D3DFBCE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9618" y="3621037"/>
            <a:ext cx="1025982" cy="1025982"/>
          </a:xfrm>
          <a:prstGeom prst="rect">
            <a:avLst/>
          </a:prstGeom>
        </p:spPr>
      </p:pic>
      <p:pic>
        <p:nvPicPr>
          <p:cNvPr id="14" name="Graphic 13" descr="Target with solid fill">
            <a:extLst>
              <a:ext uri="{FF2B5EF4-FFF2-40B4-BE49-F238E27FC236}">
                <a16:creationId xmlns:a16="http://schemas.microsoft.com/office/drawing/2014/main" id="{CC97DD56-A8FF-D065-D620-86EC6A8A7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62417" y="3621414"/>
            <a:ext cx="914400" cy="914400"/>
          </a:xfrm>
          <a:prstGeom prst="rect">
            <a:avLst/>
          </a:prstGeom>
        </p:spPr>
      </p:pic>
      <p:pic>
        <p:nvPicPr>
          <p:cNvPr id="16" name="Graphic 15" descr="Puzzle pieces with solid fill">
            <a:extLst>
              <a:ext uri="{FF2B5EF4-FFF2-40B4-BE49-F238E27FC236}">
                <a16:creationId xmlns:a16="http://schemas.microsoft.com/office/drawing/2014/main" id="{A5A86BAA-7748-57A8-F2EF-71BD5F1C61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0897" y="3621414"/>
            <a:ext cx="914400" cy="914400"/>
          </a:xfrm>
          <a:prstGeom prst="rect">
            <a:avLst/>
          </a:prstGeom>
        </p:spPr>
      </p:pic>
      <p:pic>
        <p:nvPicPr>
          <p:cNvPr id="20" name="Graphic 19" descr="Social distancing with solid fill">
            <a:extLst>
              <a:ext uri="{FF2B5EF4-FFF2-40B4-BE49-F238E27FC236}">
                <a16:creationId xmlns:a16="http://schemas.microsoft.com/office/drawing/2014/main" id="{462D6BB3-3999-D135-E927-A27D5AD6DD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53823" y="3677967"/>
            <a:ext cx="830997" cy="830997"/>
          </a:xfrm>
          <a:prstGeom prst="rect">
            <a:avLst/>
          </a:prstGeom>
        </p:spPr>
      </p:pic>
      <p:pic>
        <p:nvPicPr>
          <p:cNvPr id="24" name="Graphic 23" descr="Woman with cane with solid fill">
            <a:extLst>
              <a:ext uri="{FF2B5EF4-FFF2-40B4-BE49-F238E27FC236}">
                <a16:creationId xmlns:a16="http://schemas.microsoft.com/office/drawing/2014/main" id="{D0110507-6AA9-3E23-BCB7-A3667A49C6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23809" y="3676190"/>
            <a:ext cx="835270" cy="8352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422527-3847-8E2C-8A30-D613E26DA88B}"/>
              </a:ext>
            </a:extLst>
          </p:cNvPr>
          <p:cNvSpPr txBox="1"/>
          <p:nvPr/>
        </p:nvSpPr>
        <p:spPr>
          <a:xfrm>
            <a:off x="2841551" y="4574946"/>
            <a:ext cx="1627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Los datos presentan estandarización?, Existen duplicidad de registros?, Existen datos incorrectos?, Existen campos en blanco no informados?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902243-7C0E-B6E6-A026-BFE11B847675}"/>
              </a:ext>
            </a:extLst>
          </p:cNvPr>
          <p:cNvSpPr txBox="1"/>
          <p:nvPr/>
        </p:nvSpPr>
        <p:spPr>
          <a:xfrm>
            <a:off x="4697848" y="4590020"/>
            <a:ext cx="11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Están presentes todos los datos necesarios?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941DD7-7AF0-86F8-1859-3AB528F0E02B}"/>
              </a:ext>
            </a:extLst>
          </p:cNvPr>
          <p:cNvSpPr txBox="1"/>
          <p:nvPr/>
        </p:nvSpPr>
        <p:spPr>
          <a:xfrm>
            <a:off x="6088047" y="4587665"/>
            <a:ext cx="1268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La información registrada es confiable?, Los datos están referenciados?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519C75-92F8-15AB-921D-C3EA5B1F4F9A}"/>
              </a:ext>
            </a:extLst>
          </p:cNvPr>
          <p:cNvSpPr txBox="1"/>
          <p:nvPr/>
        </p:nvSpPr>
        <p:spPr>
          <a:xfrm>
            <a:off x="7510011" y="4613737"/>
            <a:ext cx="129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Los datos o registros están reordenados en el tiempo?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F69341-743F-A0A2-F59E-7C2C2856BF0D}"/>
              </a:ext>
            </a:extLst>
          </p:cNvPr>
          <p:cNvSpPr txBox="1"/>
          <p:nvPr/>
        </p:nvSpPr>
        <p:spPr>
          <a:xfrm>
            <a:off x="9046124" y="4615925"/>
            <a:ext cx="1193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Los datos presentan relación con los almacenados inicialmente para esa persona?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031320-5981-7DAA-19FB-1F7CB639AD05}"/>
              </a:ext>
            </a:extLst>
          </p:cNvPr>
          <p:cNvSpPr txBox="1"/>
          <p:nvPr/>
        </p:nvSpPr>
        <p:spPr>
          <a:xfrm>
            <a:off x="10591364" y="4642428"/>
            <a:ext cx="1206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El dato brinda información importante sobre la persona en observación?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7BB39426-36D8-9588-06DF-4C78872C4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6970" y="505491"/>
            <a:ext cx="8428074" cy="95331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4EE1A62-0417-0242-941B-65F19FBC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964" y="545780"/>
            <a:ext cx="7223556" cy="953311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Museo Sans Condensed 700" panose="02000000000000000000" pitchFamily="2" charset="77"/>
              </a:rPr>
              <a:t>DIMENSIONES QUE DETERMINAN LA CALIDAD DEL DATO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388462-414B-962D-CF90-926F0AAB8498}"/>
              </a:ext>
            </a:extLst>
          </p:cNvPr>
          <p:cNvSpPr/>
          <p:nvPr/>
        </p:nvSpPr>
        <p:spPr>
          <a:xfrm>
            <a:off x="2834933" y="2934129"/>
            <a:ext cx="1610149" cy="309133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ADD0FDF-E0CE-2F42-3C46-C53525015086}"/>
              </a:ext>
            </a:extLst>
          </p:cNvPr>
          <p:cNvSpPr/>
          <p:nvPr/>
        </p:nvSpPr>
        <p:spPr>
          <a:xfrm>
            <a:off x="4622605" y="3113482"/>
            <a:ext cx="1264034" cy="29091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6AE10D-183B-4E51-9B48-9EFB1961F7BA}"/>
              </a:ext>
            </a:extLst>
          </p:cNvPr>
          <p:cNvSpPr/>
          <p:nvPr/>
        </p:nvSpPr>
        <p:spPr>
          <a:xfrm>
            <a:off x="6067093" y="2921612"/>
            <a:ext cx="1264034" cy="309133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307576F-75D1-368F-040C-3D6E45B848AA}"/>
              </a:ext>
            </a:extLst>
          </p:cNvPr>
          <p:cNvSpPr/>
          <p:nvPr/>
        </p:nvSpPr>
        <p:spPr>
          <a:xfrm>
            <a:off x="7537305" y="2921612"/>
            <a:ext cx="1264034" cy="309133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D47514-96A1-EA99-4280-C38A8696A740}"/>
              </a:ext>
            </a:extLst>
          </p:cNvPr>
          <p:cNvSpPr/>
          <p:nvPr/>
        </p:nvSpPr>
        <p:spPr>
          <a:xfrm>
            <a:off x="8982180" y="2921612"/>
            <a:ext cx="1343647" cy="309133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D4898F0-9C89-ACB8-80A7-3A4E3A88A378}"/>
              </a:ext>
            </a:extLst>
          </p:cNvPr>
          <p:cNvSpPr/>
          <p:nvPr/>
        </p:nvSpPr>
        <p:spPr>
          <a:xfrm>
            <a:off x="10504231" y="2921612"/>
            <a:ext cx="1386319" cy="309133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C687367-0DC1-2BE6-D6FD-359876AFA5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r="2836"/>
          <a:stretch/>
        </p:blipFill>
        <p:spPr>
          <a:xfrm>
            <a:off x="2555775" y="1345004"/>
            <a:ext cx="9818994" cy="282579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5341A5-0E88-399A-C822-B5B2C3567B7A}"/>
              </a:ext>
            </a:extLst>
          </p:cNvPr>
          <p:cNvSpPr txBox="1"/>
          <p:nvPr/>
        </p:nvSpPr>
        <p:spPr>
          <a:xfrm>
            <a:off x="3021338" y="2499272"/>
            <a:ext cx="1292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b="1" i="0" noProof="0" dirty="0">
                <a:solidFill>
                  <a:schemeClr val="bg1"/>
                </a:solidFill>
                <a:latin typeface="Museo Sans Condensed 700" panose="02000000000000000000" pitchFamily="2" charset="77"/>
                <a:cs typeface="Arial" panose="020B0604020202020204" pitchFamily="34" charset="0"/>
              </a:rPr>
              <a:t>Exactitud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22FF16-8448-9C9C-442A-00473371DDBE}"/>
              </a:ext>
            </a:extLst>
          </p:cNvPr>
          <p:cNvSpPr txBox="1"/>
          <p:nvPr/>
        </p:nvSpPr>
        <p:spPr>
          <a:xfrm>
            <a:off x="4552213" y="2499272"/>
            <a:ext cx="1292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b="1" i="0" noProof="0" dirty="0">
                <a:solidFill>
                  <a:schemeClr val="bg1"/>
                </a:solidFill>
                <a:latin typeface="Museo Sans Condensed 700" panose="02000000000000000000" pitchFamily="2" charset="77"/>
                <a:cs typeface="Arial" panose="020B0604020202020204" pitchFamily="34" charset="0"/>
              </a:rPr>
              <a:t>Completitud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495528-4375-7841-40CE-896E2325F4D8}"/>
              </a:ext>
            </a:extLst>
          </p:cNvPr>
          <p:cNvSpPr txBox="1"/>
          <p:nvPr/>
        </p:nvSpPr>
        <p:spPr>
          <a:xfrm>
            <a:off x="6026329" y="2499272"/>
            <a:ext cx="1292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b="1" i="0" noProof="0" dirty="0">
                <a:solidFill>
                  <a:schemeClr val="bg1"/>
                </a:solidFill>
                <a:latin typeface="Museo Sans Condensed 700" panose="02000000000000000000" pitchFamily="2" charset="77"/>
                <a:cs typeface="Arial" panose="020B0604020202020204" pitchFamily="34" charset="0"/>
              </a:rPr>
              <a:t>Integridad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83F8FF-A55E-8152-8360-F8B1BCDE14BB}"/>
              </a:ext>
            </a:extLst>
          </p:cNvPr>
          <p:cNvSpPr txBox="1"/>
          <p:nvPr/>
        </p:nvSpPr>
        <p:spPr>
          <a:xfrm>
            <a:off x="7465272" y="2499272"/>
            <a:ext cx="1483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b="1" i="0" noProof="0" dirty="0">
                <a:solidFill>
                  <a:schemeClr val="bg1"/>
                </a:solidFill>
                <a:latin typeface="Museo Sans Condensed 700" panose="02000000000000000000" pitchFamily="2" charset="77"/>
                <a:cs typeface="Arial" panose="020B0604020202020204" pitchFamily="34" charset="0"/>
              </a:rPr>
              <a:t>Actualización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287715-9AD3-426B-7B9A-9A1DFE4C5724}"/>
              </a:ext>
            </a:extLst>
          </p:cNvPr>
          <p:cNvSpPr txBox="1"/>
          <p:nvPr/>
        </p:nvSpPr>
        <p:spPr>
          <a:xfrm>
            <a:off x="8908525" y="2499272"/>
            <a:ext cx="1483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b="1" i="0" noProof="0" dirty="0">
                <a:solidFill>
                  <a:schemeClr val="bg1"/>
                </a:solidFill>
                <a:latin typeface="Museo Sans Condensed 700" panose="02000000000000000000" pitchFamily="2" charset="77"/>
                <a:cs typeface="Arial" panose="020B0604020202020204" pitchFamily="34" charset="0"/>
              </a:rPr>
              <a:t>Coherencia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55AE89-0BD3-FBDB-CD3A-7A8A49D3DFB2}"/>
              </a:ext>
            </a:extLst>
          </p:cNvPr>
          <p:cNvSpPr txBox="1"/>
          <p:nvPr/>
        </p:nvSpPr>
        <p:spPr>
          <a:xfrm>
            <a:off x="10399538" y="2499272"/>
            <a:ext cx="1483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b="1" i="0" noProof="0" dirty="0">
                <a:solidFill>
                  <a:schemeClr val="bg1"/>
                </a:solidFill>
                <a:latin typeface="Museo Sans Condensed 700" panose="02000000000000000000" pitchFamily="2" charset="77"/>
                <a:cs typeface="Arial" panose="020B0604020202020204" pitchFamily="34" charset="0"/>
              </a:rPr>
              <a:t>Relevancia</a:t>
            </a:r>
          </a:p>
        </p:txBody>
      </p:sp>
    </p:spTree>
    <p:extLst>
      <p:ext uri="{BB962C8B-B14F-4D97-AF65-F5344CB8AC3E}">
        <p14:creationId xmlns:p14="http://schemas.microsoft.com/office/powerpoint/2010/main" val="358360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B55BA9-C02C-CD31-6A26-3097618EA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36"/>
            <a:ext cx="12192000" cy="685800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6D678B8-83DF-FA95-434A-81BC14606975}"/>
              </a:ext>
            </a:extLst>
          </p:cNvPr>
          <p:cNvSpPr/>
          <p:nvPr/>
        </p:nvSpPr>
        <p:spPr>
          <a:xfrm>
            <a:off x="290128" y="3381257"/>
            <a:ext cx="2006973" cy="19498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30AF1B2-E994-20E8-7FD4-6A47011684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8202" y="250728"/>
            <a:ext cx="8035596" cy="95331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EE4F47A-3EB1-4D4E-B94A-9127F2FA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759" y="171808"/>
            <a:ext cx="6307991" cy="1224989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Museo Sans Condensed 700" panose="02000000000000000000" pitchFamily="2" charset="77"/>
              </a:rPr>
              <a:t>PROPÓSITO DE LA CALIDAD DEL DATO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2D15EE8-F1F0-F09D-5CCD-769E689E6B05}"/>
              </a:ext>
            </a:extLst>
          </p:cNvPr>
          <p:cNvSpPr/>
          <p:nvPr/>
        </p:nvSpPr>
        <p:spPr>
          <a:xfrm>
            <a:off x="2665028" y="3381257"/>
            <a:ext cx="2006973" cy="19498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35CCCDC-6A6E-FB06-C56F-4A80E9B9D5EE}"/>
              </a:ext>
            </a:extLst>
          </p:cNvPr>
          <p:cNvSpPr/>
          <p:nvPr/>
        </p:nvSpPr>
        <p:spPr>
          <a:xfrm>
            <a:off x="5090728" y="3381257"/>
            <a:ext cx="2006973" cy="19498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E6B2AFB-48A7-DA6C-A7BF-C4F021AA6A4C}"/>
              </a:ext>
            </a:extLst>
          </p:cNvPr>
          <p:cNvSpPr/>
          <p:nvPr/>
        </p:nvSpPr>
        <p:spPr>
          <a:xfrm>
            <a:off x="7503728" y="3381257"/>
            <a:ext cx="2006973" cy="19498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021FB72-541D-2749-A60C-688F4E220AE1}"/>
              </a:ext>
            </a:extLst>
          </p:cNvPr>
          <p:cNvSpPr/>
          <p:nvPr/>
        </p:nvSpPr>
        <p:spPr>
          <a:xfrm>
            <a:off x="9929428" y="3381257"/>
            <a:ext cx="2006973" cy="19498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E7B61-E4B8-E13B-890E-2F2C9E255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r="8054"/>
          <a:stretch/>
        </p:blipFill>
        <p:spPr>
          <a:xfrm>
            <a:off x="0" y="791682"/>
            <a:ext cx="12192000" cy="4488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57A39-C072-6993-0302-5C71C314A5C5}"/>
              </a:ext>
            </a:extLst>
          </p:cNvPr>
          <p:cNvSpPr txBox="1"/>
          <p:nvPr/>
        </p:nvSpPr>
        <p:spPr>
          <a:xfrm>
            <a:off x="606930" y="2711439"/>
            <a:ext cx="1437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1" i="0" noProof="0" dirty="0">
                <a:solidFill>
                  <a:schemeClr val="bg1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Subdirecciones Locales De Integración Social</a:t>
            </a:r>
          </a:p>
        </p:txBody>
      </p:sp>
      <p:pic>
        <p:nvPicPr>
          <p:cNvPr id="20" name="Graphic 19" descr="Badge 1 with solid fill">
            <a:extLst>
              <a:ext uri="{FF2B5EF4-FFF2-40B4-BE49-F238E27FC236}">
                <a16:creationId xmlns:a16="http://schemas.microsoft.com/office/drawing/2014/main" id="{F869CC8C-D1FF-129F-B9F0-AE9901932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204" y="1430577"/>
            <a:ext cx="691663" cy="691663"/>
          </a:xfrm>
          <a:prstGeom prst="rect">
            <a:avLst/>
          </a:prstGeom>
        </p:spPr>
      </p:pic>
      <p:pic>
        <p:nvPicPr>
          <p:cNvPr id="23" name="Graphic 22" descr="Badge with solid fill">
            <a:extLst>
              <a:ext uri="{FF2B5EF4-FFF2-40B4-BE49-F238E27FC236}">
                <a16:creationId xmlns:a16="http://schemas.microsoft.com/office/drawing/2014/main" id="{4BC67F9E-D06A-F11C-5B9B-6E38C2229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74105" y="1430578"/>
            <a:ext cx="691663" cy="6916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2B5EF8-6AE3-990B-C373-7D6DF6C53742}"/>
              </a:ext>
            </a:extLst>
          </p:cNvPr>
          <p:cNvSpPr txBox="1"/>
          <p:nvPr/>
        </p:nvSpPr>
        <p:spPr>
          <a:xfrm>
            <a:off x="3044783" y="2541913"/>
            <a:ext cx="13503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1" i="0" noProof="0" dirty="0">
                <a:solidFill>
                  <a:schemeClr val="bg1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Subdirecciones Locales De Integración Social –  Áreas Técnicas y Misionales.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0BD203-87C3-FF0A-58CB-300D884B4A30}"/>
              </a:ext>
            </a:extLst>
          </p:cNvPr>
          <p:cNvSpPr txBox="1"/>
          <p:nvPr/>
        </p:nvSpPr>
        <p:spPr>
          <a:xfrm>
            <a:off x="5395305" y="2478549"/>
            <a:ext cx="142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1" i="0" noProof="0" dirty="0">
                <a:solidFill>
                  <a:schemeClr val="bg1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Subdirecciones Locales De Integración Social –  La Dirección de Análisis y Diseño Estratégico.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291F1-B2B2-F64E-6089-67C214CEC196}"/>
              </a:ext>
            </a:extLst>
          </p:cNvPr>
          <p:cNvSpPr txBox="1"/>
          <p:nvPr/>
        </p:nvSpPr>
        <p:spPr>
          <a:xfrm>
            <a:off x="7864840" y="2655054"/>
            <a:ext cx="1307777" cy="84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1" i="0" noProof="0" dirty="0">
                <a:solidFill>
                  <a:schemeClr val="bg1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Subdirectores, Directores, Secretarios, Alcaldesa.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5C5488-8D2F-9C37-72E1-563EDE376CBD}"/>
              </a:ext>
            </a:extLst>
          </p:cNvPr>
          <p:cNvSpPr txBox="1"/>
          <p:nvPr/>
        </p:nvSpPr>
        <p:spPr>
          <a:xfrm>
            <a:off x="10356783" y="2529582"/>
            <a:ext cx="11024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1" i="0" noProof="0" dirty="0">
                <a:solidFill>
                  <a:schemeClr val="bg1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Servidores, funcionarios, contratistas y colaboradores de la entidad.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69D4CE-628D-3EC3-5BD3-0BC365830C53}"/>
              </a:ext>
            </a:extLst>
          </p:cNvPr>
          <p:cNvSpPr txBox="1"/>
          <p:nvPr/>
        </p:nvSpPr>
        <p:spPr>
          <a:xfrm>
            <a:off x="2787043" y="4367278"/>
            <a:ext cx="1762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0" i="0" noProof="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Requieren gestionarse bajo una unidad de criterio según el propósito</a:t>
            </a:r>
            <a:endParaRPr lang="es-ES_tradnl" sz="1200" b="0" i="0" dirty="0">
              <a:solidFill>
                <a:srgbClr val="002060"/>
              </a:solidFill>
              <a:latin typeface="Museo Sans Condensed 500" panose="02000000000000000000" pitchFamily="2" charset="77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1C552F-918B-240B-451D-995301D50BA6}"/>
              </a:ext>
            </a:extLst>
          </p:cNvPr>
          <p:cNvSpPr txBox="1"/>
          <p:nvPr/>
        </p:nvSpPr>
        <p:spPr>
          <a:xfrm>
            <a:off x="412277" y="4319352"/>
            <a:ext cx="1788074" cy="85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0" i="0" noProof="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Requieren consolidación para crear la única visión de verdad que soporta la función pública.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1B833A-AEE6-3FBB-7DCE-34E644D8C450}"/>
              </a:ext>
            </a:extLst>
          </p:cNvPr>
          <p:cNvSpPr txBox="1"/>
          <p:nvPr/>
        </p:nvSpPr>
        <p:spPr>
          <a:xfrm>
            <a:off x="5219867" y="4206424"/>
            <a:ext cx="1814334" cy="101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0" i="0" noProof="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Requieren de limpieza y estandarización mediante la corrección de errores, eliminación de duplicados, ajuste </a:t>
            </a:r>
            <a:r>
              <a:rPr lang="es-ES_tradnl" sz="1200" b="0" i="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de atributos, etc. </a:t>
            </a:r>
            <a:r>
              <a:rPr lang="es-ES_tradnl" sz="1200" b="0" i="0" noProof="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31CA23-6D1D-BACF-6388-9D8081D35335}"/>
              </a:ext>
            </a:extLst>
          </p:cNvPr>
          <p:cNvSpPr txBox="1"/>
          <p:nvPr/>
        </p:nvSpPr>
        <p:spPr>
          <a:xfrm>
            <a:off x="7624418" y="4306652"/>
            <a:ext cx="1737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0" i="0" noProof="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Los datos respaldan la toma de decisiones estratégicas de los líderes de manera acertada.</a:t>
            </a:r>
            <a:endParaRPr lang="en-US" sz="1200" b="0" i="0" dirty="0">
              <a:solidFill>
                <a:srgbClr val="002060"/>
              </a:solidFill>
              <a:latin typeface="Museo Sans Condensed 500" panose="02000000000000000000" pitchFamily="2" charset="77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7103EB-D9A6-A8B4-D640-29BA4D3A9477}"/>
              </a:ext>
            </a:extLst>
          </p:cNvPr>
          <p:cNvSpPr txBox="1"/>
          <p:nvPr/>
        </p:nvSpPr>
        <p:spPr>
          <a:xfrm>
            <a:off x="10143344" y="4300277"/>
            <a:ext cx="1598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200" b="0" i="0" noProof="0" dirty="0">
                <a:solidFill>
                  <a:srgbClr val="0020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Los datos llevan a mejorar la prestación de los servicios a la ciudadanía</a:t>
            </a:r>
            <a:endParaRPr lang="en-US" sz="1200" b="0" i="0" dirty="0">
              <a:solidFill>
                <a:srgbClr val="002060"/>
              </a:solidFill>
              <a:latin typeface="Museo Sans Condensed 500" panose="02000000000000000000" pitchFamily="2" charset="77"/>
              <a:cs typeface="Arial" panose="020B0604020202020204" pitchFamily="34" charset="0"/>
            </a:endParaRPr>
          </a:p>
        </p:txBody>
      </p:sp>
      <p:pic>
        <p:nvPicPr>
          <p:cNvPr id="50" name="Graphic 49" descr="Badge 3 with solid fill">
            <a:extLst>
              <a:ext uri="{FF2B5EF4-FFF2-40B4-BE49-F238E27FC236}">
                <a16:creationId xmlns:a16="http://schemas.microsoft.com/office/drawing/2014/main" id="{A3FEE376-F437-C228-9DEE-D1AA87910B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48382" y="1459297"/>
            <a:ext cx="691663" cy="691663"/>
          </a:xfrm>
          <a:prstGeom prst="rect">
            <a:avLst/>
          </a:prstGeom>
        </p:spPr>
      </p:pic>
      <p:pic>
        <p:nvPicPr>
          <p:cNvPr id="51" name="Graphic 50" descr="Badge 4 with solid fill">
            <a:extLst>
              <a:ext uri="{FF2B5EF4-FFF2-40B4-BE49-F238E27FC236}">
                <a16:creationId xmlns:a16="http://schemas.microsoft.com/office/drawing/2014/main" id="{0E2A8878-B51C-5027-54AE-E32758D876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67868" y="1455887"/>
            <a:ext cx="691663" cy="691663"/>
          </a:xfrm>
          <a:prstGeom prst="rect">
            <a:avLst/>
          </a:prstGeom>
        </p:spPr>
      </p:pic>
      <p:pic>
        <p:nvPicPr>
          <p:cNvPr id="52" name="Graphic 51" descr="Badge 5 with solid fill">
            <a:extLst>
              <a:ext uri="{FF2B5EF4-FFF2-40B4-BE49-F238E27FC236}">
                <a16:creationId xmlns:a16="http://schemas.microsoft.com/office/drawing/2014/main" id="{062AA0D5-4CAD-C373-95B7-0C91D3269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96651" y="1457893"/>
            <a:ext cx="691663" cy="6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D25DA6-A320-C921-245A-053984F0C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7D0A25-5449-92FC-C6D3-A82C0CDCD4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4023" y="423938"/>
            <a:ext cx="7618996" cy="979344"/>
          </a:xfrm>
          <a:prstGeom prst="rect">
            <a:avLst/>
          </a:prstGeom>
        </p:spPr>
      </p:pic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C217F439-C838-5B27-0885-333766956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2012" y="2278451"/>
            <a:ext cx="914400" cy="914400"/>
          </a:xfrm>
          <a:prstGeom prst="rect">
            <a:avLst/>
          </a:prstGeom>
        </p:spPr>
      </p:pic>
      <p:pic>
        <p:nvPicPr>
          <p:cNvPr id="9" name="Graphic 8" descr="Playbook with solid fill">
            <a:extLst>
              <a:ext uri="{FF2B5EF4-FFF2-40B4-BE49-F238E27FC236}">
                <a16:creationId xmlns:a16="http://schemas.microsoft.com/office/drawing/2014/main" id="{96AE31F5-BBE9-183C-7E8B-DB7C3CA96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2012" y="3499167"/>
            <a:ext cx="914400" cy="914400"/>
          </a:xfrm>
          <a:prstGeom prst="rect">
            <a:avLst/>
          </a:prstGeom>
        </p:spPr>
      </p:pic>
      <p:pic>
        <p:nvPicPr>
          <p:cNvPr id="13" name="Graphic 12" descr="Lost with solid fill">
            <a:extLst>
              <a:ext uri="{FF2B5EF4-FFF2-40B4-BE49-F238E27FC236}">
                <a16:creationId xmlns:a16="http://schemas.microsoft.com/office/drawing/2014/main" id="{9FEEDB4C-016A-8305-1367-769F2629D6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3935" y="4850345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B300C8-6B99-6170-896C-97DFFF5A57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596" y="2660901"/>
            <a:ext cx="5198872" cy="25602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7AF8BF-79F6-AE8E-7763-0C580C1EDEA0}"/>
              </a:ext>
            </a:extLst>
          </p:cNvPr>
          <p:cNvSpPr txBox="1"/>
          <p:nvPr/>
        </p:nvSpPr>
        <p:spPr>
          <a:xfrm>
            <a:off x="1506061" y="3553402"/>
            <a:ext cx="304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2400" b="0" i="0" noProof="0" dirty="0">
                <a:solidFill>
                  <a:srgbClr val="088160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Sistema Distrital de Cuidado - SIDICU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B6BBF4-F1AF-2540-BA31-C4D57EF1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946" y="486044"/>
            <a:ext cx="7500732" cy="1044232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Museo Sans Condensed 700" panose="02000000000000000000" pitchFamily="2" charset="77"/>
                <a:cs typeface="Arial" panose="020B0604020202020204" pitchFamily="34" charset="0"/>
              </a:rPr>
              <a:t>EJEMPLOS DE TOMA DE DECISIONES ERRADAS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39E4E-8551-2A0B-2184-DF9F4D7A40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0396" y="2660901"/>
            <a:ext cx="5198872" cy="2560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09DD62-DD8D-68A3-5DB2-8844C301D554}"/>
              </a:ext>
            </a:extLst>
          </p:cNvPr>
          <p:cNvSpPr txBox="1"/>
          <p:nvPr/>
        </p:nvSpPr>
        <p:spPr>
          <a:xfrm>
            <a:off x="8985191" y="3661166"/>
            <a:ext cx="2761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_tradnl" sz="2800" b="0" i="0" noProof="0" dirty="0">
                <a:solidFill>
                  <a:srgbClr val="CA0A08"/>
                </a:solidFill>
                <a:latin typeface="Museo Sans Condensed 500" panose="02000000000000000000" pitchFamily="2" charset="77"/>
                <a:cs typeface="Arial" panose="020B0604020202020204" pitchFamily="34" charset="0"/>
              </a:rPr>
              <a:t>Habitante de Calle</a:t>
            </a:r>
          </a:p>
        </p:txBody>
      </p:sp>
    </p:spTree>
    <p:extLst>
      <p:ext uri="{BB962C8B-B14F-4D97-AF65-F5344CB8AC3E}">
        <p14:creationId xmlns:p14="http://schemas.microsoft.com/office/powerpoint/2010/main" val="410924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lope&#10;&#10;Description automatically generated">
            <a:extLst>
              <a:ext uri="{FF2B5EF4-FFF2-40B4-BE49-F238E27FC236}">
                <a16:creationId xmlns:a16="http://schemas.microsoft.com/office/drawing/2014/main" id="{D2B23F39-F813-D2C0-1E1E-1A2D7BBB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625;p94">
            <a:extLst>
              <a:ext uri="{FF2B5EF4-FFF2-40B4-BE49-F238E27FC236}">
                <a16:creationId xmlns:a16="http://schemas.microsoft.com/office/drawing/2014/main" id="{A3EE70D2-672B-18B2-2F98-1AA05EBC0C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439800"/>
            <a:ext cx="10515600" cy="19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</a:pPr>
            <a:r>
              <a:rPr lang="en" sz="6300" dirty="0">
                <a:solidFill>
                  <a:schemeClr val="accent1">
                    <a:lumMod val="50000"/>
                  </a:schemeClr>
                </a:solidFill>
                <a:latin typeface="Museo Sans Cond 900" panose="02000000000000000000" pitchFamily="50" charset="0"/>
              </a:rPr>
              <a:t>¡</a:t>
            </a:r>
            <a:r>
              <a:rPr lang="en" sz="7200" b="1" dirty="0">
                <a:solidFill>
                  <a:schemeClr val="accent1">
                    <a:lumMod val="50000"/>
                  </a:schemeClr>
                </a:solidFill>
                <a:latin typeface="Museo Sans Cond 900" panose="02000000000000000000" pitchFamily="50" charset="0"/>
              </a:rPr>
              <a:t>Gracias</a:t>
            </a:r>
            <a:r>
              <a:rPr lang="en" sz="6300" dirty="0">
                <a:solidFill>
                  <a:schemeClr val="accent1">
                    <a:lumMod val="50000"/>
                  </a:schemeClr>
                </a:solidFill>
                <a:latin typeface="Museo Sans Cond 900" panose="02000000000000000000" pitchFamily="50" charset="0"/>
              </a:rPr>
              <a:t>!</a:t>
            </a:r>
            <a:endParaRPr sz="6300" dirty="0">
              <a:solidFill>
                <a:schemeClr val="accent1">
                  <a:lumMod val="50000"/>
                </a:schemeClr>
              </a:solidFill>
              <a:latin typeface="Museo Sans Cond 9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5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471</Words>
  <Application>Microsoft Macintosh PowerPoint</Application>
  <PresentationFormat>Panorámica</PresentationFormat>
  <Paragraphs>60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Museo Sans Cond 900</vt:lpstr>
      <vt:lpstr>Museo Sans Condensed 500</vt:lpstr>
      <vt:lpstr>Museo Sans Condensed 700</vt:lpstr>
      <vt:lpstr>Office Theme</vt:lpstr>
      <vt:lpstr>LA CALIDAD DEL DATO ES DE TODOS</vt:lpstr>
      <vt:lpstr>RELACIÓN ENTRE LOS DATOS Y LA INFORMACIÓN</vt:lpstr>
      <vt:lpstr>LOS DATOS SE TRANSFORMAN EN INFORMACIÓN AÑADIÉNDOLES VALOR</vt:lpstr>
      <vt:lpstr>DIMENSIONES QUE DETERMINAN LA CALIDAD DEL DATO</vt:lpstr>
      <vt:lpstr>PROPÓSITO DE LA CALIDAD DEL DATO</vt:lpstr>
      <vt:lpstr>EJEMPLOS DE TOMA DE DECISIONES ERRADAS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CALIDAD DEL DATO ES DE TODOS</dc:title>
  <dc:creator>Johana Garzón</dc:creator>
  <cp:lastModifiedBy>Microsoft Office User</cp:lastModifiedBy>
  <cp:revision>26</cp:revision>
  <dcterms:created xsi:type="dcterms:W3CDTF">2022-11-21T23:02:42Z</dcterms:created>
  <dcterms:modified xsi:type="dcterms:W3CDTF">2022-12-12T15:51:55Z</dcterms:modified>
</cp:coreProperties>
</file>