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5" r:id="rId4"/>
    <p:sldMasterId id="2147483648" r:id="rId5"/>
  </p:sldMasterIdLst>
  <p:notesMasterIdLst>
    <p:notesMasterId r:id="rId24"/>
  </p:notesMasterIdLst>
  <p:handoutMasterIdLst>
    <p:handoutMasterId r:id="rId25"/>
  </p:handoutMasterIdLst>
  <p:sldIdLst>
    <p:sldId id="257" r:id="rId6"/>
    <p:sldId id="262" r:id="rId7"/>
    <p:sldId id="259" r:id="rId8"/>
    <p:sldId id="260" r:id="rId9"/>
    <p:sldId id="291" r:id="rId10"/>
    <p:sldId id="269" r:id="rId11"/>
    <p:sldId id="273" r:id="rId12"/>
    <p:sldId id="274" r:id="rId13"/>
    <p:sldId id="292" r:id="rId14"/>
    <p:sldId id="295" r:id="rId15"/>
    <p:sldId id="296" r:id="rId16"/>
    <p:sldId id="298" r:id="rId17"/>
    <p:sldId id="297" r:id="rId18"/>
    <p:sldId id="300" r:id="rId19"/>
    <p:sldId id="299" r:id="rId20"/>
    <p:sldId id="302" r:id="rId21"/>
    <p:sldId id="301" r:id="rId22"/>
    <p:sldId id="28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290"/>
    <a:srgbClr val="B5C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1AA24-8325-ED50-D281-4ACD9653EF7C}" v="2529" dt="2023-01-19T19:16:32.658"/>
    <p1510:client id="{21EF8A14-8805-09EF-9261-A9B5EF2A9182}" v="6" dt="2023-02-20T20:58:57.237"/>
    <p1510:client id="{3B9A6E8E-FA15-9F48-B9D2-FDA76A6D485D}" v="129" dt="2023-01-19T21:05:14.381"/>
    <p1510:client id="{6FA2FFCA-FB50-55EA-B0E4-65A14E083DA0}" v="310" dt="2023-01-18T21:47:27.063"/>
    <p1510:client id="{E68A2088-1B4E-BB77-256F-6AFDD6D060CC}" v="50" dt="2023-01-19T19:32:10.907"/>
    <p1510:client id="{F53695AA-3347-F97F-EB11-A7C24442B0C7}" v="77" dt="2023-02-20T22:48:22.656"/>
  </p1510:revLst>
</p1510:revInfo>
</file>

<file path=ppt/tableStyles.xml><?xml version="1.0" encoding="utf-8"?>
<a:tblStyleLst xmlns:a="http://schemas.openxmlformats.org/drawingml/2006/main" def="{CC86CFA7-7E48-496F-8B91-37030B015869}">
  <a:tblStyle styleId="{CC86CFA7-7E48-496F-8B91-37030B0158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lo Figueredo Aguilera" userId="S::dfigueredo@sdis.gov.co::26ee5e5b-b135-44e2-ade4-a6c938b0a756" providerId="AD" clId="Web-{21EF8A14-8805-09EF-9261-A9B5EF2A9182}"/>
    <pc:docChg chg="modSld">
      <pc:chgData name="Danilo Figueredo Aguilera" userId="S::dfigueredo@sdis.gov.co::26ee5e5b-b135-44e2-ade4-a6c938b0a756" providerId="AD" clId="Web-{21EF8A14-8805-09EF-9261-A9B5EF2A9182}" dt="2023-02-20T20:58:54.284" v="1" actId="20577"/>
      <pc:docMkLst>
        <pc:docMk/>
      </pc:docMkLst>
      <pc:sldChg chg="modSp">
        <pc:chgData name="Danilo Figueredo Aguilera" userId="S::dfigueredo@sdis.gov.co::26ee5e5b-b135-44e2-ade4-a6c938b0a756" providerId="AD" clId="Web-{21EF8A14-8805-09EF-9261-A9B5EF2A9182}" dt="2023-02-20T20:58:54.284" v="1" actId="20577"/>
        <pc:sldMkLst>
          <pc:docMk/>
          <pc:sldMk cId="1729876963" sldId="295"/>
        </pc:sldMkLst>
        <pc:spChg chg="mod">
          <ac:chgData name="Danilo Figueredo Aguilera" userId="S::dfigueredo@sdis.gov.co::26ee5e5b-b135-44e2-ade4-a6c938b0a756" providerId="AD" clId="Web-{21EF8A14-8805-09EF-9261-A9B5EF2A9182}" dt="2023-02-20T20:58:54.284" v="1" actId="20577"/>
          <ac:spMkLst>
            <pc:docMk/>
            <pc:sldMk cId="1729876963" sldId="295"/>
            <ac:spMk id="10" creationId="{81310EBC-F4AD-762C-3A8F-765EC1128D0F}"/>
          </ac:spMkLst>
        </pc:spChg>
      </pc:sldChg>
    </pc:docChg>
  </pc:docChgLst>
  <pc:docChgLst>
    <pc:chgData name="Danilo Figueredo Aguilera" userId="S::dfigueredo@sdis.gov.co::26ee5e5b-b135-44e2-ade4-a6c938b0a756" providerId="AD" clId="Web-{F53695AA-3347-F97F-EB11-A7C24442B0C7}"/>
    <pc:docChg chg="modSld">
      <pc:chgData name="Danilo Figueredo Aguilera" userId="S::dfigueredo@sdis.gov.co::26ee5e5b-b135-44e2-ade4-a6c938b0a756" providerId="AD" clId="Web-{F53695AA-3347-F97F-EB11-A7C24442B0C7}" dt="2023-02-20T22:48:22.656" v="41" actId="20577"/>
      <pc:docMkLst>
        <pc:docMk/>
      </pc:docMkLst>
      <pc:sldChg chg="modSp">
        <pc:chgData name="Danilo Figueredo Aguilera" userId="S::dfigueredo@sdis.gov.co::26ee5e5b-b135-44e2-ade4-a6c938b0a756" providerId="AD" clId="Web-{F53695AA-3347-F97F-EB11-A7C24442B0C7}" dt="2023-02-20T22:48:22.656" v="41" actId="20577"/>
        <pc:sldMkLst>
          <pc:docMk/>
          <pc:sldMk cId="0" sldId="273"/>
        </pc:sldMkLst>
        <pc:spChg chg="mod">
          <ac:chgData name="Danilo Figueredo Aguilera" userId="S::dfigueredo@sdis.gov.co::26ee5e5b-b135-44e2-ade4-a6c938b0a756" providerId="AD" clId="Web-{F53695AA-3347-F97F-EB11-A7C24442B0C7}" dt="2023-02-20T22:44:37.431" v="16" actId="20577"/>
          <ac:spMkLst>
            <pc:docMk/>
            <pc:sldMk cId="0" sldId="273"/>
            <ac:spMk id="26" creationId="{AFD7F5DE-D81F-3FC4-B8BA-A83CFA43822A}"/>
          </ac:spMkLst>
        </pc:spChg>
        <pc:spChg chg="mod">
          <ac:chgData name="Danilo Figueredo Aguilera" userId="S::dfigueredo@sdis.gov.co::26ee5e5b-b135-44e2-ade4-a6c938b0a756" providerId="AD" clId="Web-{F53695AA-3347-F97F-EB11-A7C24442B0C7}" dt="2023-02-20T22:43:58.164" v="10" actId="20577"/>
          <ac:spMkLst>
            <pc:docMk/>
            <pc:sldMk cId="0" sldId="273"/>
            <ac:spMk id="30" creationId="{CFCDA938-A87F-998C-FEBC-11DF5451DF01}"/>
          </ac:spMkLst>
        </pc:spChg>
        <pc:spChg chg="mod">
          <ac:chgData name="Danilo Figueredo Aguilera" userId="S::dfigueredo@sdis.gov.co::26ee5e5b-b135-44e2-ade4-a6c938b0a756" providerId="AD" clId="Web-{F53695AA-3347-F97F-EB11-A7C24442B0C7}" dt="2023-02-20T22:44:45.259" v="18" actId="20577"/>
          <ac:spMkLst>
            <pc:docMk/>
            <pc:sldMk cId="0" sldId="273"/>
            <ac:spMk id="31" creationId="{E6BE1265-C6F0-AB67-8E4E-AA3BE1ABDB6C}"/>
          </ac:spMkLst>
        </pc:spChg>
        <pc:spChg chg="mod">
          <ac:chgData name="Danilo Figueredo Aguilera" userId="S::dfigueredo@sdis.gov.co::26ee5e5b-b135-44e2-ade4-a6c938b0a756" providerId="AD" clId="Web-{F53695AA-3347-F97F-EB11-A7C24442B0C7}" dt="2023-02-20T22:44:35.165" v="15" actId="20577"/>
          <ac:spMkLst>
            <pc:docMk/>
            <pc:sldMk cId="0" sldId="273"/>
            <ac:spMk id="34" creationId="{E762C698-83C5-69BB-B149-CAE9714B4FB9}"/>
          </ac:spMkLst>
        </pc:spChg>
        <pc:spChg chg="mod">
          <ac:chgData name="Danilo Figueredo Aguilera" userId="S::dfigueredo@sdis.gov.co::26ee5e5b-b135-44e2-ade4-a6c938b0a756" providerId="AD" clId="Web-{F53695AA-3347-F97F-EB11-A7C24442B0C7}" dt="2023-02-20T22:44:41.197" v="17" actId="20577"/>
          <ac:spMkLst>
            <pc:docMk/>
            <pc:sldMk cId="0" sldId="273"/>
            <ac:spMk id="35" creationId="{0D902D43-3997-513F-AB53-CAA8262F19CF}"/>
          </ac:spMkLst>
        </pc:spChg>
        <pc:spChg chg="mod">
          <ac:chgData name="Danilo Figueredo Aguilera" userId="S::dfigueredo@sdis.gov.co::26ee5e5b-b135-44e2-ade4-a6c938b0a756" providerId="AD" clId="Web-{F53695AA-3347-F97F-EB11-A7C24442B0C7}" dt="2023-02-20T22:43:47.008" v="8" actId="20577"/>
          <ac:spMkLst>
            <pc:docMk/>
            <pc:sldMk cId="0" sldId="273"/>
            <ac:spMk id="37" creationId="{B7201D5B-BB83-2FE4-AD5D-4948B4AEB3DF}"/>
          </ac:spMkLst>
        </pc:spChg>
        <pc:spChg chg="mod">
          <ac:chgData name="Danilo Figueredo Aguilera" userId="S::dfigueredo@sdis.gov.co::26ee5e5b-b135-44e2-ade4-a6c938b0a756" providerId="AD" clId="Web-{F53695AA-3347-F97F-EB11-A7C24442B0C7}" dt="2023-02-20T22:48:22.656" v="41" actId="20577"/>
          <ac:spMkLst>
            <pc:docMk/>
            <pc:sldMk cId="0" sldId="273"/>
            <ac:spMk id="44" creationId="{3A46523B-D147-7071-08E1-EE842705CB81}"/>
          </ac:spMkLst>
        </pc:spChg>
        <pc:picChg chg="mod">
          <ac:chgData name="Danilo Figueredo Aguilera" userId="S::dfigueredo@sdis.gov.co::26ee5e5b-b135-44e2-ade4-a6c938b0a756" providerId="AD" clId="Web-{F53695AA-3347-F97F-EB11-A7C24442B0C7}" dt="2023-02-20T22:47:41.889" v="38" actId="1076"/>
          <ac:picMkLst>
            <pc:docMk/>
            <pc:sldMk cId="0" sldId="273"/>
            <ac:picMk id="24" creationId="{24A9BCE1-7B5F-3B1E-344F-73EF15F4E3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0F4327-2255-2104-2979-CFBFCE127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43E81-93C1-12DB-4099-BFADB6AB99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F3E20-804F-814E-8F95-F99336C4C420}" type="datetimeFigureOut">
              <a:rPr lang="es-ES_tradnl" smtClean="0"/>
              <a:t>20/02/2023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5DF0A-0520-E032-8A84-10C90D8BE3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16F1B-C2A1-EE81-F5D6-9C30012F68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FE044-92FC-F248-A161-A1B587EA9F6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0330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2ec1e1d437_1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g12ec1e1d437_1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>
            <a:extLst>
              <a:ext uri="{FF2B5EF4-FFF2-40B4-BE49-F238E27FC236}">
                <a16:creationId xmlns:a16="http://schemas.microsoft.com/office/drawing/2014/main" id="{DE0B958E-E6D7-64C7-C1D6-FB1A01B4CB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>
            <a:extLst>
              <a:ext uri="{FF2B5EF4-FFF2-40B4-BE49-F238E27FC236}">
                <a16:creationId xmlns:a16="http://schemas.microsoft.com/office/drawing/2014/main" id="{52CA5B60-45AE-8867-CE15-092D89EE6F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CO"/>
              <a:t>Del total de 20 procesos, 4 no identificaron riesgos de corrupción; se recibió justificación del análisis realizado por estos 4 procesos. Todos los riesgos fueron recibidos mediante memorando de aprobación del líder de cada proceso y cuentan con las respectivas actividades de control para la mitigación del riesgo.</a:t>
            </a:r>
          </a:p>
          <a:p>
            <a:r>
              <a:rPr lang="es-ES" altLang="es-CO"/>
              <a:t>Estos riesgos corresponden a actualizaciones de los riesgos que se gestionaron en 2021, incorporando las mejoras producto de los resultados en el año.</a:t>
            </a:r>
            <a:endParaRPr lang="es-CO" altLang="es-CO"/>
          </a:p>
        </p:txBody>
      </p:sp>
      <p:sp>
        <p:nvSpPr>
          <p:cNvPr id="20484" name="Marcador de número de diapositiva 3">
            <a:extLst>
              <a:ext uri="{FF2B5EF4-FFF2-40B4-BE49-F238E27FC236}">
                <a16:creationId xmlns:a16="http://schemas.microsoft.com/office/drawing/2014/main" id="{E0FF42B3-3346-2E58-530F-04537335A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059E24-4298-456E-815E-071F991EF0A6}" type="slidenum">
              <a:rPr lang="es-CO" altLang="es-CO"/>
              <a:pPr/>
              <a:t>10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7952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283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986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430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8725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9060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0735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7514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2ec1e1d437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3" name="Google Shape;623;g12ec1e1d437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ec1e1d437_19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g12ec1e1d437_19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ec1e1d437_1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g12ec1e1d437_1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ec1e1d437_19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g12ec1e1d437_19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ec1e1d437_19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g12ec1e1d437_19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829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2ec1e1d437_45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2ec1e1d437_45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ec9be0e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12ec9be0e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c1e1d437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9" name="Google Shape;479;g12ec1e1d43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431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954481" y="841772"/>
            <a:ext cx="4530375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  <a:defRPr sz="2600" b="1">
                <a:solidFill>
                  <a:schemeClr val="bg1">
                    <a:lumMod val="95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954481" y="2701528"/>
            <a:ext cx="4530375" cy="12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469"/>
            <a:ext cx="435892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50" y="-447056"/>
            <a:ext cx="4358925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42026-E892-53A7-C0FC-9BDB21BE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C27A-8CCB-481A-B4ED-341B30889917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DEC4CA-1853-C34B-D52C-3235E1AB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42964-0B49-056C-23D7-AA3C8202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3CD76-F928-4C92-BA6A-39257F891531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1324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348FB6-7BCE-2C27-D46A-89ACE0AE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E83E-02FD-45CE-86E1-F07DFCDB60D0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427AF-CDCD-4F5A-9D74-CF775C29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B83A3C-E90C-C31D-CB59-458AC1D1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F39CD-A766-436D-A844-967159DF0E20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0786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08CC69-2A8F-90F8-F5E3-A8F72974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DD05-2D6E-4F3F-B824-30F8851F6F08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701F9-998A-2A44-ECE0-73326C8F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A7833-6838-FC9A-514B-C1F6A17C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B6E2A-9F9D-4AE7-8F84-AB03C87A0103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81642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9D1BF20-0E8C-B0A8-D30A-36EE9158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77FB-475C-4C46-BCA8-C8D6F21B1F87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9A7CD85-8F2E-D16A-0104-E094FC7D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B98BD96-675F-5967-CDF0-DD744D3F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3D378-7182-4CC0-B0A5-0FB6A48D984D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1617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B4A12E2D-C0CD-C4AD-7BE0-523E91AB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667D-3DFB-4B55-BA94-8110A4DC79EF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95DF9B7-D6D8-78B9-1C16-985A2968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91C7C5E-CC9E-766C-AD48-2324B753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C4A68-6D8A-49D1-AFE9-C90588B75C21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6378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05221F0-B2B4-965C-3332-7C12D00A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B554-9430-4910-AAF4-CC469DDC667E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6A90ADC1-C0F2-BD89-38A6-1B2D184A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31063EBD-7B3B-61AA-C9B7-E7625899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66A7-4B70-4E51-957A-6196805B9C14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61427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FE1BDE09-214D-B773-B1C3-3589251A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4577-E098-4D46-B8D5-1CCAFA62E4D8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A5F1C11-CB8D-F18C-BABE-930F422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11C3BF8B-A38E-171B-93C2-3D92B293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8C7EF-87FC-4FA3-BE9C-5E545F5B058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42290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94CFDED-D5B0-F920-F549-8B5BAB14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4AE4-6CFC-483D-A67F-F7277380CCEF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F1DCCE0-D0CE-0E67-5697-F0015EAF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790EB4A-4C02-471D-2612-531E962B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0A95-422C-43C2-9699-502F9AA20125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105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986456" y="273844"/>
            <a:ext cx="6528893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986455" y="1369219"/>
            <a:ext cx="6528894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tx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A1D52B1A-683D-B2B9-2034-ABF3A555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1ADD-555E-4DA8-AFA6-4E9E5337C40C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01618F5-7775-C9AE-0770-BE478931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8E197AD-5D53-5362-487F-4AE5EF5D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342CB-8A94-40A4-B141-C07D79E5FE94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01527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6EFC60-AAC1-8D13-61FD-41D67AE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CDEB-FD1F-4FE1-9A2B-D909433DBB6C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7C86A0-6566-9338-8CF2-4161B2C0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E02640-07FE-992D-A053-6DA60FAA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CABFC-C393-4ABF-8B60-F1103A106AD2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5207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369DAD-0F3A-BDDA-2809-AD53A6B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E7CC-2D73-4E20-93DB-25BDE59E2040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880753-B32E-FF21-AE2E-9B898AF0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86319-7A72-7464-0DF5-19CCE1C4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79022-0058-4F31-B94E-BFCDFDE7E8C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8699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425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425" cy="276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25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25" cy="276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CD77E508-FADB-014C-19AC-2330D2EAE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512F981E-2E11-7DBE-A7FD-B89F5C1B7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Editar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562D4C-8D35-1E7F-24A1-3ACFD9D7F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B76A22-4D54-4E43-89F8-C699FC3FAE90}" type="datetimeFigureOut">
              <a:rPr lang="es-ES"/>
              <a:pPr>
                <a:defRPr/>
              </a:pPr>
              <a:t>20/02/2023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93A0B0-C357-22F2-FC59-10FC03108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FA6E8-16E1-5327-0ADD-9474F512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F5D205C-1C70-4CF5-B921-6D953BD210C9}" type="slidenum">
              <a:rPr lang="es-ES" altLang="es-CO"/>
              <a:pPr/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290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805A1-492E-1B31-BFCA-BAFF98AD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10" name="Google Shape;310;p62"/>
          <p:cNvSpPr txBox="1">
            <a:spLocks noGrp="1"/>
          </p:cNvSpPr>
          <p:nvPr>
            <p:ph type="ctrTitle"/>
          </p:nvPr>
        </p:nvSpPr>
        <p:spPr>
          <a:xfrm>
            <a:off x="3316306" y="841772"/>
            <a:ext cx="5540025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63500">
              <a:lnSpc>
                <a:spcPct val="115000"/>
              </a:lnSpc>
              <a:buSzPts val="2600"/>
            </a:pPr>
            <a:r>
              <a:rPr lang="es-ES" sz="3200">
                <a:solidFill>
                  <a:schemeClr val="bg1"/>
                </a:solidFill>
              </a:rPr>
              <a:t>Plan Anticorrupción y Atención a la Ciudadanía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DF9069-59FC-850B-0C69-D5875EA5AB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>
                <a:solidFill>
                  <a:schemeClr val="bg1"/>
                </a:solidFill>
              </a:rPr>
              <a:t>Enero de 2023 Secretaría Distrital de Integración Social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 descr="Forma&#10;&#10;Descripción generada automáticamente">
            <a:extLst>
              <a:ext uri="{FF2B5EF4-FFF2-40B4-BE49-F238E27FC236}">
                <a16:creationId xmlns:a16="http://schemas.microsoft.com/office/drawing/2014/main" id="{EDC2B4A8-29D5-00E0-41D2-BB0F704D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2" y="962"/>
            <a:ext cx="9170107" cy="5628735"/>
          </a:xfrm>
          <a:prstGeom prst="rect">
            <a:avLst/>
          </a:prstGeom>
        </p:spPr>
      </p:pic>
      <p:sp>
        <p:nvSpPr>
          <p:cNvPr id="58" name="Hexágono 57">
            <a:extLst>
              <a:ext uri="{FF2B5EF4-FFF2-40B4-BE49-F238E27FC236}">
                <a16:creationId xmlns:a16="http://schemas.microsoft.com/office/drawing/2014/main" id="{25902B2C-96D4-B3C6-26AC-8C93101BB752}"/>
              </a:ext>
            </a:extLst>
          </p:cNvPr>
          <p:cNvSpPr/>
          <p:nvPr/>
        </p:nvSpPr>
        <p:spPr>
          <a:xfrm rot="5400000">
            <a:off x="4546057" y="1847851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ágono 52">
            <a:extLst>
              <a:ext uri="{FF2B5EF4-FFF2-40B4-BE49-F238E27FC236}">
                <a16:creationId xmlns:a16="http://schemas.microsoft.com/office/drawing/2014/main" id="{7DB14E79-607B-4B17-E543-421E9FC610C2}"/>
              </a:ext>
            </a:extLst>
          </p:cNvPr>
          <p:cNvSpPr/>
          <p:nvPr/>
        </p:nvSpPr>
        <p:spPr>
          <a:xfrm rot="5400000">
            <a:off x="5640241" y="3758803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Hexágono 55">
            <a:extLst>
              <a:ext uri="{FF2B5EF4-FFF2-40B4-BE49-F238E27FC236}">
                <a16:creationId xmlns:a16="http://schemas.microsoft.com/office/drawing/2014/main" id="{62FFE169-99C5-52A4-66E9-1844B6B253FC}"/>
              </a:ext>
            </a:extLst>
          </p:cNvPr>
          <p:cNvSpPr/>
          <p:nvPr/>
        </p:nvSpPr>
        <p:spPr>
          <a:xfrm rot="5400000">
            <a:off x="4036470" y="2837260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Hexágono 56">
            <a:extLst>
              <a:ext uri="{FF2B5EF4-FFF2-40B4-BE49-F238E27FC236}">
                <a16:creationId xmlns:a16="http://schemas.microsoft.com/office/drawing/2014/main" id="{F3F64778-BB31-6F4A-7875-4D409D51F406}"/>
              </a:ext>
            </a:extLst>
          </p:cNvPr>
          <p:cNvSpPr/>
          <p:nvPr/>
        </p:nvSpPr>
        <p:spPr>
          <a:xfrm rot="5400000">
            <a:off x="4588920" y="3811191"/>
            <a:ext cx="995363" cy="96916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id="{17D3BAE8-34B3-5E53-91AB-3CC0353EED96}"/>
              </a:ext>
            </a:extLst>
          </p:cNvPr>
          <p:cNvSpPr/>
          <p:nvPr/>
        </p:nvSpPr>
        <p:spPr>
          <a:xfrm rot="5400000">
            <a:off x="3995989" y="942976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Hexágono 43">
            <a:extLst>
              <a:ext uri="{FF2B5EF4-FFF2-40B4-BE49-F238E27FC236}">
                <a16:creationId xmlns:a16="http://schemas.microsoft.com/office/drawing/2014/main" id="{4703FB77-3EDF-2E35-2A03-6E92E9077A13}"/>
              </a:ext>
            </a:extLst>
          </p:cNvPr>
          <p:cNvSpPr/>
          <p:nvPr/>
        </p:nvSpPr>
        <p:spPr>
          <a:xfrm rot="5400000">
            <a:off x="2901804" y="931069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7312D49B-D5EC-40CD-13B8-73CEB8F40575}"/>
              </a:ext>
            </a:extLst>
          </p:cNvPr>
          <p:cNvSpPr/>
          <p:nvPr/>
        </p:nvSpPr>
        <p:spPr>
          <a:xfrm rot="5400000">
            <a:off x="2342806" y="1878211"/>
            <a:ext cx="994172" cy="9072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C5F91FF5-3C92-435D-C9F7-88308D3F12C8}"/>
              </a:ext>
            </a:extLst>
          </p:cNvPr>
          <p:cNvSpPr/>
          <p:nvPr/>
        </p:nvSpPr>
        <p:spPr>
          <a:xfrm rot="5400000">
            <a:off x="5187208" y="2824758"/>
            <a:ext cx="995363" cy="101560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86255E43-4C59-8881-87D1-A159F6B634D1}"/>
              </a:ext>
            </a:extLst>
          </p:cNvPr>
          <p:cNvSpPr/>
          <p:nvPr/>
        </p:nvSpPr>
        <p:spPr>
          <a:xfrm rot="5400000">
            <a:off x="5200306" y="849511"/>
            <a:ext cx="995363" cy="110132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81310EBC-F4AD-762C-3A8F-765EC112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1" y="123198"/>
            <a:ext cx="72325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CO" sz="30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+mn-ea"/>
              </a:rPr>
              <a:t>Riesgos de corrupción - Vigencia 2023</a:t>
            </a:r>
            <a:endParaRPr lang="es-CO" sz="3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46C82B02-C63C-5A9E-A2BD-53C923744A84}"/>
              </a:ext>
            </a:extLst>
          </p:cNvPr>
          <p:cNvSpPr/>
          <p:nvPr/>
        </p:nvSpPr>
        <p:spPr>
          <a:xfrm rot="5400000">
            <a:off x="5657506" y="1841302"/>
            <a:ext cx="995363" cy="111085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4D8A5F5-0765-5DA2-5314-A94EAAB5CEC8}"/>
              </a:ext>
            </a:extLst>
          </p:cNvPr>
          <p:cNvSpPr/>
          <p:nvPr/>
        </p:nvSpPr>
        <p:spPr bwMode="auto">
          <a:xfrm>
            <a:off x="2537473" y="1090613"/>
            <a:ext cx="1219200" cy="4369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054FDFC-335E-4B6A-16A1-CA646BADE7BC}"/>
              </a:ext>
            </a:extLst>
          </p:cNvPr>
          <p:cNvSpPr/>
          <p:nvPr/>
        </p:nvSpPr>
        <p:spPr>
          <a:xfrm>
            <a:off x="5509273" y="957262"/>
            <a:ext cx="357188" cy="20478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87A26D4-DCBD-6FE2-47B0-21879E76071C}"/>
              </a:ext>
            </a:extLst>
          </p:cNvPr>
          <p:cNvSpPr/>
          <p:nvPr/>
        </p:nvSpPr>
        <p:spPr>
          <a:xfrm>
            <a:off x="2639866" y="1882379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3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57ABA06-3966-F2E0-2761-DC5076F1C4F9}"/>
              </a:ext>
            </a:extLst>
          </p:cNvPr>
          <p:cNvSpPr/>
          <p:nvPr/>
        </p:nvSpPr>
        <p:spPr>
          <a:xfrm>
            <a:off x="4278166" y="2865835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  <a:cs typeface="Calibri"/>
              </a:rPr>
              <a:t>2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AB4861E-F743-46E5-5A60-136B193FC039}"/>
              </a:ext>
            </a:extLst>
          </p:cNvPr>
          <p:cNvSpPr/>
          <p:nvPr/>
        </p:nvSpPr>
        <p:spPr>
          <a:xfrm>
            <a:off x="5502129" y="2882504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2</a:t>
            </a:r>
            <a:endParaRPr lang="es-CO" sz="1200">
              <a:solidFill>
                <a:schemeClr val="bg1"/>
              </a:solidFill>
            </a:endParaRPr>
          </a:p>
        </p:txBody>
      </p:sp>
      <p:grpSp>
        <p:nvGrpSpPr>
          <p:cNvPr id="19475" name="Grupo 66">
            <a:extLst>
              <a:ext uri="{FF2B5EF4-FFF2-40B4-BE49-F238E27FC236}">
                <a16:creationId xmlns:a16="http://schemas.microsoft.com/office/drawing/2014/main" id="{41F45E5A-B488-05B1-0052-39E615640271}"/>
              </a:ext>
            </a:extLst>
          </p:cNvPr>
          <p:cNvGrpSpPr>
            <a:grpSpLocks/>
          </p:cNvGrpSpPr>
          <p:nvPr/>
        </p:nvGrpSpPr>
        <p:grpSpPr bwMode="auto">
          <a:xfrm>
            <a:off x="5517607" y="2103835"/>
            <a:ext cx="1301354" cy="698897"/>
            <a:chOff x="4024592" y="2833093"/>
            <a:chExt cx="1735056" cy="92954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ECC3CEA-74C8-32D8-58C8-2C8A4700C0D2}"/>
                </a:ext>
              </a:extLst>
            </p:cNvPr>
            <p:cNvSpPr/>
            <p:nvPr/>
          </p:nvSpPr>
          <p:spPr>
            <a:xfrm>
              <a:off x="4078564" y="2858430"/>
              <a:ext cx="1681084" cy="9042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6DE4594-EEAE-9FDC-7170-A43B7ABAF05A}"/>
                </a:ext>
              </a:extLst>
            </p:cNvPr>
            <p:cNvSpPr/>
            <p:nvPr/>
          </p:nvSpPr>
          <p:spPr>
            <a:xfrm>
              <a:off x="4024592" y="2833093"/>
              <a:ext cx="1681084" cy="904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spcAft>
                  <a:spcPts val="0"/>
                </a:spcAft>
                <a:defRPr/>
              </a:pPr>
              <a:r>
                <a:rPr lang="es-CO">
                  <a:solidFill>
                    <a:srgbClr val="1E4E79"/>
                  </a:solidFill>
                </a:rPr>
                <a:t>Gestión de </a:t>
              </a:r>
            </a:p>
            <a:p>
              <a:pPr algn="ctr" defTabSz="666750">
                <a:spcAft>
                  <a:spcPts val="0"/>
                </a:spcAft>
                <a:defRPr/>
              </a:pPr>
              <a:r>
                <a:rPr lang="es-CO">
                  <a:solidFill>
                    <a:srgbClr val="1E4E79"/>
                  </a:solidFill>
                </a:rPr>
                <a:t>infraestructura física</a:t>
              </a:r>
              <a:endParaRPr lang="es-CO" sz="825">
                <a:solidFill>
                  <a:srgbClr val="1E4E79"/>
                </a:solidFill>
              </a:endParaRPr>
            </a:p>
          </p:txBody>
        </p:sp>
      </p:grpSp>
      <p:sp>
        <p:nvSpPr>
          <p:cNvPr id="23" name="Hexágono 22">
            <a:extLst>
              <a:ext uri="{FF2B5EF4-FFF2-40B4-BE49-F238E27FC236}">
                <a16:creationId xmlns:a16="http://schemas.microsoft.com/office/drawing/2014/main" id="{9C4BE897-393E-B372-8F92-A0A0111F6ABC}"/>
              </a:ext>
            </a:extLst>
          </p:cNvPr>
          <p:cNvSpPr/>
          <p:nvPr/>
        </p:nvSpPr>
        <p:spPr>
          <a:xfrm rot="5400000">
            <a:off x="3478066" y="3748087"/>
            <a:ext cx="995363" cy="10715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B37CB4EF-C791-9DCF-622A-8D0C2DA83CCC}"/>
              </a:ext>
            </a:extLst>
          </p:cNvPr>
          <p:cNvSpPr/>
          <p:nvPr/>
        </p:nvSpPr>
        <p:spPr>
          <a:xfrm rot="5400000">
            <a:off x="2652368" y="2766418"/>
            <a:ext cx="1279922" cy="1181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Hexágono 24">
            <a:extLst>
              <a:ext uri="{FF2B5EF4-FFF2-40B4-BE49-F238E27FC236}">
                <a16:creationId xmlns:a16="http://schemas.microsoft.com/office/drawing/2014/main" id="{E9078A52-E23B-326D-CCEE-5214F032B6A8}"/>
              </a:ext>
            </a:extLst>
          </p:cNvPr>
          <p:cNvSpPr/>
          <p:nvPr/>
        </p:nvSpPr>
        <p:spPr>
          <a:xfrm rot="5400000">
            <a:off x="3391746" y="1898452"/>
            <a:ext cx="976313" cy="97988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C7D15F7-48E6-2835-71AC-842A98FC3096}"/>
              </a:ext>
            </a:extLst>
          </p:cNvPr>
          <p:cNvSpPr/>
          <p:nvPr/>
        </p:nvSpPr>
        <p:spPr bwMode="auto">
          <a:xfrm>
            <a:off x="2691753" y="2983204"/>
            <a:ext cx="1187053" cy="9439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20" tIns="45720" rIns="45720" bIns="457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200">
                <a:solidFill>
                  <a:srgbClr val="00647A"/>
                </a:solidFill>
              </a:rPr>
              <a:t>Prestación de servicios sociales para la inclusión social</a:t>
            </a:r>
          </a:p>
        </p:txBody>
      </p:sp>
      <p:grpSp>
        <p:nvGrpSpPr>
          <p:cNvPr id="19480" name="Grupo 28">
            <a:extLst>
              <a:ext uri="{FF2B5EF4-FFF2-40B4-BE49-F238E27FC236}">
                <a16:creationId xmlns:a16="http://schemas.microsoft.com/office/drawing/2014/main" id="{0371FA76-054E-7A1C-6756-61CBA60283A7}"/>
              </a:ext>
            </a:extLst>
          </p:cNvPr>
          <p:cNvGrpSpPr>
            <a:grpSpLocks/>
          </p:cNvGrpSpPr>
          <p:nvPr/>
        </p:nvGrpSpPr>
        <p:grpSpPr bwMode="auto">
          <a:xfrm>
            <a:off x="3357813" y="3885010"/>
            <a:ext cx="1244204" cy="756047"/>
            <a:chOff x="4162051" y="2867269"/>
            <a:chExt cx="1216570" cy="1008601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7A88C734-7DED-965E-56D5-79BDF417144E}"/>
                </a:ext>
              </a:extLst>
            </p:cNvPr>
            <p:cNvSpPr/>
            <p:nvPr/>
          </p:nvSpPr>
          <p:spPr>
            <a:xfrm>
              <a:off x="4179514" y="2867269"/>
              <a:ext cx="1050092" cy="9053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B750A86E-2002-FADE-FD7D-B9F88A941C8E}"/>
                </a:ext>
              </a:extLst>
            </p:cNvPr>
            <p:cNvSpPr/>
            <p:nvPr/>
          </p:nvSpPr>
          <p:spPr>
            <a:xfrm>
              <a:off x="4162051" y="2970511"/>
              <a:ext cx="1216570" cy="905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tIns="45720" rIns="45720" b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>
                  <a:solidFill>
                    <a:srgbClr val="00647A"/>
                  </a:solidFill>
                </a:rPr>
                <a:t>Tecnologías de la información</a:t>
              </a:r>
            </a:p>
          </p:txBody>
        </p:sp>
      </p:grpSp>
      <p:sp>
        <p:nvSpPr>
          <p:cNvPr id="35" name="Elipse 34">
            <a:extLst>
              <a:ext uri="{FF2B5EF4-FFF2-40B4-BE49-F238E27FC236}">
                <a16:creationId xmlns:a16="http://schemas.microsoft.com/office/drawing/2014/main" id="{994C39CB-616D-766F-8E9B-D4D83C839168}"/>
              </a:ext>
            </a:extLst>
          </p:cNvPr>
          <p:cNvSpPr/>
          <p:nvPr/>
        </p:nvSpPr>
        <p:spPr>
          <a:xfrm>
            <a:off x="3080398" y="2740819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16613161-5F77-A6AF-0FC6-CBBF032C9DEC}"/>
              </a:ext>
            </a:extLst>
          </p:cNvPr>
          <p:cNvSpPr/>
          <p:nvPr/>
        </p:nvSpPr>
        <p:spPr>
          <a:xfrm>
            <a:off x="3788819" y="3788569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4AE1B9EF-B4FD-78CF-BC7D-B4ACE65A4EE8}"/>
              </a:ext>
            </a:extLst>
          </p:cNvPr>
          <p:cNvSpPr/>
          <p:nvPr/>
        </p:nvSpPr>
        <p:spPr>
          <a:xfrm>
            <a:off x="3695950" y="1926431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8</a:t>
            </a:r>
            <a:endParaRPr lang="es-CO" sz="1500">
              <a:solidFill>
                <a:schemeClr val="bg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A0D4457B-212A-A933-F605-F675DFF3B1E3}"/>
              </a:ext>
            </a:extLst>
          </p:cNvPr>
          <p:cNvSpPr/>
          <p:nvPr/>
        </p:nvSpPr>
        <p:spPr>
          <a:xfrm>
            <a:off x="4897291" y="3795712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30F5D76-8601-E492-EC38-8B5E13D8F9FF}"/>
              </a:ext>
            </a:extLst>
          </p:cNvPr>
          <p:cNvSpPr/>
          <p:nvPr/>
        </p:nvSpPr>
        <p:spPr>
          <a:xfrm>
            <a:off x="3242323" y="976312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4CE6D291-CC27-3AFF-84E7-C7C18263C4B5}"/>
              </a:ext>
            </a:extLst>
          </p:cNvPr>
          <p:cNvSpPr/>
          <p:nvPr/>
        </p:nvSpPr>
        <p:spPr>
          <a:xfrm>
            <a:off x="4303169" y="926306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4D1694BB-9F74-5744-AD01-F226EFBCB905}"/>
              </a:ext>
            </a:extLst>
          </p:cNvPr>
          <p:cNvSpPr/>
          <p:nvPr/>
        </p:nvSpPr>
        <p:spPr>
          <a:xfrm>
            <a:off x="5968854" y="1934766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0CB1E95-2926-064C-F64B-C83FDEE24149}"/>
              </a:ext>
            </a:extLst>
          </p:cNvPr>
          <p:cNvSpPr/>
          <p:nvPr/>
        </p:nvSpPr>
        <p:spPr>
          <a:xfrm>
            <a:off x="4877050" y="1912144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2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9E66192F-8F7A-C024-38CA-5990D5180C2C}"/>
              </a:ext>
            </a:extLst>
          </p:cNvPr>
          <p:cNvSpPr/>
          <p:nvPr/>
        </p:nvSpPr>
        <p:spPr>
          <a:xfrm>
            <a:off x="5989094" y="3730229"/>
            <a:ext cx="357188" cy="2059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>
                <a:solidFill>
                  <a:schemeClr val="bg1"/>
                </a:solidFill>
              </a:rPr>
              <a:t>1</a:t>
            </a:r>
            <a:endParaRPr lang="es-CO" sz="1200">
              <a:solidFill>
                <a:schemeClr val="bg1"/>
              </a:solidFill>
            </a:endParaRPr>
          </a:p>
        </p:txBody>
      </p:sp>
      <p:grpSp>
        <p:nvGrpSpPr>
          <p:cNvPr id="19491" name="Grupo 45">
            <a:extLst>
              <a:ext uri="{FF2B5EF4-FFF2-40B4-BE49-F238E27FC236}">
                <a16:creationId xmlns:a16="http://schemas.microsoft.com/office/drawing/2014/main" id="{5984010F-F90A-0F65-A5E1-F677CA387D75}"/>
              </a:ext>
            </a:extLst>
          </p:cNvPr>
          <p:cNvGrpSpPr>
            <a:grpSpLocks/>
          </p:cNvGrpSpPr>
          <p:nvPr/>
        </p:nvGrpSpPr>
        <p:grpSpPr bwMode="auto">
          <a:xfrm>
            <a:off x="5571185" y="3868342"/>
            <a:ext cx="1156097" cy="678656"/>
            <a:chOff x="4266395" y="2885361"/>
            <a:chExt cx="1541333" cy="903882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EE0238E-02F9-2CBD-1BD9-05F5F8691B80}"/>
                </a:ext>
              </a:extLst>
            </p:cNvPr>
            <p:cNvSpPr/>
            <p:nvPr/>
          </p:nvSpPr>
          <p:spPr>
            <a:xfrm>
              <a:off x="4266395" y="2885361"/>
              <a:ext cx="1503236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66546E6-4191-D1B0-79AB-BAE95AF1B0EA}"/>
                </a:ext>
              </a:extLst>
            </p:cNvPr>
            <p:cNvSpPr/>
            <p:nvPr/>
          </p:nvSpPr>
          <p:spPr>
            <a:xfrm>
              <a:off x="4304492" y="2885361"/>
              <a:ext cx="1503236" cy="903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1435" tIns="51435" rIns="51435" bIns="51435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>
                  <a:solidFill>
                    <a:srgbClr val="1E4E79"/>
                  </a:solidFill>
                </a:rPr>
                <a:t>Gestión Logística</a:t>
              </a:r>
            </a:p>
          </p:txBody>
        </p:sp>
      </p:grpSp>
      <p:sp>
        <p:nvSpPr>
          <p:cNvPr id="19492" name="CuadroTexto 49">
            <a:extLst>
              <a:ext uri="{FF2B5EF4-FFF2-40B4-BE49-F238E27FC236}">
                <a16:creationId xmlns:a16="http://schemas.microsoft.com/office/drawing/2014/main" id="{5704FF27-B7F2-455A-B99F-5C9D61437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486" y="4102894"/>
            <a:ext cx="11584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350">
                <a:solidFill>
                  <a:srgbClr val="1E4E79"/>
                </a:solidFill>
              </a:rPr>
              <a:t>Sistema de Gestión</a:t>
            </a:r>
          </a:p>
        </p:txBody>
      </p:sp>
      <p:sp>
        <p:nvSpPr>
          <p:cNvPr id="51" name="CuadroTexto 7">
            <a:extLst>
              <a:ext uri="{FF2B5EF4-FFF2-40B4-BE49-F238E27FC236}">
                <a16:creationId xmlns:a16="http://schemas.microsoft.com/office/drawing/2014/main" id="{F9307FE8-DC43-6E48-4761-DDBD46FF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661" y="806178"/>
            <a:ext cx="1119564" cy="11310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" altLang="es-CO" sz="36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/>
              </a:rPr>
              <a:t>29</a:t>
            </a:r>
            <a:r>
              <a:rPr lang="es-ES" altLang="es-CO" sz="495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/>
              </a:rPr>
              <a:t> </a:t>
            </a:r>
            <a:endParaRPr lang="es-ES" altLang="es-CO" sz="1200">
              <a:solidFill>
                <a:schemeClr val="accent5">
                  <a:lumMod val="50000"/>
                </a:schemeClr>
              </a:solidFill>
              <a:latin typeface="Calibri"/>
              <a:ea typeface="ＭＳ Ｐゴシック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CO" sz="1800" dirty="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/>
              </a:rPr>
              <a:t>riesgos</a:t>
            </a:r>
          </a:p>
        </p:txBody>
      </p:sp>
      <p:sp>
        <p:nvSpPr>
          <p:cNvPr id="52" name="CuadroTexto 7">
            <a:extLst>
              <a:ext uri="{FF2B5EF4-FFF2-40B4-BE49-F238E27FC236}">
                <a16:creationId xmlns:a16="http://schemas.microsoft.com/office/drawing/2014/main" id="{086A633F-118F-F201-66DF-EB61D429A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514" y="2228412"/>
            <a:ext cx="117972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" altLang="es-CO" sz="3600" b="1" dirty="0">
                <a:solidFill>
                  <a:srgbClr val="1E4E79"/>
                </a:solidFill>
                <a:latin typeface="Calibri"/>
                <a:ea typeface="ＭＳ Ｐゴシック"/>
              </a:rPr>
              <a:t>17</a:t>
            </a:r>
            <a:endParaRPr lang="es-ES" altLang="es-CO" sz="700" dirty="0">
              <a:solidFill>
                <a:srgbClr val="1E4E79"/>
              </a:solidFill>
              <a:latin typeface="Calibri"/>
              <a:ea typeface="ＭＳ Ｐゴシック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CO" sz="1800" dirty="0">
                <a:solidFill>
                  <a:srgbClr val="1E4E79"/>
                </a:solidFill>
                <a:latin typeface="Calibri"/>
                <a:ea typeface="ＭＳ Ｐゴシック"/>
              </a:rPr>
              <a:t>procesos</a:t>
            </a:r>
            <a:endParaRPr lang="es-ES" altLang="es-CO" sz="700" dirty="0">
              <a:solidFill>
                <a:srgbClr val="1E4E79"/>
              </a:solidFill>
              <a:latin typeface="Calibri"/>
              <a:ea typeface="ＭＳ Ｐゴシック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119F9A2A-7806-DC58-168E-F6C20074458A}"/>
              </a:ext>
            </a:extLst>
          </p:cNvPr>
          <p:cNvSpPr/>
          <p:nvPr/>
        </p:nvSpPr>
        <p:spPr>
          <a:xfrm>
            <a:off x="4461523" y="2014538"/>
            <a:ext cx="1126331" cy="6774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>
                <a:solidFill>
                  <a:srgbClr val="00647A"/>
                </a:solidFill>
              </a:rPr>
              <a:t>Gestión contractual</a:t>
            </a:r>
          </a:p>
        </p:txBody>
      </p:sp>
      <p:grpSp>
        <p:nvGrpSpPr>
          <p:cNvPr id="19497" name="Grupo 65">
            <a:extLst>
              <a:ext uri="{FF2B5EF4-FFF2-40B4-BE49-F238E27FC236}">
                <a16:creationId xmlns:a16="http://schemas.microsoft.com/office/drawing/2014/main" id="{CD4A81AC-D20E-638D-F23B-0705C51BFF1B}"/>
              </a:ext>
            </a:extLst>
          </p:cNvPr>
          <p:cNvGrpSpPr>
            <a:grpSpLocks/>
          </p:cNvGrpSpPr>
          <p:nvPr/>
        </p:nvGrpSpPr>
        <p:grpSpPr bwMode="auto">
          <a:xfrm>
            <a:off x="0" y="685800"/>
            <a:ext cx="9144000" cy="0"/>
            <a:chOff x="1" y="914952"/>
            <a:chExt cx="12191999" cy="0"/>
          </a:xfrm>
        </p:grpSpPr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FF382206-88BF-0D3A-5818-40CCAD273E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914952"/>
              <a:ext cx="12191999" cy="0"/>
            </a:xfrm>
            <a:prstGeom prst="line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32 Conector recto">
              <a:extLst>
                <a:ext uri="{FF2B5EF4-FFF2-40B4-BE49-F238E27FC236}">
                  <a16:creationId xmlns:a16="http://schemas.microsoft.com/office/drawing/2014/main" id="{30EF3B07-D439-144E-80FC-1C09DC82FA01}"/>
                </a:ext>
              </a:extLst>
            </p:cNvPr>
            <p:cNvCxnSpPr/>
            <p:nvPr/>
          </p:nvCxnSpPr>
          <p:spPr>
            <a:xfrm flipH="1">
              <a:off x="36514" y="914952"/>
              <a:ext cx="659288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Hexágono 60">
            <a:extLst>
              <a:ext uri="{FF2B5EF4-FFF2-40B4-BE49-F238E27FC236}">
                <a16:creationId xmlns:a16="http://schemas.microsoft.com/office/drawing/2014/main" id="{7EA597CE-037B-7708-6998-75A6B2E64413}"/>
              </a:ext>
            </a:extLst>
          </p:cNvPr>
          <p:cNvSpPr/>
          <p:nvPr/>
        </p:nvSpPr>
        <p:spPr>
          <a:xfrm rot="5400000">
            <a:off x="8019682" y="1820365"/>
            <a:ext cx="1006146" cy="102459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E205B0F-8C55-2075-F42A-E72E343A5724}"/>
              </a:ext>
            </a:extLst>
          </p:cNvPr>
          <p:cNvSpPr/>
          <p:nvPr/>
        </p:nvSpPr>
        <p:spPr bwMode="auto">
          <a:xfrm>
            <a:off x="7975596" y="2120099"/>
            <a:ext cx="1100138" cy="475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100">
                <a:solidFill>
                  <a:srgbClr val="1E4E79"/>
                </a:solidFill>
              </a:rPr>
              <a:t>Diseño e innovación de los servicios sociales</a:t>
            </a:r>
          </a:p>
        </p:txBody>
      </p:sp>
      <p:sp>
        <p:nvSpPr>
          <p:cNvPr id="66" name="Hexágono 65">
            <a:extLst>
              <a:ext uri="{FF2B5EF4-FFF2-40B4-BE49-F238E27FC236}">
                <a16:creationId xmlns:a16="http://schemas.microsoft.com/office/drawing/2014/main" id="{58F353F4-18FC-7ED3-217D-7442DCCFA226}"/>
              </a:ext>
            </a:extLst>
          </p:cNvPr>
          <p:cNvSpPr/>
          <p:nvPr/>
        </p:nvSpPr>
        <p:spPr>
          <a:xfrm rot="5400000">
            <a:off x="6671155" y="3769306"/>
            <a:ext cx="995363" cy="89519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3AA37D9-B873-2D20-CC87-13E2362F31AF}"/>
              </a:ext>
            </a:extLst>
          </p:cNvPr>
          <p:cNvSpPr/>
          <p:nvPr/>
        </p:nvSpPr>
        <p:spPr bwMode="auto">
          <a:xfrm>
            <a:off x="6610892" y="4023167"/>
            <a:ext cx="1100138" cy="475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>
                <a:solidFill>
                  <a:srgbClr val="1E4E79"/>
                </a:solidFill>
              </a:rPr>
              <a:t>Gestión financiera</a:t>
            </a:r>
          </a:p>
        </p:txBody>
      </p:sp>
      <p:sp>
        <p:nvSpPr>
          <p:cNvPr id="68" name="Hexágono 67">
            <a:extLst>
              <a:ext uri="{FF2B5EF4-FFF2-40B4-BE49-F238E27FC236}">
                <a16:creationId xmlns:a16="http://schemas.microsoft.com/office/drawing/2014/main" id="{9DBEB082-2336-EA20-DB2A-EEF6454BB297}"/>
              </a:ext>
            </a:extLst>
          </p:cNvPr>
          <p:cNvSpPr/>
          <p:nvPr/>
        </p:nvSpPr>
        <p:spPr>
          <a:xfrm rot="5400000">
            <a:off x="8085796" y="2923895"/>
            <a:ext cx="909099" cy="98145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1D470F5-BAE0-4516-212F-197B510E6FB1}"/>
              </a:ext>
            </a:extLst>
          </p:cNvPr>
          <p:cNvSpPr/>
          <p:nvPr/>
        </p:nvSpPr>
        <p:spPr bwMode="auto">
          <a:xfrm>
            <a:off x="7991995" y="3210105"/>
            <a:ext cx="1100138" cy="4750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1435" tIns="51435" rIns="51435" bIns="51435" spcCol="1270" anchor="ctr"/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>
                <a:solidFill>
                  <a:srgbClr val="1E4E79"/>
                </a:solidFill>
              </a:rPr>
              <a:t>Gestión jurídica</a:t>
            </a:r>
          </a:p>
        </p:txBody>
      </p:sp>
      <p:sp>
        <p:nvSpPr>
          <p:cNvPr id="73" name="CuadroTexto 7">
            <a:extLst>
              <a:ext uri="{FF2B5EF4-FFF2-40B4-BE49-F238E27FC236}">
                <a16:creationId xmlns:a16="http://schemas.microsoft.com/office/drawing/2014/main" id="{1C68FE1B-D7D3-1549-F293-9C2AF7DD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89" y="3355808"/>
            <a:ext cx="1350169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" altLang="es-CO" sz="3600" b="1" dirty="0">
                <a:solidFill>
                  <a:srgbClr val="1E4E79"/>
                </a:solidFill>
                <a:latin typeface="Calibri"/>
                <a:ea typeface="ＭＳ Ｐゴシック"/>
              </a:rPr>
              <a:t>41</a:t>
            </a:r>
            <a:endParaRPr lang="es-ES" altLang="es-CO" sz="1600" dirty="0">
              <a:solidFill>
                <a:srgbClr val="1E4E79"/>
              </a:solidFill>
              <a:latin typeface="Calibri"/>
              <a:ea typeface="ＭＳ Ｐゴシック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s-ES" altLang="es-CO" sz="1800" dirty="0">
                <a:solidFill>
                  <a:srgbClr val="1E4E79"/>
                </a:solidFill>
                <a:latin typeface="Calibri"/>
                <a:ea typeface="ＭＳ Ｐゴシック"/>
              </a:rPr>
              <a:t>Actividades de 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CO" sz="1800" dirty="0">
                <a:solidFill>
                  <a:srgbClr val="1E4E79"/>
                </a:solidFill>
                <a:latin typeface="Calibri"/>
                <a:ea typeface="ＭＳ Ｐゴシック"/>
              </a:rPr>
              <a:t>control</a:t>
            </a:r>
            <a:endParaRPr lang="es-ES" sz="1800" dirty="0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00AA8C21-F71A-9703-855D-AB58F5F88CDD}"/>
              </a:ext>
            </a:extLst>
          </p:cNvPr>
          <p:cNvSpPr/>
          <p:nvPr/>
        </p:nvSpPr>
        <p:spPr>
          <a:xfrm>
            <a:off x="8347071" y="1797844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0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66F6F2A9-407A-1052-D714-99867731C992}"/>
              </a:ext>
            </a:extLst>
          </p:cNvPr>
          <p:cNvSpPr/>
          <p:nvPr/>
        </p:nvSpPr>
        <p:spPr>
          <a:xfrm>
            <a:off x="6978930" y="3728746"/>
            <a:ext cx="357188" cy="20478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  <a:cs typeface="Calibri"/>
              </a:rPr>
              <a:t>1</a:t>
            </a: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D22C0F30-1814-0E87-B096-FF900F22A3AD}"/>
              </a:ext>
            </a:extLst>
          </p:cNvPr>
          <p:cNvSpPr/>
          <p:nvPr/>
        </p:nvSpPr>
        <p:spPr>
          <a:xfrm>
            <a:off x="8364796" y="2915548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0</a:t>
            </a:r>
            <a:endParaRPr lang="es-CO" sz="1200">
              <a:solidFill>
                <a:schemeClr val="bg1"/>
              </a:solidFill>
            </a:endParaRPr>
          </a:p>
        </p:txBody>
      </p:sp>
      <p:sp>
        <p:nvSpPr>
          <p:cNvPr id="80" name="Hexágono 79">
            <a:extLst>
              <a:ext uri="{FF2B5EF4-FFF2-40B4-BE49-F238E27FC236}">
                <a16:creationId xmlns:a16="http://schemas.microsoft.com/office/drawing/2014/main" id="{56D3F272-B968-E497-4493-57168F40EBE8}"/>
              </a:ext>
            </a:extLst>
          </p:cNvPr>
          <p:cNvSpPr/>
          <p:nvPr/>
        </p:nvSpPr>
        <p:spPr>
          <a:xfrm rot="5400000">
            <a:off x="2201121" y="3815358"/>
            <a:ext cx="1150144" cy="119896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515" name="CuadroTexto 48">
            <a:extLst>
              <a:ext uri="{FF2B5EF4-FFF2-40B4-BE49-F238E27FC236}">
                <a16:creationId xmlns:a16="http://schemas.microsoft.com/office/drawing/2014/main" id="{00FF2398-1904-63AB-E0D2-CCDA84584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988" y="3963591"/>
            <a:ext cx="14085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350">
                <a:solidFill>
                  <a:srgbClr val="1E4E79"/>
                </a:solidFill>
              </a:rPr>
              <a:t>Gestión </a:t>
            </a:r>
            <a:r>
              <a:rPr lang="es-ES" altLang="es-CO" sz="1350">
                <a:solidFill>
                  <a:srgbClr val="1E4E79"/>
                </a:solidFill>
              </a:rPr>
              <a:t>de soporte y Mantenimiento tecnológico</a:t>
            </a:r>
            <a:endParaRPr lang="es-MX" altLang="es-CO" sz="1350">
              <a:solidFill>
                <a:srgbClr val="1E4E79"/>
              </a:solidFill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3AB40995-9E2A-C598-0D6D-7012281B1F07}"/>
              </a:ext>
            </a:extLst>
          </p:cNvPr>
          <p:cNvSpPr/>
          <p:nvPr/>
        </p:nvSpPr>
        <p:spPr>
          <a:xfrm>
            <a:off x="2569619" y="3829050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1</a:t>
            </a:r>
            <a:endParaRPr lang="es-CO" sz="1500">
              <a:solidFill>
                <a:schemeClr val="bg1"/>
              </a:solidFill>
            </a:endParaRPr>
          </a:p>
        </p:txBody>
      </p:sp>
      <p:sp>
        <p:nvSpPr>
          <p:cNvPr id="84" name="Hexágono 83">
            <a:extLst>
              <a:ext uri="{FF2B5EF4-FFF2-40B4-BE49-F238E27FC236}">
                <a16:creationId xmlns:a16="http://schemas.microsoft.com/office/drawing/2014/main" id="{B70DE948-D518-6DE2-E516-0EDAF537754D}"/>
              </a:ext>
            </a:extLst>
          </p:cNvPr>
          <p:cNvSpPr/>
          <p:nvPr/>
        </p:nvSpPr>
        <p:spPr>
          <a:xfrm rot="5400000">
            <a:off x="6270082" y="2828926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518" name="CuadroTexto 48">
            <a:extLst>
              <a:ext uri="{FF2B5EF4-FFF2-40B4-BE49-F238E27FC236}">
                <a16:creationId xmlns:a16="http://schemas.microsoft.com/office/drawing/2014/main" id="{6F8880F7-D0B5-92D0-D0C8-49851B410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788" y="3096816"/>
            <a:ext cx="11394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350">
                <a:solidFill>
                  <a:srgbClr val="1E4E79"/>
                </a:solidFill>
              </a:rPr>
              <a:t>Gestión ambiental</a:t>
            </a: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E1AD43BD-567A-A680-42E5-4FD43C68410A}"/>
              </a:ext>
            </a:extLst>
          </p:cNvPr>
          <p:cNvSpPr/>
          <p:nvPr/>
        </p:nvSpPr>
        <p:spPr>
          <a:xfrm>
            <a:off x="6576073" y="2812256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1</a:t>
            </a:r>
            <a:endParaRPr lang="es-CO" sz="1500">
              <a:solidFill>
                <a:schemeClr val="bg1"/>
              </a:solidFill>
            </a:endParaRPr>
          </a:p>
        </p:txBody>
      </p:sp>
      <p:sp>
        <p:nvSpPr>
          <p:cNvPr id="88" name="Hexágono 87">
            <a:extLst>
              <a:ext uri="{FF2B5EF4-FFF2-40B4-BE49-F238E27FC236}">
                <a16:creationId xmlns:a16="http://schemas.microsoft.com/office/drawing/2014/main" id="{E2B6F7A3-8D54-B486-FBC8-0BE79496E8A8}"/>
              </a:ext>
            </a:extLst>
          </p:cNvPr>
          <p:cNvSpPr/>
          <p:nvPr/>
        </p:nvSpPr>
        <p:spPr>
          <a:xfrm rot="5400000">
            <a:off x="6303420" y="928688"/>
            <a:ext cx="995363" cy="9834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521" name="CuadroTexto 48">
            <a:extLst>
              <a:ext uri="{FF2B5EF4-FFF2-40B4-BE49-F238E27FC236}">
                <a16:creationId xmlns:a16="http://schemas.microsoft.com/office/drawing/2014/main" id="{F157DEC5-0D23-E4F7-8FD7-E4D1BDB0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299" y="1171913"/>
            <a:ext cx="127140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MX" sz="1350" dirty="0">
                <a:solidFill>
                  <a:srgbClr val="1E4E79"/>
                </a:solidFill>
                <a:latin typeface="Calibri"/>
                <a:cs typeface="Calibri"/>
              </a:rPr>
              <a:t>Gestión del </a:t>
            </a:r>
            <a:endParaRPr lang="es-ES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MX" sz="1350" dirty="0">
                <a:solidFill>
                  <a:srgbClr val="1E4E79"/>
                </a:solidFill>
                <a:latin typeface="Calibri"/>
                <a:cs typeface="Calibri"/>
              </a:rPr>
              <a:t>conocimiento</a:t>
            </a:r>
            <a:endParaRPr lang="es-ES" dirty="0">
              <a:latin typeface="Calibri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CDF11603-F8C0-1747-C576-F5CB1C400FD4}"/>
              </a:ext>
            </a:extLst>
          </p:cNvPr>
          <p:cNvSpPr/>
          <p:nvPr/>
        </p:nvSpPr>
        <p:spPr>
          <a:xfrm>
            <a:off x="6610600" y="912019"/>
            <a:ext cx="357188" cy="20597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>
                <a:solidFill>
                  <a:schemeClr val="bg1"/>
                </a:solidFill>
              </a:rPr>
              <a:t>1</a:t>
            </a:r>
            <a:endParaRPr lang="es-CO" sz="1500">
              <a:solidFill>
                <a:schemeClr val="bg1"/>
              </a:solidFill>
            </a:endParaRP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EF1EEB66-E173-CFD6-913B-7592604DB8A3}"/>
              </a:ext>
            </a:extLst>
          </p:cNvPr>
          <p:cNvSpPr txBox="1"/>
          <p:nvPr/>
        </p:nvSpPr>
        <p:spPr>
          <a:xfrm>
            <a:off x="2887578" y="1213184"/>
            <a:ext cx="109286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Auditoría y control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72C1152E-F6B8-0555-5A47-86C1648BEBA2}"/>
              </a:ext>
            </a:extLst>
          </p:cNvPr>
          <p:cNvSpPr txBox="1"/>
          <p:nvPr/>
        </p:nvSpPr>
        <p:spPr>
          <a:xfrm>
            <a:off x="3950367" y="1213184"/>
            <a:ext cx="109286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Atención a la ciudadanía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AF3A46F3-2965-1D1F-0F1C-B9991F0C466D}"/>
              </a:ext>
            </a:extLst>
          </p:cNvPr>
          <p:cNvSpPr txBox="1"/>
          <p:nvPr/>
        </p:nvSpPr>
        <p:spPr>
          <a:xfrm>
            <a:off x="5123446" y="1203156"/>
            <a:ext cx="1173078" cy="47169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Comunicación estratégica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9AF9D26F-A38C-3453-51BF-B5147870053D}"/>
              </a:ext>
            </a:extLst>
          </p:cNvPr>
          <p:cNvSpPr txBox="1"/>
          <p:nvPr/>
        </p:nvSpPr>
        <p:spPr>
          <a:xfrm>
            <a:off x="5143498" y="3148263"/>
            <a:ext cx="109286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Planeación estratégica</a:t>
            </a: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803D9405-080F-BCAA-2CC2-36E07A47230F}"/>
              </a:ext>
            </a:extLst>
          </p:cNvPr>
          <p:cNvSpPr txBox="1"/>
          <p:nvPr/>
        </p:nvSpPr>
        <p:spPr>
          <a:xfrm>
            <a:off x="3992741" y="3065782"/>
            <a:ext cx="1092868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Inspección, vigilancia y control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805ABD51-8280-041E-FE04-ABF5DB4BE2D6}"/>
              </a:ext>
            </a:extLst>
          </p:cNvPr>
          <p:cNvSpPr txBox="1"/>
          <p:nvPr/>
        </p:nvSpPr>
        <p:spPr>
          <a:xfrm>
            <a:off x="2275971" y="2135604"/>
            <a:ext cx="109286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Gestión documental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29C8CAEF-1878-FE53-A080-EDB21585E8F7}"/>
              </a:ext>
            </a:extLst>
          </p:cNvPr>
          <p:cNvSpPr txBox="1"/>
          <p:nvPr/>
        </p:nvSpPr>
        <p:spPr>
          <a:xfrm>
            <a:off x="3328734" y="2185735"/>
            <a:ext cx="1092868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1E4E79"/>
                </a:solidFill>
              </a:rPr>
              <a:t>Gestión del Talento Humano</a:t>
            </a:r>
          </a:p>
        </p:txBody>
      </p:sp>
      <p:pic>
        <p:nvPicPr>
          <p:cNvPr id="4" name="Gráfico 7" descr="Marca de verificación con relleno sólido">
            <a:extLst>
              <a:ext uri="{FF2B5EF4-FFF2-40B4-BE49-F238E27FC236}">
                <a16:creationId xmlns:a16="http://schemas.microsoft.com/office/drawing/2014/main" id="{8D578E24-0172-1F47-43F1-91B7357CC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0835" y="4219934"/>
            <a:ext cx="536995" cy="493863"/>
          </a:xfrm>
          <a:prstGeom prst="rect">
            <a:avLst/>
          </a:prstGeom>
        </p:spPr>
      </p:pic>
      <p:pic>
        <p:nvPicPr>
          <p:cNvPr id="8" name="Gráfico 7" descr="Marca de verificación con relleno sólido">
            <a:extLst>
              <a:ext uri="{FF2B5EF4-FFF2-40B4-BE49-F238E27FC236}">
                <a16:creationId xmlns:a16="http://schemas.microsoft.com/office/drawing/2014/main" id="{00184086-6EC6-FC52-1E66-C97AD4524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1863" y="1437915"/>
            <a:ext cx="536995" cy="493863"/>
          </a:xfrm>
          <a:prstGeom prst="rect">
            <a:avLst/>
          </a:prstGeom>
        </p:spPr>
      </p:pic>
      <p:pic>
        <p:nvPicPr>
          <p:cNvPr id="9" name="Gráfico 7" descr="Marca de verificación con relleno sólido">
            <a:extLst>
              <a:ext uri="{FF2B5EF4-FFF2-40B4-BE49-F238E27FC236}">
                <a16:creationId xmlns:a16="http://schemas.microsoft.com/office/drawing/2014/main" id="{742A7BFF-D6EB-AC0A-5EEC-296AE079E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4702" y="5222754"/>
            <a:ext cx="332118" cy="288986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21C7459D-6DAB-5B27-5659-2B29BD38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5" y="5237999"/>
            <a:ext cx="171263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CO" sz="120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/>
              </a:rPr>
              <a:t>Nuevos riesgos</a:t>
            </a:r>
            <a:endParaRPr lang="es-ES" sz="12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7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986D66-A324-0654-5BBE-7A523E7DA492}"/>
              </a:ext>
            </a:extLst>
          </p:cNvPr>
          <p:cNvSpPr/>
          <p:nvPr/>
        </p:nvSpPr>
        <p:spPr>
          <a:xfrm>
            <a:off x="286418" y="333375"/>
            <a:ext cx="7393072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Acciones de los componentes del Plan Anticorrupción 2023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>
              <a:ln w="0"/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Gestión del riesgo de corrupción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Racionalización de Trámites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Rendición de cuentas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Atención al ciudadano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Transparencia y acceso a la información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>
                <a:ln w="0"/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Iniciativas adicionales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>
              <a:ln w="0"/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>
              <a:ln w="0"/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4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9160080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1">
            <a:extLst>
              <a:ext uri="{FF2B5EF4-FFF2-40B4-BE49-F238E27FC236}">
                <a16:creationId xmlns:a16="http://schemas.microsoft.com/office/drawing/2014/main" id="{4177D24F-108C-040A-EE41-3C491403530E}"/>
              </a:ext>
            </a:extLst>
          </p:cNvPr>
          <p:cNvSpPr txBox="1"/>
          <p:nvPr/>
        </p:nvSpPr>
        <p:spPr>
          <a:xfrm>
            <a:off x="1405188" y="187242"/>
            <a:ext cx="726365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6" descr="Tabla&#10;&#10;Descripción generada automáticamente">
            <a:extLst>
              <a:ext uri="{FF2B5EF4-FFF2-40B4-BE49-F238E27FC236}">
                <a16:creationId xmlns:a16="http://schemas.microsoft.com/office/drawing/2014/main" id="{DED1961D-2A49-8937-AFD7-E5AA86A8F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955761"/>
            <a:ext cx="7915275" cy="29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3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975B50-E118-1BA7-82CC-F984A039E5EE}"/>
              </a:ext>
            </a:extLst>
          </p:cNvPr>
          <p:cNvSpPr txBox="1"/>
          <p:nvPr/>
        </p:nvSpPr>
        <p:spPr>
          <a:xfrm>
            <a:off x="212056" y="66926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4" descr="Tabla&#10;&#10;Descripción generada automáticamente">
            <a:extLst>
              <a:ext uri="{FF2B5EF4-FFF2-40B4-BE49-F238E27FC236}">
                <a16:creationId xmlns:a16="http://schemas.microsoft.com/office/drawing/2014/main" id="{E097339B-3412-10C2-3CC3-47E9F43D3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1289702"/>
            <a:ext cx="7515225" cy="16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7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9160080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1">
            <a:extLst>
              <a:ext uri="{FF2B5EF4-FFF2-40B4-BE49-F238E27FC236}">
                <a16:creationId xmlns:a16="http://schemas.microsoft.com/office/drawing/2014/main" id="{4177D24F-108C-040A-EE41-3C491403530E}"/>
              </a:ext>
            </a:extLst>
          </p:cNvPr>
          <p:cNvSpPr txBox="1"/>
          <p:nvPr/>
        </p:nvSpPr>
        <p:spPr>
          <a:xfrm>
            <a:off x="1375109" y="277479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6" descr="Tabla&#10;&#10;Descripción generada automáticamente">
            <a:extLst>
              <a:ext uri="{FF2B5EF4-FFF2-40B4-BE49-F238E27FC236}">
                <a16:creationId xmlns:a16="http://schemas.microsoft.com/office/drawing/2014/main" id="{D9034235-0A07-EA65-76AA-8D8AA34D1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1126115"/>
            <a:ext cx="7667625" cy="33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8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6675"/>
            <a:ext cx="9144000" cy="51435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975B50-E118-1BA7-82CC-F984A039E5EE}"/>
              </a:ext>
            </a:extLst>
          </p:cNvPr>
          <p:cNvSpPr txBox="1"/>
          <p:nvPr/>
        </p:nvSpPr>
        <p:spPr>
          <a:xfrm>
            <a:off x="212056" y="66926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7" descr="Tabla&#10;&#10;Descripción generada automáticamente">
            <a:extLst>
              <a:ext uri="{FF2B5EF4-FFF2-40B4-BE49-F238E27FC236}">
                <a16:creationId xmlns:a16="http://schemas.microsoft.com/office/drawing/2014/main" id="{32975988-A69B-E098-65D8-EEB297F3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673147"/>
            <a:ext cx="7572375" cy="41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1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9160080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1">
            <a:extLst>
              <a:ext uri="{FF2B5EF4-FFF2-40B4-BE49-F238E27FC236}">
                <a16:creationId xmlns:a16="http://schemas.microsoft.com/office/drawing/2014/main" id="{4177D24F-108C-040A-EE41-3C491403530E}"/>
              </a:ext>
            </a:extLst>
          </p:cNvPr>
          <p:cNvSpPr txBox="1"/>
          <p:nvPr/>
        </p:nvSpPr>
        <p:spPr>
          <a:xfrm>
            <a:off x="1375109" y="277479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4" descr="Tabla&#10;&#10;Descripción generada automáticamente">
            <a:extLst>
              <a:ext uri="{FF2B5EF4-FFF2-40B4-BE49-F238E27FC236}">
                <a16:creationId xmlns:a16="http://schemas.microsoft.com/office/drawing/2014/main" id="{32F72F54-46E2-BE00-50E2-4046FC859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631099"/>
            <a:ext cx="7458075" cy="46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975B50-E118-1BA7-82CC-F984A039E5EE}"/>
              </a:ext>
            </a:extLst>
          </p:cNvPr>
          <p:cNvSpPr txBox="1"/>
          <p:nvPr/>
        </p:nvSpPr>
        <p:spPr>
          <a:xfrm>
            <a:off x="212056" y="66926"/>
            <a:ext cx="7153369" cy="4001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Principales apuestas del Plan Anticorrupción –Vigencia 2023 </a:t>
            </a:r>
            <a:endParaRPr lang="es-CO" sz="2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6" descr="Tabla&#10;&#10;Descripción generada automáticamente">
            <a:extLst>
              <a:ext uri="{FF2B5EF4-FFF2-40B4-BE49-F238E27FC236}">
                <a16:creationId xmlns:a16="http://schemas.microsoft.com/office/drawing/2014/main" id="{D35DB17A-EFDE-6519-5B61-9CFD5D1B9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533244"/>
            <a:ext cx="7181850" cy="4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6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89596-4664-673D-C4CA-36B3830542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25" name="Google Shape;625;p94"/>
          <p:cNvSpPr txBox="1">
            <a:spLocks noGrp="1"/>
          </p:cNvSpPr>
          <p:nvPr>
            <p:ph type="title"/>
          </p:nvPr>
        </p:nvSpPr>
        <p:spPr>
          <a:xfrm>
            <a:off x="628638" y="644813"/>
            <a:ext cx="7886700" cy="14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</a:pPr>
            <a:r>
              <a:rPr lang="en" sz="6300">
                <a:solidFill>
                  <a:schemeClr val="accent1">
                    <a:lumMod val="50000"/>
                  </a:schemeClr>
                </a:solidFill>
              </a:rPr>
              <a:t>¡Gracias!</a:t>
            </a:r>
            <a:endParaRPr sz="63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5F0FB65-75A9-BFE7-31DF-5E99E446E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CDB38E-A272-3A95-BC5D-D8042CB56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</a:pPr>
            <a:endParaRPr lang="es-ES" sz="32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39700" indent="0" algn="ctr">
              <a:buNone/>
            </a:pPr>
            <a:r>
              <a:rPr lang="es-ES" sz="32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Plan Anticorrupción y de Atención a la Ciudadanía, vigencia 2023</a:t>
            </a:r>
            <a:endParaRPr lang="es-ES_tradnl" sz="32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96F582E4-89E1-24D2-0CF5-BB92835C8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A98499-5983-48F5-2449-9BCD9A1F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>
                <a:solidFill>
                  <a:srgbClr val="1E4E79"/>
                </a:solidFill>
              </a:rPr>
              <a:t>Plan Anticorrupción y de Atención a la Ciudadanía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E9908-09BC-B268-CB95-20CD56658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4472C4"/>
            </a:solidFill>
          </a:ln>
        </p:spPr>
        <p:txBody>
          <a:bodyPr>
            <a:normAutofit lnSpcReduction="10000"/>
          </a:bodyPr>
          <a:lstStyle/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>
                <a:solidFill>
                  <a:schemeClr val="accent5">
                    <a:lumMod val="50000"/>
                  </a:schemeClr>
                </a:solidFill>
              </a:rPr>
              <a:t>1. Contexto Plan Anticorrupción y de Atención a la Ciudadanía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-PAAC-</a:t>
            </a:r>
            <a:endParaRPr lang="es-ES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chemeClr val="accent5">
                  <a:lumMod val="50000"/>
                </a:schemeClr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>
                <a:solidFill>
                  <a:schemeClr val="accent5">
                    <a:lumMod val="50000"/>
                  </a:schemeClr>
                </a:solidFill>
              </a:rPr>
              <a:t>2. Componentes Plan Anticorrupción: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solidFill>
                <a:schemeClr val="accent5">
                  <a:lumMod val="50000"/>
                </a:schemeClr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1. Gestión del riesgo de corrupción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2. Racionalización de Trámites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3. Rendición de cuentas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4. Atención al ciudadano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5. Transparencia y acceso a la información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>
                <a:solidFill>
                  <a:schemeClr val="accent5">
                    <a:lumMod val="50000"/>
                  </a:schemeClr>
                </a:solidFill>
              </a:rPr>
              <a:t>6. Iniciativas adicionales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es-ES_tradnl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82087-D2CB-4A29-DFB2-173DC3FA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98972" y="-776378"/>
            <a:ext cx="9144000" cy="5143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9D83246-9F76-5355-F43F-F23A1A7B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211138"/>
            <a:ext cx="7270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sz="3200" b="1">
                <a:solidFill>
                  <a:schemeClr val="accent1"/>
                </a:solidFill>
                <a:latin typeface="Arial"/>
                <a:cs typeface="Arial"/>
              </a:rPr>
              <a:t>1. Contexto - Aspectos Generales</a:t>
            </a:r>
            <a:endParaRPr lang="es-ES" sz="3200" b="1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77C228-E82E-7F7A-7BB5-590C7E1F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044" y="1171695"/>
            <a:ext cx="4428078" cy="442674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CO" sz="2000">
                <a:solidFill>
                  <a:schemeClr val="accent1"/>
                </a:solidFill>
                <a:latin typeface="Arial Rounded MT Bold"/>
                <a:cs typeface="Arial"/>
              </a:rPr>
              <a:t>Un instrumento de tipo preventivo</a:t>
            </a: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F1EAA033-2A07-3AFD-013D-183227B5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402" y="1798758"/>
            <a:ext cx="4039889" cy="783193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>
                <a:solidFill>
                  <a:schemeClr val="accent1"/>
                </a:solidFill>
              </a:rPr>
              <a:t>I</a:t>
            </a:r>
            <a:r>
              <a:rPr lang="es-CO" sz="2000">
                <a:solidFill>
                  <a:schemeClr val="accent1"/>
                </a:solidFill>
              </a:rPr>
              <a:t>niciativas dirigidas a combatir la corrupción</a:t>
            </a:r>
            <a:r>
              <a:rPr lang="es-CO" sz="2000" b="1">
                <a:solidFill>
                  <a:schemeClr val="accent1"/>
                </a:solidFill>
              </a:rPr>
              <a:t> </a:t>
            </a:r>
            <a:endParaRPr lang="es-CO" sz="1800" b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0E95EBA3-02F9-3C9F-5491-D55F12DE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442" y="2718579"/>
            <a:ext cx="1046972" cy="340519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>
                <a:solidFill>
                  <a:schemeClr val="accent1"/>
                </a:solidFill>
              </a:rPr>
              <a:t>Entidades</a:t>
            </a:r>
            <a:endParaRPr lang="es-CO">
              <a:solidFill>
                <a:schemeClr val="accent1"/>
              </a:solidFill>
              <a:cs typeface="Arial"/>
            </a:endParaRPr>
          </a:p>
        </p:txBody>
      </p:sp>
      <p:cxnSp>
        <p:nvCxnSpPr>
          <p:cNvPr id="9" name="Conector angular 62">
            <a:extLst>
              <a:ext uri="{FF2B5EF4-FFF2-40B4-BE49-F238E27FC236}">
                <a16:creationId xmlns:a16="http://schemas.microsoft.com/office/drawing/2014/main" id="{F82CEF84-4911-095E-E40E-3CF11D1C05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99893" y="1394934"/>
            <a:ext cx="692150" cy="49212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AF6614-04E2-E28A-9DAA-223E2BAA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478" y="1197694"/>
            <a:ext cx="164704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2000" b="1">
                <a:solidFill>
                  <a:schemeClr val="accent1"/>
                </a:solidFill>
                <a:latin typeface="Calibri"/>
                <a:cs typeface="Calibri"/>
              </a:rPr>
              <a:t>¿Qué es?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E0DA2AD-6AAD-7C1D-16D9-5FFC761F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677" y="2022895"/>
            <a:ext cx="162548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2000" b="1">
                <a:solidFill>
                  <a:schemeClr val="accent1"/>
                </a:solidFill>
                <a:latin typeface="Calibri"/>
                <a:cs typeface="Calibri"/>
              </a:rPr>
              <a:t>Contiene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765E83-3041-AF41-3951-35CB830C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328" y="3159365"/>
            <a:ext cx="165783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000" b="1">
                <a:solidFill>
                  <a:schemeClr val="accent1"/>
                </a:solidFill>
                <a:latin typeface="Calibri"/>
                <a:cs typeface="Calibri"/>
              </a:rPr>
              <a:t>Aplica</a:t>
            </a:r>
            <a:endParaRPr lang="es-ES" altLang="es-CO" sz="2000" b="1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3" name="Conector angular 62">
            <a:extLst>
              <a:ext uri="{FF2B5EF4-FFF2-40B4-BE49-F238E27FC236}">
                <a16:creationId xmlns:a16="http://schemas.microsoft.com/office/drawing/2014/main" id="{500FC7B1-CB67-6DAD-381E-C4FD2AA5DA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29290" y="2120571"/>
            <a:ext cx="692150" cy="134937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62">
            <a:extLst>
              <a:ext uri="{FF2B5EF4-FFF2-40B4-BE49-F238E27FC236}">
                <a16:creationId xmlns:a16="http://schemas.microsoft.com/office/drawing/2014/main" id="{04BC8210-608A-C813-083F-7C6E283FB4D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58686" y="2901801"/>
            <a:ext cx="803275" cy="511175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5">
            <a:extLst>
              <a:ext uri="{FF2B5EF4-FFF2-40B4-BE49-F238E27FC236}">
                <a16:creationId xmlns:a16="http://schemas.microsoft.com/office/drawing/2014/main" id="{EAB2D3C4-98BA-3D51-8308-53B84ACCD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3932358"/>
            <a:ext cx="1265059" cy="340519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>
                <a:solidFill>
                  <a:schemeClr val="accent1"/>
                </a:solidFill>
              </a:rPr>
              <a:t>Socialización</a:t>
            </a:r>
          </a:p>
        </p:txBody>
      </p:sp>
      <p:cxnSp>
        <p:nvCxnSpPr>
          <p:cNvPr id="16" name="Conector angular 62">
            <a:extLst>
              <a:ext uri="{FF2B5EF4-FFF2-40B4-BE49-F238E27FC236}">
                <a16:creationId xmlns:a16="http://schemas.microsoft.com/office/drawing/2014/main" id="{DAE50B5D-192C-9E7D-8962-F0866BE86DF6}"/>
              </a:ext>
            </a:extLst>
          </p:cNvPr>
          <p:cNvCxnSpPr>
            <a:cxnSpLocks/>
          </p:cNvCxnSpPr>
          <p:nvPr/>
        </p:nvCxnSpPr>
        <p:spPr>
          <a:xfrm rot="10800000">
            <a:off x="4001818" y="3423759"/>
            <a:ext cx="787400" cy="681037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3">
            <a:extLst>
              <a:ext uri="{FF2B5EF4-FFF2-40B4-BE49-F238E27FC236}">
                <a16:creationId xmlns:a16="http://schemas.microsoft.com/office/drawing/2014/main" id="{A43D645D-3C10-5905-B0B8-CAD333104A20}"/>
              </a:ext>
            </a:extLst>
          </p:cNvPr>
          <p:cNvSpPr txBox="1"/>
          <p:nvPr/>
        </p:nvSpPr>
        <p:spPr>
          <a:xfrm rot="5400000">
            <a:off x="7234156" y="1753334"/>
            <a:ext cx="830997" cy="2686928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>
                <a:solidFill>
                  <a:schemeClr val="accent1"/>
                </a:solidFill>
                <a:latin typeface="Arial Rounded MT Bold"/>
              </a:rPr>
              <a:t>Orden nacional, departamental y municipal</a:t>
            </a:r>
          </a:p>
          <a:p>
            <a:pPr algn="just">
              <a:defRPr/>
            </a:pPr>
            <a:r>
              <a:rPr lang="es-CO">
                <a:solidFill>
                  <a:schemeClr val="accent1"/>
                </a:solidFill>
                <a:latin typeface="Arial Rounded MT Bold"/>
              </a:rPr>
              <a:t>Anual (31 de enero)</a:t>
            </a:r>
          </a:p>
        </p:txBody>
      </p:sp>
      <p:sp>
        <p:nvSpPr>
          <p:cNvPr id="18" name="CuadroTexto 14">
            <a:extLst>
              <a:ext uri="{FF2B5EF4-FFF2-40B4-BE49-F238E27FC236}">
                <a16:creationId xmlns:a16="http://schemas.microsoft.com/office/drawing/2014/main" id="{70EE35E6-846F-F118-369A-AE4FD33BD193}"/>
              </a:ext>
            </a:extLst>
          </p:cNvPr>
          <p:cNvSpPr txBox="1"/>
          <p:nvPr/>
        </p:nvSpPr>
        <p:spPr>
          <a:xfrm rot="5400000">
            <a:off x="7215521" y="2912620"/>
            <a:ext cx="830997" cy="2645125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>
                <a:solidFill>
                  <a:schemeClr val="accent1"/>
                </a:solidFill>
                <a:latin typeface="Arial Rounded MT Bold"/>
              </a:rPr>
              <a:t>Socialización permanente </a:t>
            </a:r>
            <a:endParaRPr lang="es-CO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just">
              <a:defRPr/>
            </a:pPr>
            <a:r>
              <a:rPr lang="es-CO">
                <a:solidFill>
                  <a:schemeClr val="accent1"/>
                </a:solidFill>
                <a:latin typeface="Arial Rounded MT Bold"/>
              </a:rPr>
              <a:t>Durante, antes, después de la publicación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559D1DB-441E-942C-1A13-9D11D041589A}"/>
              </a:ext>
            </a:extLst>
          </p:cNvPr>
          <p:cNvCxnSpPr/>
          <p:nvPr/>
        </p:nvCxnSpPr>
        <p:spPr>
          <a:xfrm flipH="1">
            <a:off x="180975" y="71438"/>
            <a:ext cx="25400" cy="94456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336FFA9-1EEC-72D4-924D-796401215AD3}"/>
              </a:ext>
            </a:extLst>
          </p:cNvPr>
          <p:cNvCxnSpPr/>
          <p:nvPr/>
        </p:nvCxnSpPr>
        <p:spPr>
          <a:xfrm flipH="1">
            <a:off x="206375" y="992188"/>
            <a:ext cx="8304213" cy="238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A0A9966-605D-30CE-9679-575531481443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574A6F16-A757-9AFA-23C3-AFA83BC7EE90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2F221D9-4419-1D5A-6794-67D9751B2800}"/>
              </a:ext>
            </a:extLst>
          </p:cNvPr>
          <p:cNvSpPr/>
          <p:nvPr/>
        </p:nvSpPr>
        <p:spPr>
          <a:xfrm>
            <a:off x="160338" y="171450"/>
            <a:ext cx="220662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DFA814-24C4-4DEF-7223-B9B88C38511E}"/>
              </a:ext>
            </a:extLst>
          </p:cNvPr>
          <p:cNvSpPr/>
          <p:nvPr/>
        </p:nvSpPr>
        <p:spPr>
          <a:xfrm>
            <a:off x="0" y="171450"/>
            <a:ext cx="142875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E6F30-4412-79DA-14F1-28C5D64F8B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33245" y="-183311"/>
            <a:ext cx="9941943" cy="55424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7A53E3-5FA9-0CED-B3ED-489BC553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668" y="33368"/>
            <a:ext cx="3552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sz="2400" b="1">
                <a:solidFill>
                  <a:schemeClr val="accent1"/>
                </a:solidFill>
                <a:latin typeface="Arial"/>
                <a:cs typeface="Arial"/>
              </a:rPr>
              <a:t>1.1. Marco legal y roles</a:t>
            </a:r>
            <a:endParaRPr lang="es-ES" sz="2400" b="1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6" name="2 Imagen">
            <a:extLst>
              <a:ext uri="{FF2B5EF4-FFF2-40B4-BE49-F238E27FC236}">
                <a16:creationId xmlns:a16="http://schemas.microsoft.com/office/drawing/2014/main" id="{150D0348-AB6E-A18B-FB38-4B7B10976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5353500"/>
            <a:ext cx="14128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1338C7C-E261-6BB2-0FBC-257E04F6F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764" y="898345"/>
            <a:ext cx="20575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000" b="1">
                <a:solidFill>
                  <a:schemeClr val="accent1"/>
                </a:solidFill>
                <a:latin typeface="Calibri"/>
                <a:cs typeface="Calibri"/>
              </a:rPr>
              <a:t>Marco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000" b="1">
                <a:solidFill>
                  <a:schemeClr val="accent1"/>
                </a:solidFill>
                <a:latin typeface="Calibri"/>
                <a:cs typeface="Calibri"/>
              </a:rPr>
              <a:t>General</a:t>
            </a:r>
            <a:endParaRPr lang="es-ES" altLang="es-CO" sz="2000" b="1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8" name="Conector angular 62">
            <a:extLst>
              <a:ext uri="{FF2B5EF4-FFF2-40B4-BE49-F238E27FC236}">
                <a16:creationId xmlns:a16="http://schemas.microsoft.com/office/drawing/2014/main" id="{E14E672E-C298-FF09-4329-46BEDC0EA11E}"/>
              </a:ext>
            </a:extLst>
          </p:cNvPr>
          <p:cNvCxnSpPr>
            <a:cxnSpLocks/>
          </p:cNvCxnSpPr>
          <p:nvPr/>
        </p:nvCxnSpPr>
        <p:spPr>
          <a:xfrm flipH="1">
            <a:off x="3661284" y="1008122"/>
            <a:ext cx="1252688" cy="181335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62">
            <a:extLst>
              <a:ext uri="{FF2B5EF4-FFF2-40B4-BE49-F238E27FC236}">
                <a16:creationId xmlns:a16="http://schemas.microsoft.com/office/drawing/2014/main" id="{967CDFAB-1345-2B90-643B-3BB140DF0424}"/>
              </a:ext>
            </a:extLst>
          </p:cNvPr>
          <p:cNvCxnSpPr>
            <a:cxnSpLocks/>
          </p:cNvCxnSpPr>
          <p:nvPr/>
        </p:nvCxnSpPr>
        <p:spPr>
          <a:xfrm flipH="1" flipV="1">
            <a:off x="3682851" y="1383072"/>
            <a:ext cx="1209555" cy="498085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5">
            <a:extLst>
              <a:ext uri="{FF2B5EF4-FFF2-40B4-BE49-F238E27FC236}">
                <a16:creationId xmlns:a16="http://schemas.microsoft.com/office/drawing/2014/main" id="{74889F1C-93EF-59B3-A8FF-ABA94EB23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849" y="3096703"/>
            <a:ext cx="3936431" cy="715089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>
              <a:spcBef>
                <a:spcPct val="0"/>
              </a:spcBef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Lidera proceso de </a:t>
            </a:r>
            <a:r>
              <a:rPr lang="es-MX" sz="1800" b="1">
                <a:solidFill>
                  <a:schemeClr val="accent1"/>
                </a:solidFill>
                <a:latin typeface="Arial Rounded MT Bold"/>
                <a:cs typeface="Arial"/>
              </a:rPr>
              <a:t>construcción</a:t>
            </a:r>
          </a:p>
          <a:p>
            <a:pPr marL="180975" indent="-180975" algn="just">
              <a:spcBef>
                <a:spcPct val="0"/>
              </a:spcBef>
              <a:defRPr/>
            </a:pPr>
            <a:r>
              <a:rPr lang="es-CO" sz="1800">
                <a:solidFill>
                  <a:schemeClr val="accent1"/>
                </a:solidFill>
                <a:latin typeface="Arial Rounded MT Bold"/>
                <a:cs typeface="Arial"/>
              </a:rPr>
              <a:t>Consolida el PAAC, monitoreo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C066F4-070E-9D3B-7499-10319921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3232450"/>
            <a:ext cx="205752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000" b="1">
                <a:solidFill>
                  <a:schemeClr val="accent1"/>
                </a:solidFill>
                <a:latin typeface="Calibri"/>
                <a:cs typeface="Calibri"/>
              </a:rPr>
              <a:t>Oficina de Planeación</a:t>
            </a:r>
            <a:endParaRPr lang="es-ES" altLang="es-CO" sz="2000" b="1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2" name="Conector angular 62">
            <a:extLst>
              <a:ext uri="{FF2B5EF4-FFF2-40B4-BE49-F238E27FC236}">
                <a16:creationId xmlns:a16="http://schemas.microsoft.com/office/drawing/2014/main" id="{2D4BEC4B-BCD3-5CE6-EDAA-C59B2C5EA718}"/>
              </a:ext>
            </a:extLst>
          </p:cNvPr>
          <p:cNvCxnSpPr>
            <a:cxnSpLocks/>
          </p:cNvCxnSpPr>
          <p:nvPr/>
        </p:nvCxnSpPr>
        <p:spPr>
          <a:xfrm flipH="1" flipV="1">
            <a:off x="3654664" y="4348583"/>
            <a:ext cx="1508965" cy="43132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5">
            <a:extLst>
              <a:ext uri="{FF2B5EF4-FFF2-40B4-BE49-F238E27FC236}">
                <a16:creationId xmlns:a16="http://schemas.microsoft.com/office/drawing/2014/main" id="{4F92D4AA-7C9B-45EB-FC3A-6D98DED0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048" y="1384061"/>
            <a:ext cx="4001128" cy="73665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Decreto 124/2016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CO" sz="1800" b="1">
                <a:solidFill>
                  <a:schemeClr val="accent1"/>
                </a:solidFill>
                <a:latin typeface="Arial Rounded MT Bold"/>
                <a:cs typeface="Arial"/>
              </a:rPr>
              <a:t>Metodología elaboración PAAC</a:t>
            </a: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8A4C6D8A-38CF-E41A-52FD-BE137BC8B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810" y="535228"/>
            <a:ext cx="3985583" cy="725872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Ley 1474/2011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CO" sz="1800" b="1">
                <a:solidFill>
                  <a:schemeClr val="accent1"/>
                </a:solidFill>
                <a:latin typeface="Arial Rounded MT Bold"/>
                <a:cs typeface="Arial"/>
              </a:rPr>
              <a:t>Estatuto Anticorrupción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08768842-0A31-F6F8-E63E-244C6A7B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274" y="4012961"/>
            <a:ext cx="3778789" cy="71437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Realiza Seguimiento</a:t>
            </a:r>
          </a:p>
          <a:p>
            <a:pPr marL="285750" indent="-285750" algn="just">
              <a:spcBef>
                <a:spcPct val="0"/>
              </a:spcBef>
              <a:defRPr/>
            </a:pPr>
            <a:r>
              <a:rPr lang="es-CO" sz="1800">
                <a:solidFill>
                  <a:schemeClr val="accent1"/>
                </a:solidFill>
                <a:latin typeface="Arial Rounded MT Bold"/>
                <a:cs typeface="Arial"/>
              </a:rPr>
              <a:t>Publica informe</a:t>
            </a:r>
          </a:p>
        </p:txBody>
      </p:sp>
      <p:sp>
        <p:nvSpPr>
          <p:cNvPr id="16" name="CuadroTexto 30">
            <a:extLst>
              <a:ext uri="{FF2B5EF4-FFF2-40B4-BE49-F238E27FC236}">
                <a16:creationId xmlns:a16="http://schemas.microsoft.com/office/drawing/2014/main" id="{B816E906-1482-8D31-B8D7-C3D6191BC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331" y="2343180"/>
            <a:ext cx="2074982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2400" b="1">
                <a:solidFill>
                  <a:schemeClr val="accent1"/>
                </a:solidFill>
                <a:latin typeface="Calibri"/>
                <a:cs typeface="Calibri"/>
              </a:rPr>
              <a:t>SDIS</a:t>
            </a:r>
          </a:p>
        </p:txBody>
      </p:sp>
      <p:sp>
        <p:nvSpPr>
          <p:cNvPr id="17" name="CuadroTexto 30">
            <a:extLst>
              <a:ext uri="{FF2B5EF4-FFF2-40B4-BE49-F238E27FC236}">
                <a16:creationId xmlns:a16="http://schemas.microsoft.com/office/drawing/2014/main" id="{A24C1D8B-4957-D6A1-B11C-B4B4BB7C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414" y="4172310"/>
            <a:ext cx="20733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2000" b="1">
                <a:solidFill>
                  <a:schemeClr val="accent1"/>
                </a:solidFill>
                <a:latin typeface="Calibri"/>
                <a:cs typeface="Calibri"/>
              </a:rPr>
              <a:t>Control Interno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13D527D-C11F-F0EA-E028-EA95BAE3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5839275"/>
            <a:ext cx="80835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900">
                <a:latin typeface="Arial Rounded MT Bold" panose="020F07040305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(*)Fuente: </a:t>
            </a:r>
            <a:r>
              <a:rPr lang="es-CO" altLang="es-CO" sz="900">
                <a:latin typeface="Arial Rounded MT Bold" panose="020F07040305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Presidencia de la República, Estrategias para la construcción del plan anticorrupción y de atención al ciudadano vs 2. </a:t>
            </a:r>
            <a:endParaRPr lang="es-MX" altLang="es-CO" sz="9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CuadroTexto 5">
            <a:extLst>
              <a:ext uri="{FF2B5EF4-FFF2-40B4-BE49-F238E27FC236}">
                <a16:creationId xmlns:a16="http://schemas.microsoft.com/office/drawing/2014/main" id="{97186434-67BE-CC20-7168-73BEA31BF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048" y="2340066"/>
            <a:ext cx="3990345" cy="408623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>
                <a:solidFill>
                  <a:schemeClr val="accent1"/>
                </a:solidFill>
                <a:latin typeface="Arial Rounded MT Bold"/>
                <a:cs typeface="Arial"/>
              </a:rPr>
              <a:t>Circular 04 de 2020</a:t>
            </a:r>
            <a:endParaRPr lang="es-CO" sz="1800" b="1">
              <a:solidFill>
                <a:schemeClr val="accent1"/>
              </a:solidFill>
              <a:latin typeface="Arial Rounded MT Bold"/>
              <a:cs typeface="Arial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272736B-A5C3-C46D-3574-DBE9687A7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686" y="2771806"/>
            <a:ext cx="1233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400" b="1" u="sng">
                <a:solidFill>
                  <a:schemeClr val="accent1"/>
                </a:solidFill>
                <a:latin typeface="Calibri"/>
                <a:cs typeface="Calibri"/>
              </a:rPr>
              <a:t>ROLES</a:t>
            </a:r>
          </a:p>
        </p:txBody>
      </p:sp>
      <p:cxnSp>
        <p:nvCxnSpPr>
          <p:cNvPr id="21" name="Conector angular 62">
            <a:extLst>
              <a:ext uri="{FF2B5EF4-FFF2-40B4-BE49-F238E27FC236}">
                <a16:creationId xmlns:a16="http://schemas.microsoft.com/office/drawing/2014/main" id="{D3E9B779-C358-D549-BB74-A74B2D1A9FC1}"/>
              </a:ext>
            </a:extLst>
          </p:cNvPr>
          <p:cNvCxnSpPr>
            <a:cxnSpLocks/>
          </p:cNvCxnSpPr>
          <p:nvPr/>
        </p:nvCxnSpPr>
        <p:spPr>
          <a:xfrm flipH="1" flipV="1">
            <a:off x="3672068" y="3515564"/>
            <a:ext cx="1260955" cy="10783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62">
            <a:extLst>
              <a:ext uri="{FF2B5EF4-FFF2-40B4-BE49-F238E27FC236}">
                <a16:creationId xmlns:a16="http://schemas.microsoft.com/office/drawing/2014/main" id="{BC41EA9E-15F8-FABC-74EB-A4B03B9C7DE2}"/>
              </a:ext>
            </a:extLst>
          </p:cNvPr>
          <p:cNvCxnSpPr>
            <a:cxnSpLocks/>
          </p:cNvCxnSpPr>
          <p:nvPr/>
        </p:nvCxnSpPr>
        <p:spPr>
          <a:xfrm flipH="1" flipV="1">
            <a:off x="3740929" y="2557493"/>
            <a:ext cx="1163907" cy="32349"/>
          </a:xfrm>
          <a:prstGeom prst="bentConnector3">
            <a:avLst>
              <a:gd name="adj1" fmla="val 50000"/>
            </a:avLst>
          </a:prstGeom>
          <a:ln w="15875">
            <a:solidFill>
              <a:srgbClr val="042F5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0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7D2496C2-E4AD-B232-63E6-C395EFF7E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643" y="-40821"/>
            <a:ext cx="9144000" cy="51435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3DEFC5CE-8A9E-92DD-2B32-98939BDD920A}"/>
              </a:ext>
            </a:extLst>
          </p:cNvPr>
          <p:cNvGrpSpPr>
            <a:grpSpLocks/>
          </p:cNvGrpSpPr>
          <p:nvPr/>
        </p:nvGrpSpPr>
        <p:grpSpPr bwMode="auto">
          <a:xfrm>
            <a:off x="2413367" y="943143"/>
            <a:ext cx="4453339" cy="3183199"/>
            <a:chOff x="2790780" y="820678"/>
            <a:chExt cx="3192096" cy="365640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2FCAA300-0145-F7D5-83F6-377D085240B4}"/>
                </a:ext>
              </a:extLst>
            </p:cNvPr>
            <p:cNvSpPr/>
            <p:nvPr/>
          </p:nvSpPr>
          <p:spPr>
            <a:xfrm>
              <a:off x="2793613" y="822209"/>
              <a:ext cx="1551152" cy="1297280"/>
            </a:xfrm>
            <a:custGeom>
              <a:avLst/>
              <a:gdLst>
                <a:gd name="connsiteX0" fmla="*/ 0 w 2318770"/>
                <a:gd name="connsiteY0" fmla="*/ 2318770 h 2318770"/>
                <a:gd name="connsiteX1" fmla="*/ 2318770 w 2318770"/>
                <a:gd name="connsiteY1" fmla="*/ 0 h 2318770"/>
                <a:gd name="connsiteX2" fmla="*/ 2318770 w 2318770"/>
                <a:gd name="connsiteY2" fmla="*/ 2318770 h 2318770"/>
                <a:gd name="connsiteX3" fmla="*/ 0 w 2318770"/>
                <a:gd name="connsiteY3" fmla="*/ 2318770 h 231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770" h="2318770">
                  <a:moveTo>
                    <a:pt x="0" y="2318770"/>
                  </a:moveTo>
                  <a:cubicBezTo>
                    <a:pt x="0" y="1038149"/>
                    <a:pt x="1038149" y="0"/>
                    <a:pt x="2318770" y="0"/>
                  </a:cubicBezTo>
                  <a:lnTo>
                    <a:pt x="2318770" y="2318770"/>
                  </a:lnTo>
                  <a:lnTo>
                    <a:pt x="0" y="231877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7168" tIns="807168" rIns="128016" bIns="128016" spcCol="127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b="1">
                  <a:solidFill>
                    <a:srgbClr val="4472C4"/>
                  </a:solidFill>
                </a:rPr>
                <a:t>1</a:t>
              </a:r>
              <a:r>
                <a:rPr lang="es-CO" sz="1200" b="1">
                  <a:solidFill>
                    <a:srgbClr val="4472C4"/>
                  </a:solidFill>
                </a:rPr>
                <a:t>. Gestión de Riesgos de Corrupción </a:t>
              </a: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600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7" name="Forma libre 5">
              <a:extLst>
                <a:ext uri="{FF2B5EF4-FFF2-40B4-BE49-F238E27FC236}">
                  <a16:creationId xmlns:a16="http://schemas.microsoft.com/office/drawing/2014/main" id="{D9D5F058-854F-B54B-4A54-57C61049F606}"/>
                </a:ext>
              </a:extLst>
            </p:cNvPr>
            <p:cNvSpPr/>
            <p:nvPr/>
          </p:nvSpPr>
          <p:spPr>
            <a:xfrm>
              <a:off x="4433682" y="820678"/>
              <a:ext cx="1547942" cy="1257757"/>
            </a:xfrm>
            <a:custGeom>
              <a:avLst/>
              <a:gdLst>
                <a:gd name="connsiteX0" fmla="*/ 0 w 2318770"/>
                <a:gd name="connsiteY0" fmla="*/ 2317078 h 2317078"/>
                <a:gd name="connsiteX1" fmla="*/ 2318770 w 2318770"/>
                <a:gd name="connsiteY1" fmla="*/ 0 h 2317078"/>
                <a:gd name="connsiteX2" fmla="*/ 2318770 w 2318770"/>
                <a:gd name="connsiteY2" fmla="*/ 2317078 h 2317078"/>
                <a:gd name="connsiteX3" fmla="*/ 0 w 2318770"/>
                <a:gd name="connsiteY3" fmla="*/ 2317078 h 23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770" h="2317078">
                  <a:moveTo>
                    <a:pt x="0" y="0"/>
                  </a:moveTo>
                  <a:cubicBezTo>
                    <a:pt x="1280621" y="0"/>
                    <a:pt x="2318770" y="1037391"/>
                    <a:pt x="2318770" y="2317078"/>
                  </a:cubicBezTo>
                  <a:lnTo>
                    <a:pt x="0" y="2317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8016" tIns="807168" rIns="806672" bIns="128016" spcCol="127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b="1">
                  <a:solidFill>
                    <a:srgbClr val="4472C4"/>
                  </a:solidFill>
                </a:rPr>
                <a:t>2. Racionalización de Trámites</a:t>
              </a: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600">
                <a:solidFill>
                  <a:srgbClr val="4472C4"/>
                </a:solidFill>
                <a:cs typeface="Arial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600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8" name="Forma libre 6">
              <a:extLst>
                <a:ext uri="{FF2B5EF4-FFF2-40B4-BE49-F238E27FC236}">
                  <a16:creationId xmlns:a16="http://schemas.microsoft.com/office/drawing/2014/main" id="{75A50950-2BBA-7664-D622-09C3DBF01D06}"/>
                </a:ext>
              </a:extLst>
            </p:cNvPr>
            <p:cNvSpPr/>
            <p:nvPr/>
          </p:nvSpPr>
          <p:spPr>
            <a:xfrm>
              <a:off x="4514370" y="3411605"/>
              <a:ext cx="1468506" cy="1062013"/>
            </a:xfrm>
            <a:custGeom>
              <a:avLst/>
              <a:gdLst>
                <a:gd name="connsiteX0" fmla="*/ 0 w 2318770"/>
                <a:gd name="connsiteY0" fmla="*/ 2318770 h 2318770"/>
                <a:gd name="connsiteX1" fmla="*/ 2318770 w 2318770"/>
                <a:gd name="connsiteY1" fmla="*/ 0 h 2318770"/>
                <a:gd name="connsiteX2" fmla="*/ 2318770 w 2318770"/>
                <a:gd name="connsiteY2" fmla="*/ 2318770 h 2318770"/>
                <a:gd name="connsiteX3" fmla="*/ 0 w 2318770"/>
                <a:gd name="connsiteY3" fmla="*/ 2318770 h 231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770" h="2318770">
                  <a:moveTo>
                    <a:pt x="2318770" y="0"/>
                  </a:moveTo>
                  <a:cubicBezTo>
                    <a:pt x="2318770" y="1280621"/>
                    <a:pt x="1280621" y="2318770"/>
                    <a:pt x="0" y="2318770"/>
                  </a:cubicBezTo>
                  <a:lnTo>
                    <a:pt x="0" y="0"/>
                  </a:lnTo>
                  <a:lnTo>
                    <a:pt x="231877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3576" tIns="163577" rIns="842729" bIns="842728" spcCol="127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200" b="1">
                <a:solidFill>
                  <a:srgbClr val="4472C4"/>
                </a:solidFill>
                <a:cs typeface="Arial"/>
              </a:endParaRP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b="1">
                  <a:solidFill>
                    <a:srgbClr val="4472C4"/>
                  </a:solidFill>
                </a:rPr>
                <a:t>3. Rendición de Cuentas</a:t>
              </a:r>
              <a:endParaRPr lang="es-CO" sz="1200" b="1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9" name="Forma libre 7">
              <a:extLst>
                <a:ext uri="{FF2B5EF4-FFF2-40B4-BE49-F238E27FC236}">
                  <a16:creationId xmlns:a16="http://schemas.microsoft.com/office/drawing/2014/main" id="{C369EC4A-FB1F-3044-375D-1E2A59B5D414}"/>
                </a:ext>
              </a:extLst>
            </p:cNvPr>
            <p:cNvSpPr/>
            <p:nvPr/>
          </p:nvSpPr>
          <p:spPr>
            <a:xfrm>
              <a:off x="2790780" y="3407404"/>
              <a:ext cx="1551060" cy="1069674"/>
            </a:xfrm>
            <a:custGeom>
              <a:avLst/>
              <a:gdLst>
                <a:gd name="connsiteX0" fmla="*/ 0 w 2318770"/>
                <a:gd name="connsiteY0" fmla="*/ 2318770 h 2318770"/>
                <a:gd name="connsiteX1" fmla="*/ 2318770 w 2318770"/>
                <a:gd name="connsiteY1" fmla="*/ 0 h 2318770"/>
                <a:gd name="connsiteX2" fmla="*/ 2318770 w 2318770"/>
                <a:gd name="connsiteY2" fmla="*/ 2318770 h 2318770"/>
                <a:gd name="connsiteX3" fmla="*/ 0 w 2318770"/>
                <a:gd name="connsiteY3" fmla="*/ 2318770 h 231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770" h="2318770">
                  <a:moveTo>
                    <a:pt x="2318770" y="2318770"/>
                  </a:moveTo>
                  <a:cubicBezTo>
                    <a:pt x="1038149" y="2318770"/>
                    <a:pt x="0" y="1280621"/>
                    <a:pt x="0" y="0"/>
                  </a:cubicBezTo>
                  <a:lnTo>
                    <a:pt x="2318770" y="0"/>
                  </a:lnTo>
                  <a:lnTo>
                    <a:pt x="2318770" y="231877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2728" tIns="163576" rIns="163576" bIns="842728" spcCol="127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200" b="1">
                <a:solidFill>
                  <a:srgbClr val="4472C4"/>
                </a:solidFill>
                <a:cs typeface="Arial"/>
              </a:endParaRP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200" b="1">
                <a:solidFill>
                  <a:srgbClr val="4472C4"/>
                </a:solidFill>
                <a:cs typeface="Arial"/>
              </a:endParaRP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200" b="1">
                  <a:solidFill>
                    <a:srgbClr val="4472C4"/>
                  </a:solidFill>
                </a:rPr>
                <a:t>4. Atención a la ciudadanía</a:t>
              </a:r>
              <a:endParaRPr lang="es-MX" sz="1200" b="1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10" name="Flecha circular 9">
              <a:extLst>
                <a:ext uri="{FF2B5EF4-FFF2-40B4-BE49-F238E27FC236}">
                  <a16:creationId xmlns:a16="http://schemas.microsoft.com/office/drawing/2014/main" id="{C6C29FAE-4F82-BC73-BF5D-D6C1272EA883}"/>
                </a:ext>
              </a:extLst>
            </p:cNvPr>
            <p:cNvSpPr/>
            <p:nvPr/>
          </p:nvSpPr>
          <p:spPr>
            <a:xfrm>
              <a:off x="4144762" y="1749529"/>
              <a:ext cx="459977" cy="712290"/>
            </a:xfrm>
            <a:prstGeom prst="circular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40" tIns="45720" rIns="91440" bIns="4572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>
                <a:defRPr/>
              </a:pPr>
              <a:endParaRPr lang="es-CO">
                <a:solidFill>
                  <a:srgbClr val="4472C4"/>
                </a:solidFill>
                <a:cs typeface="Arial"/>
              </a:endParaRPr>
            </a:p>
          </p:txBody>
        </p:sp>
        <p:sp>
          <p:nvSpPr>
            <p:cNvPr id="11" name="Flecha circular 10">
              <a:extLst>
                <a:ext uri="{FF2B5EF4-FFF2-40B4-BE49-F238E27FC236}">
                  <a16:creationId xmlns:a16="http://schemas.microsoft.com/office/drawing/2014/main" id="{834ED306-369F-CC3E-5DA5-33938CCBD36F}"/>
                </a:ext>
              </a:extLst>
            </p:cNvPr>
            <p:cNvSpPr/>
            <p:nvPr/>
          </p:nvSpPr>
          <p:spPr>
            <a:xfrm rot="10800000">
              <a:off x="4166158" y="3120621"/>
              <a:ext cx="452420" cy="596919"/>
            </a:xfrm>
            <a:prstGeom prst="circular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40" tIns="45720" rIns="91440" bIns="45720" anchor="t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>
                <a:defRPr/>
              </a:pPr>
              <a:endParaRPr lang="es-CO">
                <a:solidFill>
                  <a:srgbClr val="538135"/>
                </a:solidFill>
                <a:cs typeface="Arial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5B05129-A8F0-34D7-767C-2815AAFE3781}"/>
              </a:ext>
            </a:extLst>
          </p:cNvPr>
          <p:cNvSpPr txBox="1"/>
          <p:nvPr/>
        </p:nvSpPr>
        <p:spPr>
          <a:xfrm>
            <a:off x="2410584" y="2277335"/>
            <a:ext cx="2163989" cy="657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440600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b="1">
                <a:solidFill>
                  <a:srgbClr val="4472C4"/>
                </a:solidFill>
                <a:latin typeface="Calibri"/>
                <a:cs typeface="Calibri"/>
              </a:rPr>
              <a:t>5. Transparencia/ Acceso a la Información</a:t>
            </a:r>
          </a:p>
        </p:txBody>
      </p:sp>
      <p:sp>
        <p:nvSpPr>
          <p:cNvPr id="16" name="CuadroTexto 10">
            <a:extLst>
              <a:ext uri="{FF2B5EF4-FFF2-40B4-BE49-F238E27FC236}">
                <a16:creationId xmlns:a16="http://schemas.microsoft.com/office/drawing/2014/main" id="{33878DA5-C76A-583C-C987-1C2C5E2B223E}"/>
              </a:ext>
            </a:extLst>
          </p:cNvPr>
          <p:cNvSpPr txBox="1"/>
          <p:nvPr/>
        </p:nvSpPr>
        <p:spPr>
          <a:xfrm>
            <a:off x="4716481" y="2281973"/>
            <a:ext cx="2216377" cy="663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440600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b="1">
                <a:solidFill>
                  <a:srgbClr val="4472C4"/>
                </a:solidFill>
                <a:latin typeface="Calibri"/>
                <a:cs typeface="Calibri"/>
              </a:rPr>
              <a:t>6. Iniciativas Adicionales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4E13525-11E8-BC61-CD60-CD92D22BB5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04204" y="-200543"/>
            <a:ext cx="1107996" cy="2607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200">
                <a:solidFill>
                  <a:srgbClr val="4472C4"/>
                </a:solidFill>
                <a:latin typeface="Arial Rounded MT Bold"/>
              </a:rPr>
              <a:t>Identificación de los Riesgos. </a:t>
            </a:r>
            <a:endParaRPr lang="es-MX" altLang="es-MX" sz="1200">
              <a:solidFill>
                <a:srgbClr val="4472C4"/>
              </a:solidFill>
              <a:latin typeface="Arial Rounded MT Bold" panose="020F0704030504030204" pitchFamily="34" charset="0"/>
            </a:endParaRPr>
          </a:p>
          <a:p>
            <a:pPr algn="just">
              <a:defRPr/>
            </a:pPr>
            <a:r>
              <a:rPr lang="es-MX" sz="1200">
                <a:solidFill>
                  <a:srgbClr val="4472C4"/>
                </a:solidFill>
                <a:latin typeface="Calibri"/>
                <a:cs typeface="Calibri"/>
              </a:rPr>
              <a:t>permite a la entidad identificar, analizar y controlar los posibles hechos generadores de corrupción, tanto internos como externos</a:t>
            </a:r>
            <a:endParaRPr lang="es-MX" altLang="es-MX" sz="120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654297-897C-EC18-72F0-52D6F0E09BF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5593" y="1494508"/>
            <a:ext cx="1031051" cy="2236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100">
                <a:solidFill>
                  <a:srgbClr val="4472C4"/>
                </a:solidFill>
                <a:latin typeface="Arial Rounded MT Bold"/>
              </a:rPr>
              <a:t>Facilitar el acceso a la información</a:t>
            </a:r>
          </a:p>
          <a:p>
            <a:pPr algn="just">
              <a:defRPr/>
            </a:pPr>
            <a:r>
              <a:rPr lang="es-MX" sz="1100">
                <a:solidFill>
                  <a:srgbClr val="4472C4"/>
                </a:solidFill>
                <a:latin typeface="Calibri"/>
                <a:cs typeface="Calibri"/>
              </a:rPr>
              <a:t>Recoge los lineamientos para la garantía del derecho fundamental de acceso a la información pública,</a:t>
            </a:r>
            <a:endParaRPr lang="es-MX" altLang="es-MX" sz="110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CC7D17-7CDD-A235-1DA0-DA96DF087E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94261" y="2859946"/>
            <a:ext cx="1200329" cy="2618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100">
                <a:solidFill>
                  <a:srgbClr val="4472C4"/>
                </a:solidFill>
                <a:latin typeface="Arial Rounded MT Bold"/>
              </a:rPr>
              <a:t>Fortalecer atención a la ciudadanía</a:t>
            </a:r>
          </a:p>
          <a:p>
            <a:pPr algn="just">
              <a:defRPr/>
            </a:pPr>
            <a:r>
              <a:rPr lang="es-MX" sz="1100">
                <a:solidFill>
                  <a:srgbClr val="4472C4"/>
                </a:solidFill>
                <a:latin typeface="Calibri"/>
                <a:cs typeface="Calibri"/>
              </a:rPr>
              <a:t>Centra sus esfuerzos en garantizar el acceso de los ciudadanos a los trámites y servicios de la Administración Pública conforme a los principios de información completa, clara, consistente, con altos niveles de calidad,</a:t>
            </a:r>
            <a:endParaRPr lang="es-MX" altLang="es-MX" sz="110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03BF2A2-4EBB-D716-9235-DEE3A5E0094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44188" y="-318987"/>
            <a:ext cx="1661993" cy="2713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200">
                <a:solidFill>
                  <a:schemeClr val="accent1"/>
                </a:solidFill>
                <a:latin typeface="Arial Rounded MT Bold"/>
              </a:rPr>
              <a:t>Fases política </a:t>
            </a:r>
            <a:r>
              <a:rPr lang="es-MX" altLang="es-MX" sz="1200" err="1">
                <a:solidFill>
                  <a:schemeClr val="accent1"/>
                </a:solidFill>
                <a:latin typeface="Arial Rounded MT Bold"/>
              </a:rPr>
              <a:t>antitrámites</a:t>
            </a:r>
            <a:r>
              <a:rPr lang="es-MX" altLang="es-MX" sz="1200">
                <a:solidFill>
                  <a:schemeClr val="accent1"/>
                </a:solidFill>
                <a:latin typeface="Arial Rounded MT Bold"/>
              </a:rPr>
              <a:t>: </a:t>
            </a:r>
            <a:endParaRPr lang="es-MX" altLang="es-MX" sz="120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just">
              <a:defRPr/>
            </a:pPr>
            <a:r>
              <a:rPr lang="es-MX" altLang="es-MX" sz="1200">
                <a:solidFill>
                  <a:schemeClr val="accent1"/>
                </a:solidFill>
                <a:latin typeface="Arial Rounded MT Bold"/>
              </a:rPr>
              <a:t>Identificación, priorización, racionalización: </a:t>
            </a:r>
            <a:r>
              <a:rPr lang="es-MX" sz="1200">
                <a:solidFill>
                  <a:schemeClr val="accent1"/>
                </a:solidFill>
                <a:latin typeface="Calibri"/>
                <a:cs typeface="Calibri"/>
              </a:rPr>
              <a:t>Facilita el acceso a los servicios que brinda la administración pública, y le permite a las entidades simplificar, estandarizar, eliminar, optimizar y automatizar los trámites existentes.</a:t>
            </a:r>
            <a:endParaRPr lang="es-MX" altLang="es-MX" sz="12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013198A-F9DD-A4C4-B693-2F3723D18A3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98354" y="1479903"/>
            <a:ext cx="861774" cy="225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100">
                <a:solidFill>
                  <a:srgbClr val="4472C4"/>
                </a:solidFill>
                <a:latin typeface="Arial Rounded MT Bold"/>
              </a:rPr>
              <a:t>Plan de gestión de la Integridad - </a:t>
            </a:r>
            <a:r>
              <a:rPr lang="es-MX" sz="1100">
                <a:solidFill>
                  <a:srgbClr val="4472C4"/>
                </a:solidFill>
                <a:latin typeface="Calibri"/>
                <a:cs typeface="Calibri"/>
              </a:rPr>
              <a:t>iniciativas particulares de la entidad que contribuyen a combatir y prevenir la corrupción.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FFF2BD6-BE9E-324A-5748-7C58A91334A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29826" y="2664504"/>
            <a:ext cx="1200329" cy="2697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 vert="vert270"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altLang="es-MX" sz="1100">
                <a:solidFill>
                  <a:srgbClr val="4472C4"/>
                </a:solidFill>
                <a:latin typeface="Arial Rounded MT Bold"/>
              </a:rPr>
              <a:t>Dar a conocer los resultados de la gestión</a:t>
            </a:r>
          </a:p>
          <a:p>
            <a:pPr algn="just">
              <a:defRPr/>
            </a:pPr>
            <a:r>
              <a:rPr lang="es-MX" sz="1100">
                <a:solidFill>
                  <a:srgbClr val="4472C4"/>
                </a:solidFill>
                <a:latin typeface="Calibri"/>
                <a:cs typeface="Calibri"/>
              </a:rPr>
              <a:t>Busca la adopción de un proceso transversal permanente de interacción entre servidores públicos —entidades— ciudadanos y los actores interesados en la gestión</a:t>
            </a:r>
            <a:endParaRPr lang="es-MX" altLang="es-MX" sz="110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34" name="CuadroTexto 4">
            <a:extLst>
              <a:ext uri="{FF2B5EF4-FFF2-40B4-BE49-F238E27FC236}">
                <a16:creationId xmlns:a16="http://schemas.microsoft.com/office/drawing/2014/main" id="{20CD2BAE-61B0-D6A2-F13A-67A0ACB7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061" y="58631"/>
            <a:ext cx="34467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sz="2000" b="1">
                <a:solidFill>
                  <a:schemeClr val="accent1"/>
                </a:solidFill>
                <a:latin typeface="Arial"/>
                <a:cs typeface="Arial"/>
              </a:rPr>
              <a:t>6 componentes lo integran</a:t>
            </a:r>
            <a:endParaRPr lang="es-ES" sz="2000" b="1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10373264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Lupa Foto de archivo - 45405022">
            <a:extLst>
              <a:ext uri="{FF2B5EF4-FFF2-40B4-BE49-F238E27FC236}">
                <a16:creationId xmlns:a16="http://schemas.microsoft.com/office/drawing/2014/main" id="{24A9BCE1-7B5F-3B1E-344F-73EF15F4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r="13950"/>
          <a:stretch>
            <a:fillRect/>
          </a:stretch>
        </p:blipFill>
        <p:spPr bwMode="auto">
          <a:xfrm>
            <a:off x="4230191" y="702894"/>
            <a:ext cx="1183822" cy="8912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12">
            <a:extLst>
              <a:ext uri="{FF2B5EF4-FFF2-40B4-BE49-F238E27FC236}">
                <a16:creationId xmlns:a16="http://schemas.microsoft.com/office/drawing/2014/main" id="{F569A951-F00D-4680-043D-C7CBA605D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96" y="2228851"/>
            <a:ext cx="4130674" cy="5422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1: Gestión del riesgo de corrupción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26" name="CuadroTexto 13">
            <a:extLst>
              <a:ext uri="{FF2B5EF4-FFF2-40B4-BE49-F238E27FC236}">
                <a16:creationId xmlns:a16="http://schemas.microsoft.com/office/drawing/2014/main" id="{AFD7F5DE-D81F-3FC4-B8BA-A83CFA438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066" y="1743076"/>
            <a:ext cx="41909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" altLang="es-CO" sz="1800" b="1" dirty="0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3</a:t>
            </a:r>
            <a:r>
              <a:rPr lang="es-ES" altLang="es-CO" sz="180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2023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(3 en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 dirty="0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27" name="CuadroTexto 14">
            <a:extLst>
              <a:ext uri="{FF2B5EF4-FFF2-40B4-BE49-F238E27FC236}">
                <a16:creationId xmlns:a16="http://schemas.microsoft.com/office/drawing/2014/main" id="{D3DA4039-8045-116B-5473-2398BB06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9" y="2228850"/>
            <a:ext cx="4191225" cy="5422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2: Racionalización de trámites 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28" name="CuadroTexto 5">
            <a:extLst>
              <a:ext uri="{FF2B5EF4-FFF2-40B4-BE49-F238E27FC236}">
                <a16:creationId xmlns:a16="http://schemas.microsoft.com/office/drawing/2014/main" id="{0AFBC020-4C8D-D318-A88C-C3D998A2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95" y="3412672"/>
            <a:ext cx="4137706" cy="4930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3: Rendición de cuentas 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29" name="CuadroTexto 12">
            <a:extLst>
              <a:ext uri="{FF2B5EF4-FFF2-40B4-BE49-F238E27FC236}">
                <a16:creationId xmlns:a16="http://schemas.microsoft.com/office/drawing/2014/main" id="{2D3D73BB-8A5D-A599-A65A-FD59F8701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20" y="4590370"/>
            <a:ext cx="4140880" cy="6461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5: transparencia y acceso de la información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30" name="CuadroTexto 7">
            <a:extLst>
              <a:ext uri="{FF2B5EF4-FFF2-40B4-BE49-F238E27FC236}">
                <a16:creationId xmlns:a16="http://schemas.microsoft.com/office/drawing/2014/main" id="{CFCDA938-A87F-998C-FEBC-11DF5451D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94" y="2899229"/>
            <a:ext cx="4141106" cy="379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" altLang="es-CO" sz="1800" b="1" dirty="0">
                <a:solidFill>
                  <a:srgbClr val="2F5496"/>
                </a:solidFill>
                <a:latin typeface="Calibri"/>
                <a:cs typeface="Calibri"/>
              </a:rPr>
              <a:t>9 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2023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(9 en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 dirty="0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31" name="CuadroTexto 13">
            <a:extLst>
              <a:ext uri="{FF2B5EF4-FFF2-40B4-BE49-F238E27FC236}">
                <a16:creationId xmlns:a16="http://schemas.microsoft.com/office/drawing/2014/main" id="{E6BE1265-C6F0-AB67-8E4E-AA3BE1AB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570" y="4035880"/>
            <a:ext cx="41356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" altLang="es-CO" sz="1800" b="1" dirty="0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12 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actividades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2023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(13 en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2022)</a:t>
            </a:r>
          </a:p>
        </p:txBody>
      </p:sp>
      <p:sp>
        <p:nvSpPr>
          <p:cNvPr id="32" name="CuadroTexto 14">
            <a:extLst>
              <a:ext uri="{FF2B5EF4-FFF2-40B4-BE49-F238E27FC236}">
                <a16:creationId xmlns:a16="http://schemas.microsoft.com/office/drawing/2014/main" id="{C4ACE72E-15C7-55FA-3F25-51039997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9" y="3428773"/>
            <a:ext cx="4191225" cy="4640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4: atención al ciudadano</a:t>
            </a:r>
            <a:endParaRPr lang="es-CO" sz="1600">
              <a:solidFill>
                <a:srgbClr val="2F5496"/>
              </a:solidFill>
              <a:cs typeface="Arial"/>
            </a:endParaRPr>
          </a:p>
        </p:txBody>
      </p:sp>
      <p:sp>
        <p:nvSpPr>
          <p:cNvPr id="33" name="CuadroTexto 14">
            <a:extLst>
              <a:ext uri="{FF2B5EF4-FFF2-40B4-BE49-F238E27FC236}">
                <a16:creationId xmlns:a16="http://schemas.microsoft.com/office/drawing/2014/main" id="{E7DFB542-07A3-A6BA-9A20-41C75D8E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828" y="4593999"/>
            <a:ext cx="4145415" cy="6461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600">
                <a:solidFill>
                  <a:srgbClr val="2F5496"/>
                </a:solidFill>
              </a:rPr>
              <a:t>Componente 6: iniciativas adicionales/plan de gestión de integridad</a:t>
            </a:r>
          </a:p>
        </p:txBody>
      </p:sp>
      <p:sp>
        <p:nvSpPr>
          <p:cNvPr id="34" name="CuadroTexto 7">
            <a:extLst>
              <a:ext uri="{FF2B5EF4-FFF2-40B4-BE49-F238E27FC236}">
                <a16:creationId xmlns:a16="http://schemas.microsoft.com/office/drawing/2014/main" id="{E762C698-83C5-69BB-B149-CAE9714B4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93" y="4033158"/>
            <a:ext cx="4132035" cy="379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" altLang="es-CO" sz="1800" b="1" dirty="0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15</a:t>
            </a:r>
            <a:r>
              <a:rPr lang="es-ES" altLang="es-CO" sz="1800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 2023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 (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17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 en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 dirty="0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35" name="CuadroTexto 13">
            <a:extLst>
              <a:ext uri="{FF2B5EF4-FFF2-40B4-BE49-F238E27FC236}">
                <a16:creationId xmlns:a16="http://schemas.microsoft.com/office/drawing/2014/main" id="{0D902D43-3997-513F-AB53-CAA8262F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460" y="2901950"/>
            <a:ext cx="41891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" altLang="es-CO" sz="1800" b="1" dirty="0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10</a:t>
            </a:r>
            <a:r>
              <a:rPr lang="es-ES" altLang="es-CO" sz="1800" dirty="0">
                <a:solidFill>
                  <a:srgbClr val="2F5496"/>
                </a:solidFill>
                <a:latin typeface="Calibri"/>
                <a:cs typeface="Calibri"/>
              </a:rPr>
              <a:t> 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2023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(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14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 en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 dirty="0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36" name="CuadroTexto 5">
            <a:extLst>
              <a:ext uri="{FF2B5EF4-FFF2-40B4-BE49-F238E27FC236}">
                <a16:creationId xmlns:a16="http://schemas.microsoft.com/office/drawing/2014/main" id="{C9007BBE-2EDC-7ED3-7AF4-6A5F96C9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856" y="619125"/>
            <a:ext cx="1960562" cy="91940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b="1" u="sng">
                <a:solidFill>
                  <a:srgbClr val="2F5496"/>
                </a:solidFill>
                <a:latin typeface="Calibri"/>
                <a:cs typeface="Calibri"/>
              </a:rPr>
              <a:t>Actividades (61 en 2022)</a:t>
            </a:r>
          </a:p>
        </p:txBody>
      </p:sp>
      <p:sp>
        <p:nvSpPr>
          <p:cNvPr id="37" name="CuadroTexto 7">
            <a:extLst>
              <a:ext uri="{FF2B5EF4-FFF2-40B4-BE49-F238E27FC236}">
                <a16:creationId xmlns:a16="http://schemas.microsoft.com/office/drawing/2014/main" id="{B7201D5B-BB83-2FE4-AD5D-4948B4AE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834" y="1742395"/>
            <a:ext cx="41299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ES" altLang="es-CO" sz="1800" b="1" dirty="0">
                <a:solidFill>
                  <a:srgbClr val="2F5496"/>
                </a:solidFill>
                <a:latin typeface="Arial Rounded MT Bold"/>
                <a:ea typeface="ＭＳ Ｐゴシック"/>
                <a:sym typeface="Calibri" panose="020F0502020204030204" pitchFamily="34" charset="0"/>
              </a:rPr>
              <a:t>5</a:t>
            </a:r>
            <a:r>
              <a:rPr lang="es-ES" altLang="es-CO" sz="1800" b="1" dirty="0">
                <a:solidFill>
                  <a:srgbClr val="2F5496"/>
                </a:solidFill>
                <a:latin typeface="Calibri"/>
                <a:cs typeface="Calibri"/>
              </a:rPr>
              <a:t>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actividades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2023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(5 en 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cs typeface="Arial"/>
              </a:rPr>
              <a:t>2022</a:t>
            </a:r>
            <a:r>
              <a:rPr lang="es-ES" altLang="es-CO" sz="1800" b="1" dirty="0">
                <a:solidFill>
                  <a:srgbClr val="2F5496"/>
                </a:solidFill>
                <a:latin typeface="+mn-lt"/>
                <a:ea typeface="+mn-ea"/>
                <a:cs typeface="Arial"/>
              </a:rPr>
              <a:t>)</a:t>
            </a:r>
            <a:endParaRPr lang="es-ES" altLang="es-CO" sz="1800" b="1" dirty="0">
              <a:solidFill>
                <a:srgbClr val="2F5496"/>
              </a:solidFill>
              <a:latin typeface="+mn-lt"/>
              <a:cs typeface="Arial"/>
            </a:endParaRPr>
          </a:p>
        </p:txBody>
      </p:sp>
      <p:sp>
        <p:nvSpPr>
          <p:cNvPr id="44" name="Shape 129">
            <a:extLst>
              <a:ext uri="{FF2B5EF4-FFF2-40B4-BE49-F238E27FC236}">
                <a16:creationId xmlns:a16="http://schemas.microsoft.com/office/drawing/2014/main" id="{3A46523B-D147-7071-08E1-EE842705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505" y="624142"/>
            <a:ext cx="2206414" cy="918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1425" tIns="45700" rIns="91425" bIns="45700" anchor="t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buSzPct val="25000"/>
              <a:defRPr/>
            </a:pPr>
            <a:r>
              <a:rPr lang="es-ES" altLang="es-CO" sz="2400" b="1" dirty="0">
                <a:solidFill>
                  <a:srgbClr val="2F5496"/>
                </a:solidFill>
                <a:latin typeface="Calibri"/>
                <a:ea typeface="Calibri"/>
                <a:cs typeface="Arial"/>
              </a:rPr>
              <a:t>Actividades</a:t>
            </a:r>
            <a:endParaRPr lang="es-ES" altLang="es-CO" sz="2400" b="1">
              <a:solidFill>
                <a:srgbClr val="2F5496"/>
              </a:solidFill>
              <a:latin typeface="Calibri"/>
              <a:ea typeface="Calibri"/>
              <a:cs typeface="Arial"/>
            </a:endParaRPr>
          </a:p>
          <a:p>
            <a:pPr>
              <a:defRPr/>
            </a:pPr>
            <a:r>
              <a:rPr lang="es-ES" altLang="es-CO" sz="2400" b="1" dirty="0">
                <a:solidFill>
                  <a:srgbClr val="2F5496"/>
                </a:solidFill>
                <a:latin typeface="Calibri"/>
                <a:ea typeface="Calibri"/>
                <a:cs typeface="Arial"/>
                <a:sym typeface="Calibri" panose="020F0502020204030204" pitchFamily="34" charset="0"/>
              </a:rPr>
              <a:t>N°54 en 2023</a:t>
            </a:r>
            <a:endParaRPr lang="es-ES" altLang="es-CO" sz="2400" b="1" dirty="0">
              <a:solidFill>
                <a:srgbClr val="2F5496"/>
              </a:solidFill>
              <a:latin typeface="Calibri"/>
              <a:ea typeface="Calibri"/>
              <a:cs typeface="Arial"/>
            </a:endParaRPr>
          </a:p>
          <a:p>
            <a:pPr>
              <a:defRPr/>
            </a:pPr>
            <a:endParaRPr lang="es-ES" altLang="es-CO" sz="3200" b="1" dirty="0">
              <a:solidFill>
                <a:srgbClr val="2F5496"/>
              </a:solidFill>
              <a:latin typeface="Arial"/>
              <a:cs typeface="Arial"/>
            </a:endParaRPr>
          </a:p>
        </p:txBody>
      </p:sp>
      <p:sp>
        <p:nvSpPr>
          <p:cNvPr id="45" name="CuadroTexto 1">
            <a:extLst>
              <a:ext uri="{FF2B5EF4-FFF2-40B4-BE49-F238E27FC236}">
                <a16:creationId xmlns:a16="http://schemas.microsoft.com/office/drawing/2014/main" id="{968EA4A9-5759-B28E-C182-5BD4DB0D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40369"/>
            <a:ext cx="798539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s-ES_tradnl" altLang="es-CO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ea typeface="ＭＳ Ｐゴシック"/>
              </a:rPr>
              <a:t> </a:t>
            </a:r>
            <a:r>
              <a:rPr lang="es-ES_tradnl" altLang="es-CO" sz="28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Plan anticorrupción – PAAC Vigencia 2023</a:t>
            </a:r>
            <a:endParaRPr lang="es-ES" altLang="es-CO" sz="2800" b="1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A7195-4F8E-6A28-0FE2-BD7ACFB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CCFE8FF-DB38-56DD-8620-42D180F34E71}"/>
              </a:ext>
            </a:extLst>
          </p:cNvPr>
          <p:cNvSpPr/>
          <p:nvPr/>
        </p:nvSpPr>
        <p:spPr>
          <a:xfrm>
            <a:off x="1242333" y="174399"/>
            <a:ext cx="5816016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8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Gestión del riesgo de corrupción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CFA4E46-D173-4E98-25AD-7147C31419A1}"/>
              </a:ext>
            </a:extLst>
          </p:cNvPr>
          <p:cNvCxnSpPr/>
          <p:nvPr/>
        </p:nvCxnSpPr>
        <p:spPr>
          <a:xfrm flipH="1">
            <a:off x="206375" y="992188"/>
            <a:ext cx="8304213" cy="238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909A31-7F1D-650B-818A-F030580DD7DB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36414438-2426-B234-6EEB-4976F65667B4}"/>
              </a:ext>
            </a:extLst>
          </p:cNvPr>
          <p:cNvSpPr/>
          <p:nvPr/>
        </p:nvSpPr>
        <p:spPr>
          <a:xfrm>
            <a:off x="8763000" y="590550"/>
            <a:ext cx="158750" cy="1587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B2C536F-FCB9-2408-FE68-AD045A682031}"/>
              </a:ext>
            </a:extLst>
          </p:cNvPr>
          <p:cNvSpPr>
            <a:spLocks noGrp="1"/>
          </p:cNvSpPr>
          <p:nvPr/>
        </p:nvSpPr>
        <p:spPr bwMode="auto">
          <a:xfrm>
            <a:off x="1978251" y="861786"/>
            <a:ext cx="460760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s-MX" sz="20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Identificación de riesgos de corrupción</a:t>
            </a: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08124D87-3D59-3D1B-668D-F50F67252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9" y="2180317"/>
            <a:ext cx="3737202" cy="38735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1800">
                <a:solidFill>
                  <a:schemeClr val="accent5">
                    <a:lumMod val="50000"/>
                  </a:schemeClr>
                </a:solidFill>
              </a:rPr>
              <a:t>1. Acción u omisión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F9344BDF-DEB4-1B15-F519-CD5F73B8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02165"/>
            <a:ext cx="3744685" cy="40798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1800">
                <a:solidFill>
                  <a:schemeClr val="accent5">
                    <a:lumMod val="50000"/>
                  </a:schemeClr>
                </a:solidFill>
              </a:rPr>
              <a:t>2. Uso del poder</a:t>
            </a: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3185C9F5-7ED7-506C-AB85-651B3B60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4130676"/>
            <a:ext cx="3895725" cy="51163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>
                <a:solidFill>
                  <a:schemeClr val="accent5">
                    <a:lumMod val="50000"/>
                  </a:schemeClr>
                </a:solidFill>
              </a:rPr>
              <a:t>4. Desvío de la gestión de lo público</a:t>
            </a:r>
            <a:endParaRPr lang="es-CO" sz="180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07EF5EAE-B5ED-F46F-2D73-36B1DEA0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3493635"/>
            <a:ext cx="3721100" cy="40798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800">
                <a:solidFill>
                  <a:schemeClr val="accent5">
                    <a:lumMod val="50000"/>
                  </a:schemeClr>
                </a:solidFill>
              </a:rPr>
              <a:t>3. Beneficio particular</a:t>
            </a:r>
          </a:p>
        </p:txBody>
      </p:sp>
      <p:sp>
        <p:nvSpPr>
          <p:cNvPr id="16" name="19 CuadroTexto">
            <a:extLst>
              <a:ext uri="{FF2B5EF4-FFF2-40B4-BE49-F238E27FC236}">
                <a16:creationId xmlns:a16="http://schemas.microsoft.com/office/drawing/2014/main" id="{DAC75039-2B2A-6700-033F-558977C4C2F2}"/>
              </a:ext>
            </a:extLst>
          </p:cNvPr>
          <p:cNvSpPr txBox="1"/>
          <p:nvPr/>
        </p:nvSpPr>
        <p:spPr>
          <a:xfrm>
            <a:off x="526824" y="1525361"/>
            <a:ext cx="3678012" cy="481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chemeClr val="accent5">
                    <a:lumMod val="50000"/>
                  </a:schemeClr>
                </a:solidFill>
              </a:rPr>
              <a:t>Aplica cuando se presenta:</a:t>
            </a:r>
            <a:endParaRPr lang="es-CO" sz="180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BDE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794CF3-B5A7-A7BD-B616-E9C92E71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37" y="962"/>
            <a:ext cx="10373264" cy="5628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E5CB80-B219-1A78-7325-9FBDEE000F4F}"/>
              </a:ext>
            </a:extLst>
          </p:cNvPr>
          <p:cNvCxnSpPr/>
          <p:nvPr/>
        </p:nvCxnSpPr>
        <p:spPr>
          <a:xfrm flipH="1">
            <a:off x="8510588" y="727075"/>
            <a:ext cx="274637" cy="2619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4">
            <a:extLst>
              <a:ext uri="{FF2B5EF4-FFF2-40B4-BE49-F238E27FC236}">
                <a16:creationId xmlns:a16="http://schemas.microsoft.com/office/drawing/2014/main" id="{D4BF7303-9FD0-4D05-D02B-FD175B48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736" y="195263"/>
            <a:ext cx="6803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>
                <a:solidFill>
                  <a:srgbClr val="1E4E79"/>
                </a:solidFill>
                <a:latin typeface="Arial"/>
                <a:cs typeface="Arial"/>
              </a:rPr>
              <a:t>Riesgos de corrupción – temáticas generales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4CA07167-8580-7081-400E-67D31392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10" y="1126445"/>
            <a:ext cx="1980029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rgbClr val="1E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 de…</a:t>
            </a:r>
            <a:endParaRPr lang="es-CO" altLang="es-ES" sz="1800" b="1">
              <a:solidFill>
                <a:srgbClr val="1E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F9857AC1-B834-AC41-1E91-8855DE38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978127"/>
            <a:ext cx="4449763" cy="67264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Distorsionar, desviar, manipular, sustraer u ocultar información institucional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F8B2EF-719A-6CD2-A109-C5D735D7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54" y="2280104"/>
            <a:ext cx="2229758" cy="48464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Recibir o solicitar dádivas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31FC908D-EC33-BA03-903B-4ED6305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1" y="3236913"/>
            <a:ext cx="3095625" cy="484641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Alterar información de beneficiarios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A01B42E3-E7A6-6246-1702-3AC82C22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27" y="2283505"/>
            <a:ext cx="4449763" cy="49348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Asignar servicios a beneficiaros que no cumplan criterios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A8D5A649-A643-EA1D-A8E9-74EFA2A5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3" y="4073072"/>
            <a:ext cx="4449763" cy="81121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Vincular servidores sin cumplimiento de requisitos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id="{8D80955F-D80B-6F91-4801-1FA0B5AC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54" y="4254954"/>
            <a:ext cx="3097213" cy="80962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Direccionar contrataciones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11" name="CuadroTexto 5">
            <a:extLst>
              <a:ext uri="{FF2B5EF4-FFF2-40B4-BE49-F238E27FC236}">
                <a16:creationId xmlns:a16="http://schemas.microsoft.com/office/drawing/2014/main" id="{3A13BC74-79B2-2F2B-BBA2-EFD67152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329" y="3188607"/>
            <a:ext cx="4449762" cy="48305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>
                <a:solidFill>
                  <a:srgbClr val="1E4E79"/>
                </a:solidFill>
              </a:rPr>
              <a:t>Alterar resultados de ejercicios de verificación</a:t>
            </a:r>
            <a:endParaRPr lang="es-CO" sz="1800">
              <a:solidFill>
                <a:srgbClr val="1E4E79"/>
              </a:solidFill>
            </a:endParaRP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FD04DAF7-EBF4-DC81-9F5C-6226CC0C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04396"/>
            <a:ext cx="2547712" cy="122713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342900" algn="l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s-ES" b="0">
                <a:solidFill>
                  <a:srgbClr val="1E4E79"/>
                </a:solidFill>
              </a:rPr>
              <a:t>Informes</a:t>
            </a:r>
          </a:p>
          <a:p>
            <a:pPr marL="288000" indent="-342900" algn="l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s-ES" b="0">
                <a:solidFill>
                  <a:srgbClr val="1E4E79"/>
                </a:solidFill>
              </a:rPr>
              <a:t>Planeación o resultados</a:t>
            </a:r>
          </a:p>
          <a:p>
            <a:pPr marL="288000" indent="-342900" algn="l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s-ES" b="0">
                <a:solidFill>
                  <a:srgbClr val="1E4E79"/>
                </a:solidFill>
              </a:rPr>
              <a:t>Denuncias ciudadanas</a:t>
            </a:r>
          </a:p>
          <a:p>
            <a:pPr marL="288000" indent="-342900" algn="l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s-ES" b="0">
                <a:solidFill>
                  <a:srgbClr val="1E4E79"/>
                </a:solidFill>
              </a:rPr>
              <a:t>Procesos internos</a:t>
            </a:r>
            <a:endParaRPr lang="es-CO" b="0">
              <a:solidFill>
                <a:srgbClr val="1E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190af-2ae0-4ae3-9553-90e6c873cc76" xsi:nil="true"/>
    <lcf76f155ced4ddcb4097134ff3c332f xmlns="a440d50f-3d9e-4a42-8ab3-3c6456d2cc74">
      <Terms xmlns="http://schemas.microsoft.com/office/infopath/2007/PartnerControls"/>
    </lcf76f155ced4ddcb4097134ff3c332f>
    <SharedWithUsers xmlns="0b2190af-2ae0-4ae3-9553-90e6c873cc76">
      <UserInfo>
        <DisplayName>Edna Carolina Vargas Acosta</DisplayName>
        <AccountId>339</AccountId>
        <AccountType/>
      </UserInfo>
      <UserInfo>
        <DisplayName>Viviana Lucia Mendoza Hortua</DisplayName>
        <AccountId>13</AccountId>
        <AccountType/>
      </UserInfo>
      <UserInfo>
        <DisplayName>Laura Patricia Saavedra Alarcon</DisplayName>
        <AccountId>171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6893CF68E3D4DB16130AF9057E150" ma:contentTypeVersion="17" ma:contentTypeDescription="Create a new document." ma:contentTypeScope="" ma:versionID="55c8188e1cb1070a5811490c60bbb398">
  <xsd:schema xmlns:xsd="http://www.w3.org/2001/XMLSchema" xmlns:xs="http://www.w3.org/2001/XMLSchema" xmlns:p="http://schemas.microsoft.com/office/2006/metadata/properties" xmlns:ns2="a440d50f-3d9e-4a42-8ab3-3c6456d2cc74" xmlns:ns3="0b2190af-2ae0-4ae3-9553-90e6c873cc76" targetNamespace="http://schemas.microsoft.com/office/2006/metadata/properties" ma:root="true" ma:fieldsID="a07185c71715011353f6ccce22b791e0" ns2:_="" ns3:_="">
    <xsd:import namespace="a440d50f-3d9e-4a42-8ab3-3c6456d2cc74"/>
    <xsd:import namespace="0b2190af-2ae0-4ae3-9553-90e6c873c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0d50f-3d9e-4a42-8ab3-3c6456d2c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1f14a09-b142-4f1a-9b1d-85a23056d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190af-2ae0-4ae3-9553-90e6c873c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718d49-8ec7-477c-9794-768f531b4bdc}" ma:internalName="TaxCatchAll" ma:showField="CatchAllData" ma:web="0b2190af-2ae0-4ae3-9553-90e6c873c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0C8C0-7FF0-4E38-AD22-6D6F2EBB15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8BB320-3643-436E-8364-B9155ED7BC9D}">
  <ds:schemaRefs>
    <ds:schemaRef ds:uri="http://schemas.microsoft.com/office/2006/metadata/properties"/>
    <ds:schemaRef ds:uri="http://schemas.microsoft.com/office/infopath/2007/PartnerControls"/>
    <ds:schemaRef ds:uri="0b2190af-2ae0-4ae3-9553-90e6c873cc76"/>
    <ds:schemaRef ds:uri="a440d50f-3d9e-4a42-8ab3-3c6456d2cc74"/>
  </ds:schemaRefs>
</ds:datastoreItem>
</file>

<file path=customXml/itemProps3.xml><?xml version="1.0" encoding="utf-8"?>
<ds:datastoreItem xmlns:ds="http://schemas.openxmlformats.org/officeDocument/2006/customXml" ds:itemID="{7EEA2215-30A1-4680-BE07-2B009E5522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40d50f-3d9e-4a42-8ab3-3c6456d2cc74"/>
    <ds:schemaRef ds:uri="0b2190af-2ae0-4ae3-9553-90e6c873c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(16:9)</PresentationFormat>
  <Slides>18</Slides>
  <Notes>18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Office Theme</vt:lpstr>
      <vt:lpstr>Tema de Office</vt:lpstr>
      <vt:lpstr>Plan Anticorrupción y Atención a la Ciudadanía</vt:lpstr>
      <vt:lpstr>Presentación de PowerPoint</vt:lpstr>
      <vt:lpstr>Plan Anticorrupción y de Atención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Fecha</dc:title>
  <cp:revision>44</cp:revision>
  <dcterms:modified xsi:type="dcterms:W3CDTF">2023-02-20T22:48:27Z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0x01010065C6893CF68E3D4DB16130AF9057E150</vt:lpwstr>
  </property>
  <property fmtid="{D5CDD505-2E9C-101B-9397-08002B2CF9AE}" pid="3" name="MediaServiceImageTags">
    <vt:lpwstr/>
  </property>
</Properties>
</file>