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29" r:id="rId2"/>
    <p:sldId id="366" r:id="rId3"/>
    <p:sldId id="484" r:id="rId4"/>
    <p:sldId id="485" r:id="rId5"/>
    <p:sldId id="486" r:id="rId6"/>
    <p:sldId id="487" r:id="rId7"/>
    <p:sldId id="488" r:id="rId8"/>
    <p:sldId id="475" r:id="rId9"/>
    <p:sldId id="489" r:id="rId10"/>
    <p:sldId id="490" r:id="rId11"/>
    <p:sldId id="491" r:id="rId12"/>
    <p:sldId id="503" r:id="rId13"/>
    <p:sldId id="492" r:id="rId14"/>
    <p:sldId id="493" r:id="rId15"/>
    <p:sldId id="494" r:id="rId16"/>
    <p:sldId id="495" r:id="rId17"/>
    <p:sldId id="496" r:id="rId18"/>
    <p:sldId id="497" r:id="rId19"/>
    <p:sldId id="498" r:id="rId20"/>
    <p:sldId id="499" r:id="rId21"/>
    <p:sldId id="500" r:id="rId22"/>
    <p:sldId id="501" r:id="rId23"/>
    <p:sldId id="377" r:id="rId24"/>
  </p:sldIdLst>
  <p:sldSz cx="12192000" cy="6858000"/>
  <p:notesSz cx="700405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75A"/>
    <a:srgbClr val="0078AA"/>
    <a:srgbClr val="235B81"/>
    <a:srgbClr val="FFFFFF"/>
    <a:srgbClr val="094D63"/>
    <a:srgbClr val="3980C5"/>
    <a:srgbClr val="0092D2"/>
    <a:srgbClr val="41C2C2"/>
    <a:srgbClr val="3CA9C2"/>
    <a:srgbClr val="12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4" autoAdjust="0"/>
    <p:restoredTop sz="95501" autoAdjust="0"/>
  </p:normalViewPr>
  <p:slideViewPr>
    <p:cSldViewPr snapToGrid="0">
      <p:cViewPr varScale="1">
        <p:scale>
          <a:sx n="88" d="100"/>
          <a:sy n="88" d="100"/>
        </p:scale>
        <p:origin x="8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5088"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sz="quarter" idx="1"/>
          </p:nvPr>
        </p:nvSpPr>
        <p:spPr>
          <a:xfrm>
            <a:off x="3967341" y="0"/>
            <a:ext cx="3035088" cy="466434"/>
          </a:xfrm>
          <a:prstGeom prst="rect">
            <a:avLst/>
          </a:prstGeom>
        </p:spPr>
        <p:txBody>
          <a:bodyPr vert="horz" lIns="93177" tIns="46589" rIns="93177" bIns="46589" rtlCol="0"/>
          <a:lstStyle>
            <a:lvl1pPr algn="r">
              <a:defRPr sz="1200"/>
            </a:lvl1pPr>
          </a:lstStyle>
          <a:p>
            <a:fld id="{0BD33D9C-BBE7-4108-8917-17D8FD586C1F}" type="datetimeFigureOut">
              <a:rPr lang="es-CO" smtClean="0"/>
              <a:pPr/>
              <a:t>26/09/2017</a:t>
            </a:fld>
            <a:endParaRPr lang="es-CO"/>
          </a:p>
        </p:txBody>
      </p:sp>
      <p:sp>
        <p:nvSpPr>
          <p:cNvPr id="4" name="Marcador de pie de página 3"/>
          <p:cNvSpPr>
            <a:spLocks noGrp="1"/>
          </p:cNvSpPr>
          <p:nvPr>
            <p:ph type="ftr" sz="quarter" idx="2"/>
          </p:nvPr>
        </p:nvSpPr>
        <p:spPr>
          <a:xfrm>
            <a:off x="0" y="8829968"/>
            <a:ext cx="3035088" cy="466433"/>
          </a:xfrm>
          <a:prstGeom prst="rect">
            <a:avLst/>
          </a:prstGeom>
        </p:spPr>
        <p:txBody>
          <a:bodyPr vert="horz" lIns="93177" tIns="46589" rIns="93177" bIns="46589"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67341" y="8829968"/>
            <a:ext cx="3035088" cy="466433"/>
          </a:xfrm>
          <a:prstGeom prst="rect">
            <a:avLst/>
          </a:prstGeom>
        </p:spPr>
        <p:txBody>
          <a:bodyPr vert="horz" lIns="93177" tIns="46589" rIns="93177" bIns="46589" rtlCol="0" anchor="b"/>
          <a:lstStyle>
            <a:lvl1pPr algn="r">
              <a:defRPr sz="1200"/>
            </a:lvl1pPr>
          </a:lstStyle>
          <a:p>
            <a:fld id="{896D73BD-001A-4057-9DE1-296DBE37478E}" type="slidenum">
              <a:rPr lang="es-CO" smtClean="0"/>
              <a:pPr/>
              <a:t>‹Nº›</a:t>
            </a:fld>
            <a:endParaRPr lang="es-CO"/>
          </a:p>
        </p:txBody>
      </p:sp>
    </p:spTree>
    <p:extLst>
      <p:ext uri="{BB962C8B-B14F-4D97-AF65-F5344CB8AC3E}">
        <p14:creationId xmlns:p14="http://schemas.microsoft.com/office/powerpoint/2010/main" val="2491280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5300"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67163" y="0"/>
            <a:ext cx="3035300" cy="466725"/>
          </a:xfrm>
          <a:prstGeom prst="rect">
            <a:avLst/>
          </a:prstGeom>
        </p:spPr>
        <p:txBody>
          <a:bodyPr vert="horz" lIns="91440" tIns="45720" rIns="91440" bIns="45720" rtlCol="0"/>
          <a:lstStyle>
            <a:lvl1pPr algn="r">
              <a:defRPr sz="1200"/>
            </a:lvl1pPr>
          </a:lstStyle>
          <a:p>
            <a:fld id="{30ED6F9E-9C55-41A8-9B8B-90391DC2936C}" type="datetimeFigureOut">
              <a:rPr lang="es-CO" smtClean="0"/>
              <a:t>26/09/2017</a:t>
            </a:fld>
            <a:endParaRPr lang="es-CO"/>
          </a:p>
        </p:txBody>
      </p:sp>
      <p:sp>
        <p:nvSpPr>
          <p:cNvPr id="4" name="Marcador de imagen de diapositiva 3"/>
          <p:cNvSpPr>
            <a:spLocks noGrp="1" noRot="1" noChangeAspect="1"/>
          </p:cNvSpPr>
          <p:nvPr>
            <p:ph type="sldImg" idx="2"/>
          </p:nvPr>
        </p:nvSpPr>
        <p:spPr>
          <a:xfrm>
            <a:off x="714375"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0088" y="4473575"/>
            <a:ext cx="5603875"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5300"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67163" y="8829675"/>
            <a:ext cx="3035300" cy="466725"/>
          </a:xfrm>
          <a:prstGeom prst="rect">
            <a:avLst/>
          </a:prstGeom>
        </p:spPr>
        <p:txBody>
          <a:bodyPr vert="horz" lIns="91440" tIns="45720" rIns="91440" bIns="45720" rtlCol="0" anchor="b"/>
          <a:lstStyle>
            <a:lvl1pPr algn="r">
              <a:defRPr sz="1200"/>
            </a:lvl1pPr>
          </a:lstStyle>
          <a:p>
            <a:fld id="{806AE11D-BE03-4FB6-8907-7A9AFBD94265}" type="slidenum">
              <a:rPr lang="es-CO" smtClean="0"/>
              <a:t>‹Nº›</a:t>
            </a:fld>
            <a:endParaRPr lang="es-CO"/>
          </a:p>
        </p:txBody>
      </p:sp>
    </p:spTree>
    <p:extLst>
      <p:ext uri="{BB962C8B-B14F-4D97-AF65-F5344CB8AC3E}">
        <p14:creationId xmlns:p14="http://schemas.microsoft.com/office/powerpoint/2010/main" val="219734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a:t>
            </a:fld>
            <a:endParaRPr lang="es-CO"/>
          </a:p>
        </p:txBody>
      </p:sp>
    </p:spTree>
    <p:extLst>
      <p:ext uri="{BB962C8B-B14F-4D97-AF65-F5344CB8AC3E}">
        <p14:creationId xmlns:p14="http://schemas.microsoft.com/office/powerpoint/2010/main" val="225927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11</a:t>
            </a:fld>
            <a:endParaRPr lang="es-CO"/>
          </a:p>
        </p:txBody>
      </p:sp>
    </p:spTree>
    <p:extLst>
      <p:ext uri="{BB962C8B-B14F-4D97-AF65-F5344CB8AC3E}">
        <p14:creationId xmlns:p14="http://schemas.microsoft.com/office/powerpoint/2010/main" val="272067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12</a:t>
            </a:fld>
            <a:endParaRPr lang="es-CO"/>
          </a:p>
        </p:txBody>
      </p:sp>
    </p:spTree>
    <p:extLst>
      <p:ext uri="{BB962C8B-B14F-4D97-AF65-F5344CB8AC3E}">
        <p14:creationId xmlns:p14="http://schemas.microsoft.com/office/powerpoint/2010/main" val="250933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13</a:t>
            </a:fld>
            <a:endParaRPr lang="es-CO"/>
          </a:p>
        </p:txBody>
      </p:sp>
    </p:spTree>
    <p:extLst>
      <p:ext uri="{BB962C8B-B14F-4D97-AF65-F5344CB8AC3E}">
        <p14:creationId xmlns:p14="http://schemas.microsoft.com/office/powerpoint/2010/main" val="4130603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14</a:t>
            </a:fld>
            <a:endParaRPr lang="es-CO"/>
          </a:p>
        </p:txBody>
      </p:sp>
    </p:spTree>
    <p:extLst>
      <p:ext uri="{BB962C8B-B14F-4D97-AF65-F5344CB8AC3E}">
        <p14:creationId xmlns:p14="http://schemas.microsoft.com/office/powerpoint/2010/main" val="384524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15</a:t>
            </a:fld>
            <a:endParaRPr lang="es-CO"/>
          </a:p>
        </p:txBody>
      </p:sp>
    </p:spTree>
    <p:extLst>
      <p:ext uri="{BB962C8B-B14F-4D97-AF65-F5344CB8AC3E}">
        <p14:creationId xmlns:p14="http://schemas.microsoft.com/office/powerpoint/2010/main" val="968099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16</a:t>
            </a:fld>
            <a:endParaRPr lang="es-CO"/>
          </a:p>
        </p:txBody>
      </p:sp>
    </p:spTree>
    <p:extLst>
      <p:ext uri="{BB962C8B-B14F-4D97-AF65-F5344CB8AC3E}">
        <p14:creationId xmlns:p14="http://schemas.microsoft.com/office/powerpoint/2010/main" val="45663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17</a:t>
            </a:fld>
            <a:endParaRPr lang="es-CO"/>
          </a:p>
        </p:txBody>
      </p:sp>
    </p:spTree>
    <p:extLst>
      <p:ext uri="{BB962C8B-B14F-4D97-AF65-F5344CB8AC3E}">
        <p14:creationId xmlns:p14="http://schemas.microsoft.com/office/powerpoint/2010/main" val="323688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18</a:t>
            </a:fld>
            <a:endParaRPr lang="es-CO"/>
          </a:p>
        </p:txBody>
      </p:sp>
    </p:spTree>
    <p:extLst>
      <p:ext uri="{BB962C8B-B14F-4D97-AF65-F5344CB8AC3E}">
        <p14:creationId xmlns:p14="http://schemas.microsoft.com/office/powerpoint/2010/main" val="326734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19</a:t>
            </a:fld>
            <a:endParaRPr lang="es-CO"/>
          </a:p>
        </p:txBody>
      </p:sp>
    </p:spTree>
    <p:extLst>
      <p:ext uri="{BB962C8B-B14F-4D97-AF65-F5344CB8AC3E}">
        <p14:creationId xmlns:p14="http://schemas.microsoft.com/office/powerpoint/2010/main" val="119001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20</a:t>
            </a:fld>
            <a:endParaRPr lang="es-CO"/>
          </a:p>
        </p:txBody>
      </p:sp>
    </p:spTree>
    <p:extLst>
      <p:ext uri="{BB962C8B-B14F-4D97-AF65-F5344CB8AC3E}">
        <p14:creationId xmlns:p14="http://schemas.microsoft.com/office/powerpoint/2010/main" val="329117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2</a:t>
            </a:fld>
            <a:endParaRPr lang="es-CO"/>
          </a:p>
        </p:txBody>
      </p:sp>
    </p:spTree>
    <p:extLst>
      <p:ext uri="{BB962C8B-B14F-4D97-AF65-F5344CB8AC3E}">
        <p14:creationId xmlns:p14="http://schemas.microsoft.com/office/powerpoint/2010/main" val="1716981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21</a:t>
            </a:fld>
            <a:endParaRPr lang="es-CO"/>
          </a:p>
        </p:txBody>
      </p:sp>
    </p:spTree>
    <p:extLst>
      <p:ext uri="{BB962C8B-B14F-4D97-AF65-F5344CB8AC3E}">
        <p14:creationId xmlns:p14="http://schemas.microsoft.com/office/powerpoint/2010/main" val="2921780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22</a:t>
            </a:fld>
            <a:endParaRPr lang="es-CO"/>
          </a:p>
        </p:txBody>
      </p:sp>
    </p:spTree>
    <p:extLst>
      <p:ext uri="{BB962C8B-B14F-4D97-AF65-F5344CB8AC3E}">
        <p14:creationId xmlns:p14="http://schemas.microsoft.com/office/powerpoint/2010/main" val="367459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806AE11D-BE03-4FB6-8907-7A9AFBD94265}" type="slidenum">
              <a:rPr lang="es-CO" smtClean="0"/>
              <a:t>23</a:t>
            </a:fld>
            <a:endParaRPr lang="es-CO"/>
          </a:p>
        </p:txBody>
      </p:sp>
    </p:spTree>
    <p:extLst>
      <p:ext uri="{BB962C8B-B14F-4D97-AF65-F5344CB8AC3E}">
        <p14:creationId xmlns:p14="http://schemas.microsoft.com/office/powerpoint/2010/main" val="20338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3</a:t>
            </a:fld>
            <a:endParaRPr lang="es-CO"/>
          </a:p>
        </p:txBody>
      </p:sp>
    </p:spTree>
    <p:extLst>
      <p:ext uri="{BB962C8B-B14F-4D97-AF65-F5344CB8AC3E}">
        <p14:creationId xmlns:p14="http://schemas.microsoft.com/office/powerpoint/2010/main" val="56133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4</a:t>
            </a:fld>
            <a:endParaRPr lang="es-CO"/>
          </a:p>
        </p:txBody>
      </p:sp>
    </p:spTree>
    <p:extLst>
      <p:ext uri="{BB962C8B-B14F-4D97-AF65-F5344CB8AC3E}">
        <p14:creationId xmlns:p14="http://schemas.microsoft.com/office/powerpoint/2010/main" val="142350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5</a:t>
            </a:fld>
            <a:endParaRPr lang="es-CO"/>
          </a:p>
        </p:txBody>
      </p:sp>
    </p:spTree>
    <p:extLst>
      <p:ext uri="{BB962C8B-B14F-4D97-AF65-F5344CB8AC3E}">
        <p14:creationId xmlns:p14="http://schemas.microsoft.com/office/powerpoint/2010/main" val="398407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6</a:t>
            </a:fld>
            <a:endParaRPr lang="es-CO"/>
          </a:p>
        </p:txBody>
      </p:sp>
    </p:spTree>
    <p:extLst>
      <p:ext uri="{BB962C8B-B14F-4D97-AF65-F5344CB8AC3E}">
        <p14:creationId xmlns:p14="http://schemas.microsoft.com/office/powerpoint/2010/main" val="50040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8</a:t>
            </a:fld>
            <a:endParaRPr lang="es-CO"/>
          </a:p>
        </p:txBody>
      </p:sp>
    </p:spTree>
    <p:extLst>
      <p:ext uri="{BB962C8B-B14F-4D97-AF65-F5344CB8AC3E}">
        <p14:creationId xmlns:p14="http://schemas.microsoft.com/office/powerpoint/2010/main" val="284582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9</a:t>
            </a:fld>
            <a:endParaRPr lang="es-CO"/>
          </a:p>
        </p:txBody>
      </p:sp>
    </p:spTree>
    <p:extLst>
      <p:ext uri="{BB962C8B-B14F-4D97-AF65-F5344CB8AC3E}">
        <p14:creationId xmlns:p14="http://schemas.microsoft.com/office/powerpoint/2010/main" val="44435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10</a:t>
            </a:fld>
            <a:endParaRPr lang="es-CO"/>
          </a:p>
        </p:txBody>
      </p:sp>
    </p:spTree>
    <p:extLst>
      <p:ext uri="{BB962C8B-B14F-4D97-AF65-F5344CB8AC3E}">
        <p14:creationId xmlns:p14="http://schemas.microsoft.com/office/powerpoint/2010/main" val="305051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252355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314063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169394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226904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311546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18247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141652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67019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186392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319003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FD3FFDA-AAAC-459E-B66C-9D28F5AAF4B2}" type="datetimeFigureOut">
              <a:rPr lang="es-CO" smtClean="0"/>
              <a:pPr/>
              <a:t>26/09/2017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369544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3FFDA-AAAC-459E-B66C-9D28F5AAF4B2}" type="datetimeFigureOut">
              <a:rPr lang="es-CO" smtClean="0"/>
              <a:pPr/>
              <a:t>26/09/2017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5715A-2996-4570-94CE-8E51C0B81CAD}" type="slidenum">
              <a:rPr lang="es-CO" smtClean="0"/>
              <a:pPr/>
              <a:t>‹Nº›</a:t>
            </a:fld>
            <a:endParaRPr lang="es-CO"/>
          </a:p>
        </p:txBody>
      </p:sp>
      <p:grpSp>
        <p:nvGrpSpPr>
          <p:cNvPr id="7" name="Agrupar 6"/>
          <p:cNvGrpSpPr/>
          <p:nvPr userDrawn="1"/>
        </p:nvGrpSpPr>
        <p:grpSpPr>
          <a:xfrm>
            <a:off x="0" y="6193692"/>
            <a:ext cx="12192000" cy="664308"/>
            <a:chOff x="0" y="6193692"/>
            <a:chExt cx="12192000" cy="664308"/>
          </a:xfrm>
          <a:solidFill>
            <a:srgbClr val="226B9F"/>
          </a:solidFill>
        </p:grpSpPr>
        <p:sp>
          <p:nvSpPr>
            <p:cNvPr id="8" name="Rectángulo 7"/>
            <p:cNvSpPr/>
            <p:nvPr/>
          </p:nvSpPr>
          <p:spPr>
            <a:xfrm>
              <a:off x="0" y="6193692"/>
              <a:ext cx="12192000" cy="664308"/>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9" name="Imagen 8" descr="LogoBTAmejo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13590" y="6226470"/>
              <a:ext cx="1276512" cy="579428"/>
            </a:xfrm>
            <a:prstGeom prst="rect">
              <a:avLst/>
            </a:prstGeom>
            <a:grpFill/>
          </p:spPr>
        </p:pic>
      </p:grpSp>
    </p:spTree>
    <p:extLst>
      <p:ext uri="{BB962C8B-B14F-4D97-AF65-F5344CB8AC3E}">
        <p14:creationId xmlns:p14="http://schemas.microsoft.com/office/powerpoint/2010/main" val="54376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6276" y="2335584"/>
            <a:ext cx="10545288" cy="852532"/>
          </a:xfrm>
          <a:prstGeom prst="rect">
            <a:avLst/>
          </a:prstGeom>
          <a:solidFill>
            <a:srgbClr val="226B9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Subtítulo 2"/>
          <p:cNvSpPr txBox="1">
            <a:spLocks/>
          </p:cNvSpPr>
          <p:nvPr/>
        </p:nvSpPr>
        <p:spPr>
          <a:xfrm>
            <a:off x="1268019" y="2187842"/>
            <a:ext cx="9861803" cy="2000548"/>
          </a:xfrm>
          <a:prstGeom prst="rect">
            <a:avLst/>
          </a:prstGeom>
          <a:noFill/>
        </p:spPr>
        <p:txBody>
          <a:bodyPr wrap="none" lIns="91440" tIns="45720" rIns="91440" bIns="45720">
            <a:spAutoFit/>
          </a:bodyPr>
          <a:lstStyle>
            <a:defPPr>
              <a:defRPr lang="es-CO"/>
            </a:defPPr>
            <a:lvl1pPr algn="ctr">
              <a:defRPr sz="6000" b="1">
                <a:solidFill>
                  <a:srgbClr val="0070C0"/>
                </a:solidFill>
              </a:defRPr>
            </a:lvl1pPr>
          </a:lstStyle>
          <a:p>
            <a:r>
              <a:rPr lang="es-CO" dirty="0" smtClean="0">
                <a:solidFill>
                  <a:schemeClr val="bg1"/>
                </a:solidFill>
              </a:rPr>
              <a:t>Seguimiento al Plan de acción </a:t>
            </a:r>
            <a:endParaRPr lang="es-CO" dirty="0">
              <a:solidFill>
                <a:schemeClr val="bg1"/>
              </a:solidFill>
            </a:endParaRPr>
          </a:p>
          <a:p>
            <a:r>
              <a:rPr lang="es-CO" sz="3600" dirty="0">
                <a:solidFill>
                  <a:srgbClr val="226B9F"/>
                </a:solidFill>
              </a:rPr>
              <a:t>Secretaría Distrital de Integración Social</a:t>
            </a:r>
          </a:p>
          <a:p>
            <a:r>
              <a:rPr lang="es-CO" sz="2800" dirty="0" smtClean="0">
                <a:solidFill>
                  <a:srgbClr val="226B9F"/>
                </a:solidFill>
              </a:rPr>
              <a:t>Avance a 30 de junio 2017</a:t>
            </a:r>
            <a:endParaRPr lang="es-CO" sz="2800" dirty="0">
              <a:solidFill>
                <a:srgbClr val="226B9F"/>
              </a:solidFill>
            </a:endParaRPr>
          </a:p>
        </p:txBody>
      </p:sp>
    </p:spTree>
    <p:extLst>
      <p:ext uri="{BB962C8B-B14F-4D97-AF65-F5344CB8AC3E}">
        <p14:creationId xmlns:p14="http://schemas.microsoft.com/office/powerpoint/2010/main" val="2165645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7082619" y="4289641"/>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Implementar  procesos de desarrollo de capacidades para las personas</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5</a:t>
              </a:r>
              <a:r>
                <a:rPr lang="es-ES" sz="1600" dirty="0" smtClean="0">
                  <a:solidFill>
                    <a:schemeClr val="bg1"/>
                  </a:solidFill>
                </a:rPr>
                <a:t>0%</a:t>
              </a:r>
              <a:endParaRPr lang="es-ES" sz="1600" dirty="0">
                <a:solidFill>
                  <a:schemeClr val="bg1"/>
                </a:solidFill>
              </a:endParaRPr>
            </a:p>
          </p:txBody>
        </p:sp>
      </p:grpSp>
      <p:grpSp>
        <p:nvGrpSpPr>
          <p:cNvPr id="56" name="Grupo 55"/>
          <p:cNvGrpSpPr/>
          <p:nvPr/>
        </p:nvGrpSpPr>
        <p:grpSpPr>
          <a:xfrm>
            <a:off x="1254643" y="4289641"/>
            <a:ext cx="4171794"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95%</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Identificar y atender  personas en condición de vulnerabilidad  o pobreza que no cuenten con la capacidad para enfrentar situaciones sociales imprevistas o generadas por efectos del cambio climático </a:t>
              </a:r>
              <a:endParaRPr lang="es-CO" sz="1700" b="1" dirty="0">
                <a:solidFill>
                  <a:schemeClr val="accent2">
                    <a:lumMod val="75000"/>
                  </a:schemeClr>
                </a:solidFill>
              </a:endParaRPr>
            </a:p>
          </p:txBody>
        </p:sp>
      </p:grpSp>
      <p:grpSp>
        <p:nvGrpSpPr>
          <p:cNvPr id="59" name="Grupo 58"/>
          <p:cNvGrpSpPr/>
          <p:nvPr/>
        </p:nvGrpSpPr>
        <p:grpSpPr>
          <a:xfrm>
            <a:off x="1878762" y="2359184"/>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 Fortalecer la capacidad técnica en las alcaldías locales para la formulación de proyectos de inversión social de la SDIS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90%</a:t>
              </a:r>
              <a:endParaRPr lang="es-ES" sz="1600" dirty="0">
                <a:solidFill>
                  <a:schemeClr val="bg1"/>
                </a:solidFill>
              </a:endParaRPr>
            </a:p>
          </p:txBody>
        </p:sp>
      </p:grpSp>
      <p:sp>
        <p:nvSpPr>
          <p:cNvPr id="60" name="Rectángulo 40"/>
          <p:cNvSpPr/>
          <p:nvPr/>
        </p:nvSpPr>
        <p:spPr>
          <a:xfrm>
            <a:off x="3728131" y="1272405"/>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Viviendo el territorio</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grpSp>
        <p:nvGrpSpPr>
          <p:cNvPr id="15" name="Grupo 14"/>
          <p:cNvGrpSpPr/>
          <p:nvPr/>
        </p:nvGrpSpPr>
        <p:grpSpPr>
          <a:xfrm>
            <a:off x="7193893" y="2358832"/>
            <a:ext cx="2715024"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75%</a:t>
              </a:r>
              <a:endParaRPr lang="es-ES" sz="1600" dirty="0">
                <a:solidFill>
                  <a:schemeClr val="bg1"/>
                </a:solidFill>
              </a:endParaRP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Fortalecer la gestión en los espacios de coordinación y articulación  intersectorial</a:t>
              </a:r>
              <a:endParaRPr lang="es-CO" sz="1700" b="1" dirty="0">
                <a:solidFill>
                  <a:schemeClr val="accent2">
                    <a:lumMod val="75000"/>
                  </a:schemeClr>
                </a:solidFill>
              </a:endParaRPr>
            </a:p>
          </p:txBody>
        </p:sp>
      </p:grpSp>
      <p:sp>
        <p:nvSpPr>
          <p:cNvPr id="18" name="Elipse 17"/>
          <p:cNvSpPr/>
          <p:nvPr/>
        </p:nvSpPr>
        <p:spPr>
          <a:xfrm>
            <a:off x="7558808" y="1095756"/>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5214" y="1250209"/>
            <a:ext cx="798967" cy="798967"/>
          </a:xfrm>
          <a:prstGeom prst="rect">
            <a:avLst/>
          </a:prstGeom>
        </p:spPr>
      </p:pic>
      <p:sp>
        <p:nvSpPr>
          <p:cNvPr id="20" name="Rectángulo 19"/>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21" name="Conector recto 20"/>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2" name="Rectángulo 21"/>
          <p:cNvSpPr/>
          <p:nvPr/>
        </p:nvSpPr>
        <p:spPr>
          <a:xfrm>
            <a:off x="1625432" y="1213834"/>
            <a:ext cx="1906291" cy="923330"/>
          </a:xfrm>
          <a:prstGeom prst="rect">
            <a:avLst/>
          </a:prstGeom>
        </p:spPr>
        <p:txBody>
          <a:bodyPr wrap="none">
            <a:spAutoFit/>
          </a:bodyPr>
          <a:lstStyle/>
          <a:p>
            <a:r>
              <a:rPr lang="es-ES" sz="5400" dirty="0" smtClean="0">
                <a:solidFill>
                  <a:schemeClr val="accent1">
                    <a:lumMod val="50000"/>
                  </a:schemeClr>
                </a:solidFill>
              </a:rPr>
              <a:t>83,2%</a:t>
            </a:r>
            <a:endParaRPr lang="es-ES" sz="5400" dirty="0">
              <a:solidFill>
                <a:schemeClr val="accent1">
                  <a:lumMod val="50000"/>
                </a:schemeClr>
              </a:solidFill>
            </a:endParaRPr>
          </a:p>
        </p:txBody>
      </p:sp>
    </p:spTree>
    <p:extLst>
      <p:ext uri="{BB962C8B-B14F-4D97-AF65-F5344CB8AC3E}">
        <p14:creationId xmlns:p14="http://schemas.microsoft.com/office/powerpoint/2010/main" val="2323355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8421458" y="3268916"/>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Coordinar y armonizar las acciones comunicativas del Programa </a:t>
              </a:r>
              <a:r>
                <a:rPr lang="es-CO" sz="1600" dirty="0" err="1">
                  <a:solidFill>
                    <a:schemeClr val="accent5">
                      <a:lumMod val="50000"/>
                    </a:schemeClr>
                  </a:solidFill>
                </a:rPr>
                <a:t>transectorial</a:t>
              </a:r>
              <a:r>
                <a:rPr lang="es-CO" sz="1600" dirty="0">
                  <a:solidFill>
                    <a:schemeClr val="accent5">
                      <a:lumMod val="50000"/>
                    </a:schemeClr>
                  </a:solidFill>
                </a:rPr>
                <a:t> de Prevención de Maternidad y Paternidad temprana</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96%</a:t>
              </a:r>
              <a:endParaRPr lang="es-ES" sz="1600" dirty="0">
                <a:solidFill>
                  <a:schemeClr val="bg1"/>
                </a:solidFill>
              </a:endParaRPr>
            </a:p>
          </p:txBody>
        </p:sp>
      </p:grpSp>
      <p:grpSp>
        <p:nvGrpSpPr>
          <p:cNvPr id="56" name="Grupo 55"/>
          <p:cNvGrpSpPr/>
          <p:nvPr/>
        </p:nvGrpSpPr>
        <p:grpSpPr>
          <a:xfrm>
            <a:off x="4029740" y="3268916"/>
            <a:ext cx="3785190"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101%</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Coordinar y armonizar las estrategias y acciones </a:t>
              </a:r>
              <a:r>
                <a:rPr lang="es-CO" sz="1700" dirty="0" smtClean="0">
                  <a:solidFill>
                    <a:schemeClr val="accent5">
                      <a:lumMod val="50000"/>
                    </a:schemeClr>
                  </a:solidFill>
                </a:rPr>
                <a:t>de </a:t>
              </a:r>
              <a:r>
                <a:rPr lang="es-CO" sz="1700" dirty="0">
                  <a:solidFill>
                    <a:schemeClr val="accent5">
                      <a:lumMod val="50000"/>
                    </a:schemeClr>
                  </a:solidFill>
                </a:rPr>
                <a:t>los diferentes sectores que participan en el Programa </a:t>
              </a:r>
              <a:r>
                <a:rPr lang="es-CO" sz="1700" dirty="0" err="1">
                  <a:solidFill>
                    <a:schemeClr val="accent5">
                      <a:lumMod val="50000"/>
                    </a:schemeClr>
                  </a:solidFill>
                </a:rPr>
                <a:t>transectorial</a:t>
              </a:r>
              <a:r>
                <a:rPr lang="es-CO" sz="1700" dirty="0">
                  <a:solidFill>
                    <a:schemeClr val="accent5">
                      <a:lumMod val="50000"/>
                    </a:schemeClr>
                  </a:solidFill>
                </a:rPr>
                <a:t> de Prevención de Maternidad y Paternidad temprana</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Formar servidores públicos de la SDIS en derechos sexuales y derechos reproductivos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103%</a:t>
              </a:r>
              <a:endParaRPr lang="es-ES" sz="1600" dirty="0">
                <a:solidFill>
                  <a:schemeClr val="bg1"/>
                </a:solidFill>
              </a:endParaRPr>
            </a:p>
          </p:txBody>
        </p:sp>
      </p:grpSp>
      <p:sp>
        <p:nvSpPr>
          <p:cNvPr id="60" name="Rectángulo 40"/>
          <p:cNvSpPr/>
          <p:nvPr/>
        </p:nvSpPr>
        <p:spPr>
          <a:xfrm>
            <a:off x="2626245" y="1914793"/>
            <a:ext cx="6602818"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Prevención y atención integral de la paternidad y la maternidad temprana</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sp>
        <p:nvSpPr>
          <p:cNvPr id="15" name="Elipse 14"/>
          <p:cNvSpPr/>
          <p:nvPr/>
        </p:nvSpPr>
        <p:spPr>
          <a:xfrm>
            <a:off x="8994204" y="1726931"/>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063" y="1945857"/>
            <a:ext cx="724840" cy="724840"/>
          </a:xfrm>
          <a:prstGeom prst="rect">
            <a:avLst/>
          </a:prstGeom>
        </p:spPr>
      </p:pic>
      <p:sp>
        <p:nvSpPr>
          <p:cNvPr id="17" name="Rectángulo 16"/>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18" name="Conector recto 17"/>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19" name="Rectángulo 18"/>
          <p:cNvSpPr/>
          <p:nvPr/>
        </p:nvSpPr>
        <p:spPr>
          <a:xfrm>
            <a:off x="660996" y="1797823"/>
            <a:ext cx="1733167" cy="923330"/>
          </a:xfrm>
          <a:prstGeom prst="rect">
            <a:avLst/>
          </a:prstGeom>
        </p:spPr>
        <p:txBody>
          <a:bodyPr wrap="none">
            <a:spAutoFit/>
          </a:bodyPr>
          <a:lstStyle/>
          <a:p>
            <a:r>
              <a:rPr lang="es-ES" sz="5400" dirty="0" smtClean="0">
                <a:solidFill>
                  <a:schemeClr val="accent1">
                    <a:lumMod val="50000"/>
                  </a:schemeClr>
                </a:solidFill>
              </a:rPr>
              <a:t>100%</a:t>
            </a:r>
            <a:endParaRPr lang="es-ES" sz="5400" dirty="0">
              <a:solidFill>
                <a:schemeClr val="accent1">
                  <a:lumMod val="50000"/>
                </a:schemeClr>
              </a:solidFill>
            </a:endParaRPr>
          </a:p>
        </p:txBody>
      </p:sp>
    </p:spTree>
    <p:extLst>
      <p:ext uri="{BB962C8B-B14F-4D97-AF65-F5344CB8AC3E}">
        <p14:creationId xmlns:p14="http://schemas.microsoft.com/office/powerpoint/2010/main" val="3817876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8421458" y="3268916"/>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Fortalecer el rol protector y educativo de las familias y cuidadores</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66%</a:t>
              </a:r>
              <a:endParaRPr lang="es-ES" sz="1600" dirty="0">
                <a:solidFill>
                  <a:schemeClr val="bg1"/>
                </a:solidFill>
              </a:endParaRPr>
            </a:p>
          </p:txBody>
        </p:sp>
      </p:grpSp>
      <p:grpSp>
        <p:nvGrpSpPr>
          <p:cNvPr id="56" name="Grupo 55"/>
          <p:cNvGrpSpPr/>
          <p:nvPr/>
        </p:nvGrpSpPr>
        <p:grpSpPr>
          <a:xfrm>
            <a:off x="4411030" y="3268916"/>
            <a:ext cx="3067746"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88%</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Brindar una oferta de servicios y estrategias flexibles de atención integral con calidad y pertinencia  desde el enfoque diferencial</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Optimizar mecanismos de articulación </a:t>
              </a:r>
              <a:r>
                <a:rPr lang="es-CO" sz="1600" dirty="0" err="1">
                  <a:solidFill>
                    <a:schemeClr val="accent5">
                      <a:lumMod val="50000"/>
                    </a:schemeClr>
                  </a:solidFill>
                </a:rPr>
                <a:t>intra</a:t>
              </a:r>
              <a:r>
                <a:rPr lang="es-CO" sz="1600" dirty="0">
                  <a:solidFill>
                    <a:schemeClr val="accent5">
                      <a:lumMod val="50000"/>
                    </a:schemeClr>
                  </a:solidFill>
                </a:rPr>
                <a:t>, inter y </a:t>
              </a:r>
              <a:r>
                <a:rPr lang="es-CO" sz="1600" dirty="0" err="1" smtClean="0">
                  <a:solidFill>
                    <a:schemeClr val="accent5">
                      <a:lumMod val="50000"/>
                    </a:schemeClr>
                  </a:solidFill>
                </a:rPr>
                <a:t>transectorial</a:t>
              </a:r>
              <a:endParaRPr lang="es-CO" sz="1600" dirty="0">
                <a:solidFill>
                  <a:schemeClr val="accent5">
                    <a:lumMod val="50000"/>
                  </a:schemeClr>
                </a:solidFill>
              </a:endParaRP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73%</a:t>
              </a:r>
              <a:endParaRPr lang="es-ES" sz="1600" dirty="0">
                <a:solidFill>
                  <a:schemeClr val="bg1"/>
                </a:solidFill>
              </a:endParaRPr>
            </a:p>
          </p:txBody>
        </p:sp>
      </p:grpSp>
      <p:sp>
        <p:nvSpPr>
          <p:cNvPr id="60" name="Rectángulo 40"/>
          <p:cNvSpPr/>
          <p:nvPr/>
        </p:nvSpPr>
        <p:spPr>
          <a:xfrm>
            <a:off x="2626245" y="1914793"/>
            <a:ext cx="6602818"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Desarrollo integral desde la </a:t>
            </a:r>
            <a:r>
              <a:rPr lang="es-CO" sz="2800" b="1" dirty="0" smtClean="0"/>
              <a:t>gestación 	hasta </a:t>
            </a:r>
            <a:r>
              <a:rPr lang="es-CO" sz="2800" b="1" dirty="0"/>
              <a:t>la </a:t>
            </a:r>
            <a:r>
              <a:rPr lang="es-CO" sz="2800" b="1" dirty="0" smtClean="0"/>
              <a:t>adolescencia</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sp>
        <p:nvSpPr>
          <p:cNvPr id="15" name="Elipse 14"/>
          <p:cNvSpPr/>
          <p:nvPr/>
        </p:nvSpPr>
        <p:spPr>
          <a:xfrm>
            <a:off x="8994204" y="1726931"/>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sp>
        <p:nvSpPr>
          <p:cNvPr id="17" name="Rectángulo 16"/>
          <p:cNvSpPr/>
          <p:nvPr/>
        </p:nvSpPr>
        <p:spPr>
          <a:xfrm>
            <a:off x="8810158" y="346374"/>
            <a:ext cx="3378105"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18" name="Conector recto 17"/>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pic>
        <p:nvPicPr>
          <p:cNvPr id="20" name="Imagen 19" descr="smiling-bab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569" y="1886065"/>
            <a:ext cx="861049" cy="861049"/>
          </a:xfrm>
          <a:prstGeom prst="rect">
            <a:avLst/>
          </a:prstGeom>
        </p:spPr>
      </p:pic>
      <p:sp>
        <p:nvSpPr>
          <p:cNvPr id="19" name="Rectángulo 18"/>
          <p:cNvSpPr/>
          <p:nvPr/>
        </p:nvSpPr>
        <p:spPr>
          <a:xfrm>
            <a:off x="660996" y="1797823"/>
            <a:ext cx="1906291" cy="923330"/>
          </a:xfrm>
          <a:prstGeom prst="rect">
            <a:avLst/>
          </a:prstGeom>
        </p:spPr>
        <p:txBody>
          <a:bodyPr wrap="none">
            <a:spAutoFit/>
          </a:bodyPr>
          <a:lstStyle/>
          <a:p>
            <a:r>
              <a:rPr lang="es-ES" sz="5400" dirty="0" smtClean="0">
                <a:solidFill>
                  <a:schemeClr val="accent1">
                    <a:lumMod val="50000"/>
                  </a:schemeClr>
                </a:solidFill>
              </a:rPr>
              <a:t>82,5%</a:t>
            </a:r>
            <a:endParaRPr lang="es-ES" sz="5400" dirty="0">
              <a:solidFill>
                <a:schemeClr val="accent1">
                  <a:lumMod val="50000"/>
                </a:schemeClr>
              </a:solidFill>
            </a:endParaRPr>
          </a:p>
        </p:txBody>
      </p:sp>
    </p:spTree>
    <p:extLst>
      <p:ext uri="{BB962C8B-B14F-4D97-AF65-F5344CB8AC3E}">
        <p14:creationId xmlns:p14="http://schemas.microsoft.com/office/powerpoint/2010/main" val="1336438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ipse 18"/>
          <p:cNvSpPr/>
          <p:nvPr/>
        </p:nvSpPr>
        <p:spPr>
          <a:xfrm>
            <a:off x="7590706"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7082619" y="4289641"/>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el sistema de vigilancia y seguimiento nutricional de la </a:t>
              </a:r>
              <a:r>
                <a:rPr lang="es-CO" sz="1600" dirty="0" smtClean="0">
                  <a:solidFill>
                    <a:schemeClr val="accent5">
                      <a:lumMod val="50000"/>
                    </a:schemeClr>
                  </a:solidFill>
                </a:rPr>
                <a:t>SDIS</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100%</a:t>
              </a:r>
              <a:endParaRPr lang="es-ES" sz="1600" dirty="0">
                <a:solidFill>
                  <a:schemeClr val="bg1"/>
                </a:solidFill>
              </a:endParaRPr>
            </a:p>
          </p:txBody>
        </p:sp>
      </p:grpSp>
      <p:grpSp>
        <p:nvGrpSpPr>
          <p:cNvPr id="56" name="Grupo 55"/>
          <p:cNvGrpSpPr/>
          <p:nvPr/>
        </p:nvGrpSpPr>
        <p:grpSpPr>
          <a:xfrm>
            <a:off x="988828" y="4289641"/>
            <a:ext cx="4437609"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105%</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Fortalecer la capacidad institucional para identificar a niños, niñas, mujeres gestantes y hogares en inseguridad alimentaria, y generar acciones que fomenten la corresponsabilidad  para el goce efectivo de sus derechos</a:t>
              </a:r>
              <a:endParaRPr lang="es-CO" sz="1700" b="1" dirty="0">
                <a:solidFill>
                  <a:schemeClr val="accent2">
                    <a:lumMod val="75000"/>
                  </a:schemeClr>
                </a:solidFill>
              </a:endParaRPr>
            </a:p>
          </p:txBody>
        </p:sp>
      </p:grpSp>
      <p:grpSp>
        <p:nvGrpSpPr>
          <p:cNvPr id="59" name="Grupo 58"/>
          <p:cNvGrpSpPr/>
          <p:nvPr/>
        </p:nvGrpSpPr>
        <p:grpSpPr>
          <a:xfrm>
            <a:off x="1878762" y="2359184"/>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 Promover estilos de vida saludable de los niños, niñas, mujeres gestantes y hogares atendidos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99%</a:t>
              </a:r>
              <a:endParaRPr lang="es-ES" sz="1600" dirty="0">
                <a:solidFill>
                  <a:schemeClr val="bg1"/>
                </a:solidFill>
              </a:endParaRPr>
            </a:p>
          </p:txBody>
        </p:sp>
      </p:grpSp>
      <p:sp>
        <p:nvSpPr>
          <p:cNvPr id="60" name="Rectángulo 40"/>
          <p:cNvSpPr/>
          <p:nvPr/>
        </p:nvSpPr>
        <p:spPr>
          <a:xfrm>
            <a:off x="3866360" y="1346836"/>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smtClean="0"/>
              <a:t>Bogotá te nutre</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grpSp>
        <p:nvGrpSpPr>
          <p:cNvPr id="15" name="Grupo 14"/>
          <p:cNvGrpSpPr/>
          <p:nvPr/>
        </p:nvGrpSpPr>
        <p:grpSpPr>
          <a:xfrm>
            <a:off x="6613452" y="2358832"/>
            <a:ext cx="4125432"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100%</a:t>
              </a:r>
              <a:endParaRPr lang="es-ES" sz="1600" dirty="0">
                <a:solidFill>
                  <a:schemeClr val="bg1"/>
                </a:solidFill>
              </a:endParaRP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Suministrar apoyo alimentario a niños, niñas, mujeres gestantes y hogares identificados por la Secretaría Distrital de Integración Social en inseguridad alimentaria moderada y </a:t>
              </a:r>
              <a:r>
                <a:rPr lang="es-CO" sz="1700" dirty="0" smtClean="0">
                  <a:solidFill>
                    <a:schemeClr val="accent5">
                      <a:lumMod val="50000"/>
                    </a:schemeClr>
                  </a:solidFill>
                </a:rPr>
                <a:t>severa</a:t>
              </a:r>
              <a:endParaRPr lang="es-CO" sz="1700" b="1" dirty="0">
                <a:solidFill>
                  <a:schemeClr val="accent2">
                    <a:lumMod val="75000"/>
                  </a:schemeClr>
                </a:solidFill>
              </a:endParaRPr>
            </a:p>
          </p:txBody>
        </p:sp>
      </p:grpSp>
      <p:pic>
        <p:nvPicPr>
          <p:cNvPr id="18" name="Imagen 17" descr="grocer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764" y="1421959"/>
            <a:ext cx="691663" cy="691663"/>
          </a:xfrm>
          <a:prstGeom prst="rect">
            <a:avLst/>
          </a:prstGeom>
        </p:spPr>
      </p:pic>
      <p:sp>
        <p:nvSpPr>
          <p:cNvPr id="20" name="Rectángulo 19"/>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21" name="Conector recto 20"/>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2" name="Rectángulo 21"/>
          <p:cNvSpPr/>
          <p:nvPr/>
        </p:nvSpPr>
        <p:spPr>
          <a:xfrm>
            <a:off x="1835040" y="1229866"/>
            <a:ext cx="1733167" cy="923330"/>
          </a:xfrm>
          <a:prstGeom prst="rect">
            <a:avLst/>
          </a:prstGeom>
        </p:spPr>
        <p:txBody>
          <a:bodyPr wrap="none">
            <a:spAutoFit/>
          </a:bodyPr>
          <a:lstStyle/>
          <a:p>
            <a:r>
              <a:rPr lang="es-ES" sz="5400" dirty="0" smtClean="0">
                <a:solidFill>
                  <a:schemeClr val="accent1">
                    <a:lumMod val="50000"/>
                  </a:schemeClr>
                </a:solidFill>
              </a:rPr>
              <a:t>101%</a:t>
            </a:r>
            <a:endParaRPr lang="es-ES" sz="5400" dirty="0">
              <a:solidFill>
                <a:schemeClr val="accent1">
                  <a:lumMod val="50000"/>
                </a:schemeClr>
              </a:solidFill>
            </a:endParaRPr>
          </a:p>
        </p:txBody>
      </p:sp>
    </p:spTree>
    <p:extLst>
      <p:ext uri="{BB962C8B-B14F-4D97-AF65-F5344CB8AC3E}">
        <p14:creationId xmlns:p14="http://schemas.microsoft.com/office/powerpoint/2010/main" val="3183036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7082619" y="4289641"/>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Implementar el sistema de seguimiento y monitoreo de la PPSEV.</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21%</a:t>
              </a:r>
              <a:endParaRPr lang="es-ES" sz="1600" dirty="0">
                <a:solidFill>
                  <a:schemeClr val="bg1"/>
                </a:solidFill>
              </a:endParaRPr>
            </a:p>
          </p:txBody>
        </p:sp>
      </p:grpSp>
      <p:grpSp>
        <p:nvGrpSpPr>
          <p:cNvPr id="56" name="Grupo 55"/>
          <p:cNvGrpSpPr/>
          <p:nvPr/>
        </p:nvGrpSpPr>
        <p:grpSpPr>
          <a:xfrm>
            <a:off x="1244012" y="4289641"/>
            <a:ext cx="3838353"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93%</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Promover la implementación de acciones intersectoriales en el marco de la PPSEV, que brinden respuestas efectivas e integrales para las personas</a:t>
              </a:r>
              <a:endParaRPr lang="es-CO" sz="1700" b="1" dirty="0">
                <a:solidFill>
                  <a:schemeClr val="accent2">
                    <a:lumMod val="75000"/>
                  </a:schemeClr>
                </a:solidFill>
              </a:endParaRPr>
            </a:p>
          </p:txBody>
        </p:sp>
      </p:grpSp>
      <p:grpSp>
        <p:nvGrpSpPr>
          <p:cNvPr id="59" name="Grupo 58"/>
          <p:cNvGrpSpPr/>
          <p:nvPr/>
        </p:nvGrpSpPr>
        <p:grpSpPr>
          <a:xfrm>
            <a:off x="1244012" y="2359184"/>
            <a:ext cx="3838353"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 Fortalecer con una atención integral, cualificada y desde la perspectiva de enfoque diferencial, los servicios sociales de la SDIS que dignifiquen el proyecto de vida de las personas mayores. </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50%</a:t>
              </a:r>
              <a:endParaRPr lang="es-ES" sz="1600" dirty="0">
                <a:solidFill>
                  <a:schemeClr val="bg1"/>
                </a:solidFill>
              </a:endParaRPr>
            </a:p>
          </p:txBody>
        </p:sp>
      </p:grpSp>
      <p:sp>
        <p:nvSpPr>
          <p:cNvPr id="60" name="Rectángulo 40"/>
          <p:cNvSpPr/>
          <p:nvPr/>
        </p:nvSpPr>
        <p:spPr>
          <a:xfrm>
            <a:off x="3866360" y="1346836"/>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Envejecimiento digno, activo y feliz</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grpSp>
        <p:nvGrpSpPr>
          <p:cNvPr id="15" name="Grupo 14"/>
          <p:cNvGrpSpPr/>
          <p:nvPr/>
        </p:nvGrpSpPr>
        <p:grpSpPr>
          <a:xfrm>
            <a:off x="6613452" y="2358832"/>
            <a:ext cx="4051004"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100%</a:t>
              </a:r>
              <a:endParaRPr lang="es-ES" sz="1600" dirty="0">
                <a:solidFill>
                  <a:schemeClr val="bg1"/>
                </a:solidFill>
              </a:endParaRP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Generar e implementar acciones que permitan informar, cualificar a la población en general y apoyar a las personas mayores y las redes familiares, respecto a su autocuidado y labor de </a:t>
              </a:r>
              <a:r>
                <a:rPr lang="es-CO" sz="1700" dirty="0" smtClean="0">
                  <a:solidFill>
                    <a:schemeClr val="accent5">
                      <a:lumMod val="50000"/>
                    </a:schemeClr>
                  </a:solidFill>
                </a:rPr>
                <a:t>cuidado</a:t>
              </a:r>
              <a:endParaRPr lang="es-CO" sz="1700" b="1" dirty="0">
                <a:solidFill>
                  <a:schemeClr val="accent2">
                    <a:lumMod val="75000"/>
                  </a:schemeClr>
                </a:solidFill>
              </a:endParaRPr>
            </a:p>
          </p:txBody>
        </p:sp>
      </p:grpSp>
      <p:sp>
        <p:nvSpPr>
          <p:cNvPr id="18" name="Elipse 17"/>
          <p:cNvSpPr/>
          <p:nvPr/>
        </p:nvSpPr>
        <p:spPr>
          <a:xfrm>
            <a:off x="7580073"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753" y="1346836"/>
            <a:ext cx="760694" cy="760694"/>
          </a:xfrm>
          <a:prstGeom prst="rect">
            <a:avLst/>
          </a:prstGeom>
        </p:spPr>
      </p:pic>
      <p:sp>
        <p:nvSpPr>
          <p:cNvPr id="20" name="Rectángulo 19"/>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21" name="Conector recto 20"/>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2" name="Rectángulo 21"/>
          <p:cNvSpPr/>
          <p:nvPr/>
        </p:nvSpPr>
        <p:spPr>
          <a:xfrm>
            <a:off x="1835040" y="1229866"/>
            <a:ext cx="1906291" cy="923330"/>
          </a:xfrm>
          <a:prstGeom prst="rect">
            <a:avLst/>
          </a:prstGeom>
        </p:spPr>
        <p:txBody>
          <a:bodyPr wrap="none">
            <a:spAutoFit/>
          </a:bodyPr>
          <a:lstStyle/>
          <a:p>
            <a:r>
              <a:rPr lang="es-ES" sz="5400" dirty="0" smtClean="0">
                <a:solidFill>
                  <a:schemeClr val="accent1">
                    <a:lumMod val="50000"/>
                  </a:schemeClr>
                </a:solidFill>
              </a:rPr>
              <a:t>59,1%</a:t>
            </a:r>
            <a:endParaRPr lang="es-ES" sz="5400" dirty="0">
              <a:solidFill>
                <a:schemeClr val="accent1">
                  <a:lumMod val="50000"/>
                </a:schemeClr>
              </a:solidFill>
            </a:endParaRPr>
          </a:p>
        </p:txBody>
      </p:sp>
    </p:spTree>
    <p:extLst>
      <p:ext uri="{BB962C8B-B14F-4D97-AF65-F5344CB8AC3E}">
        <p14:creationId xmlns:p14="http://schemas.microsoft.com/office/powerpoint/2010/main" val="304586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6756324" y="4289641"/>
            <a:ext cx="3167167"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Desarrollar una escuela itinerante que permita la transformación de imaginarios, representaciones sociales y  percepciones segregacionistas y discriminatorias.</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117%</a:t>
              </a:r>
              <a:endParaRPr lang="es-ES" sz="1600" dirty="0">
                <a:solidFill>
                  <a:schemeClr val="bg1"/>
                </a:solidFill>
              </a:endParaRPr>
            </a:p>
          </p:txBody>
        </p:sp>
      </p:grpSp>
      <p:grpSp>
        <p:nvGrpSpPr>
          <p:cNvPr id="56" name="Grupo 55"/>
          <p:cNvGrpSpPr/>
          <p:nvPr/>
        </p:nvGrpSpPr>
        <p:grpSpPr>
          <a:xfrm>
            <a:off x="2955854" y="4344515"/>
            <a:ext cx="2732565"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88%</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Gestionar alianzas públicas y privadas hacía el desarrollo de capacidades, potencialidades y habilidades</a:t>
              </a:r>
              <a:endParaRPr lang="es-CO" sz="1700" b="1" dirty="0">
                <a:solidFill>
                  <a:schemeClr val="accent2">
                    <a:lumMod val="75000"/>
                  </a:schemeClr>
                </a:solidFill>
              </a:endParaRPr>
            </a:p>
          </p:txBody>
        </p:sp>
      </p:grpSp>
      <p:grpSp>
        <p:nvGrpSpPr>
          <p:cNvPr id="59" name="Grupo 58"/>
          <p:cNvGrpSpPr/>
          <p:nvPr/>
        </p:nvGrpSpPr>
        <p:grpSpPr>
          <a:xfrm>
            <a:off x="1244012" y="2359184"/>
            <a:ext cx="300901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Fomentar el respeto y la construcción de nuevas subjetividades desde la diversidad de orientaciones sexuales e identidades de género</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102%</a:t>
              </a:r>
              <a:endParaRPr lang="es-ES" sz="1600" dirty="0">
                <a:solidFill>
                  <a:schemeClr val="bg1"/>
                </a:solidFill>
              </a:endParaRPr>
            </a:p>
          </p:txBody>
        </p:sp>
      </p:grpSp>
      <p:sp>
        <p:nvSpPr>
          <p:cNvPr id="60" name="Rectángulo 40"/>
          <p:cNvSpPr/>
          <p:nvPr/>
        </p:nvSpPr>
        <p:spPr>
          <a:xfrm>
            <a:off x="3866360" y="1346836"/>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Distrito diverso</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grpSp>
        <p:nvGrpSpPr>
          <p:cNvPr id="15" name="Grupo 14"/>
          <p:cNvGrpSpPr/>
          <p:nvPr/>
        </p:nvGrpSpPr>
        <p:grpSpPr>
          <a:xfrm>
            <a:off x="4859080" y="2352883"/>
            <a:ext cx="2998381"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123%</a:t>
              </a:r>
              <a:endParaRPr lang="es-ES" sz="1600" dirty="0">
                <a:solidFill>
                  <a:schemeClr val="bg1"/>
                </a:solidFill>
              </a:endParaRP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Desarrollar una </a:t>
              </a:r>
              <a:r>
                <a:rPr lang="es-CO" sz="1700" dirty="0" smtClean="0">
                  <a:solidFill>
                    <a:schemeClr val="accent5">
                      <a:lumMod val="50000"/>
                    </a:schemeClr>
                  </a:solidFill>
                </a:rPr>
                <a:t>estrategia </a:t>
              </a:r>
              <a:r>
                <a:rPr lang="es-CO" sz="1700" dirty="0" err="1">
                  <a:solidFill>
                    <a:schemeClr val="accent5">
                      <a:lumMod val="50000"/>
                    </a:schemeClr>
                  </a:solidFill>
                </a:rPr>
                <a:t>intrainstitucional</a:t>
              </a:r>
              <a:r>
                <a:rPr lang="es-CO" sz="1700" dirty="0">
                  <a:solidFill>
                    <a:schemeClr val="accent5">
                      <a:lumMod val="50000"/>
                    </a:schemeClr>
                  </a:solidFill>
                </a:rPr>
                <a:t>  de formación en atención diferencial por orientación  sexual e identidad de género.</a:t>
              </a:r>
              <a:endParaRPr lang="es-CO" sz="1700" b="1" dirty="0">
                <a:solidFill>
                  <a:schemeClr val="accent2">
                    <a:lumMod val="75000"/>
                  </a:schemeClr>
                </a:solidFill>
              </a:endParaRPr>
            </a:p>
          </p:txBody>
        </p:sp>
      </p:grpSp>
      <p:grpSp>
        <p:nvGrpSpPr>
          <p:cNvPr id="18" name="Grupo 17"/>
          <p:cNvGrpSpPr/>
          <p:nvPr/>
        </p:nvGrpSpPr>
        <p:grpSpPr>
          <a:xfrm>
            <a:off x="8475365" y="2298009"/>
            <a:ext cx="2937569" cy="1830649"/>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Prestar el servicio de atención integral a personas LGBTI sus familias y redes de apoyo, a partir de respuestas flexibles y diferenciales</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97%</a:t>
              </a:r>
              <a:endParaRPr lang="es-ES" sz="1600" dirty="0">
                <a:solidFill>
                  <a:schemeClr val="bg1"/>
                </a:solidFill>
              </a:endParaRPr>
            </a:p>
          </p:txBody>
        </p:sp>
      </p:grpSp>
      <p:sp>
        <p:nvSpPr>
          <p:cNvPr id="21" name="Elipse 20"/>
          <p:cNvSpPr/>
          <p:nvPr/>
        </p:nvSpPr>
        <p:spPr>
          <a:xfrm>
            <a:off x="7569440"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5467" y="1326661"/>
            <a:ext cx="839725" cy="839725"/>
          </a:xfrm>
          <a:prstGeom prst="rect">
            <a:avLst/>
          </a:prstGeom>
        </p:spPr>
      </p:pic>
      <p:sp>
        <p:nvSpPr>
          <p:cNvPr id="23" name="Rectángulo 22"/>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26" name="Conector recto 25"/>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8" name="Rectángulo 27"/>
          <p:cNvSpPr/>
          <p:nvPr/>
        </p:nvSpPr>
        <p:spPr>
          <a:xfrm>
            <a:off x="1835040" y="1229866"/>
            <a:ext cx="1733167" cy="923330"/>
          </a:xfrm>
          <a:prstGeom prst="rect">
            <a:avLst/>
          </a:prstGeom>
        </p:spPr>
        <p:txBody>
          <a:bodyPr wrap="none">
            <a:spAutoFit/>
          </a:bodyPr>
          <a:lstStyle/>
          <a:p>
            <a:r>
              <a:rPr lang="es-ES" sz="5400" dirty="0" smtClean="0">
                <a:solidFill>
                  <a:schemeClr val="accent1">
                    <a:lumMod val="50000"/>
                  </a:schemeClr>
                </a:solidFill>
              </a:rPr>
              <a:t>108%</a:t>
            </a:r>
            <a:endParaRPr lang="es-ES" sz="5400" dirty="0">
              <a:solidFill>
                <a:schemeClr val="accent1">
                  <a:lumMod val="50000"/>
                </a:schemeClr>
              </a:solidFill>
            </a:endParaRPr>
          </a:p>
        </p:txBody>
      </p:sp>
    </p:spTree>
    <p:extLst>
      <p:ext uri="{BB962C8B-B14F-4D97-AF65-F5344CB8AC3E}">
        <p14:creationId xmlns:p14="http://schemas.microsoft.com/office/powerpoint/2010/main" val="3254094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6756324" y="4289641"/>
            <a:ext cx="3167167"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Realizar las acciones necesarias a los equipamientos sociales que permitan gestionar el saneamiento jurídico, urbanístico y de construcción</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16%</a:t>
              </a:r>
              <a:endParaRPr lang="es-ES" sz="1600" dirty="0">
                <a:solidFill>
                  <a:schemeClr val="bg1"/>
                </a:solidFill>
              </a:endParaRPr>
            </a:p>
          </p:txBody>
        </p:sp>
      </p:grpSp>
      <p:grpSp>
        <p:nvGrpSpPr>
          <p:cNvPr id="56" name="Grupo 55"/>
          <p:cNvGrpSpPr/>
          <p:nvPr/>
        </p:nvGrpSpPr>
        <p:grpSpPr>
          <a:xfrm>
            <a:off x="2083982" y="4344515"/>
            <a:ext cx="3604438"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58%</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Gestionar la consecución y contratación  de infraestructura adecuada para la prestación de los servicios sociales, en cumplimiento de la </a:t>
              </a:r>
              <a:r>
                <a:rPr lang="es-CO" sz="1700" dirty="0" err="1">
                  <a:solidFill>
                    <a:schemeClr val="accent5">
                      <a:lumMod val="50000"/>
                    </a:schemeClr>
                  </a:solidFill>
                </a:rPr>
                <a:t>misionalidad</a:t>
              </a:r>
              <a:r>
                <a:rPr lang="es-CO" sz="1700" dirty="0">
                  <a:solidFill>
                    <a:schemeClr val="accent5">
                      <a:lumMod val="50000"/>
                    </a:schemeClr>
                  </a:solidFill>
                </a:rPr>
                <a:t> de la SDIS</a:t>
              </a:r>
              <a:endParaRPr lang="es-CO" sz="1700" b="1" dirty="0">
                <a:solidFill>
                  <a:schemeClr val="accent2">
                    <a:lumMod val="75000"/>
                  </a:schemeClr>
                </a:solidFill>
              </a:endParaRPr>
            </a:p>
          </p:txBody>
        </p:sp>
      </p:grpSp>
      <p:grpSp>
        <p:nvGrpSpPr>
          <p:cNvPr id="59" name="Grupo 58"/>
          <p:cNvGrpSpPr/>
          <p:nvPr/>
        </p:nvGrpSpPr>
        <p:grpSpPr>
          <a:xfrm>
            <a:off x="1244012" y="2359184"/>
            <a:ext cx="300901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Construir espacios de integración social que garanticen la prestación de los servicios </a:t>
              </a:r>
              <a:r>
                <a:rPr lang="es-CO" sz="1600" dirty="0" smtClean="0">
                  <a:solidFill>
                    <a:schemeClr val="accent5">
                      <a:lumMod val="50000"/>
                    </a:schemeClr>
                  </a:solidFill>
                </a:rPr>
                <a:t>sociales</a:t>
              </a:r>
              <a:endParaRPr lang="es-CO" sz="1600" dirty="0">
                <a:solidFill>
                  <a:schemeClr val="accent5">
                    <a:lumMod val="50000"/>
                  </a:schemeClr>
                </a:solidFill>
              </a:endParaRP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52%</a:t>
              </a:r>
              <a:endParaRPr lang="es-ES" sz="1600" dirty="0">
                <a:solidFill>
                  <a:schemeClr val="bg1"/>
                </a:solidFill>
              </a:endParaRPr>
            </a:p>
          </p:txBody>
        </p:sp>
      </p:grpSp>
      <p:sp>
        <p:nvSpPr>
          <p:cNvPr id="60" name="Rectángulo 40"/>
          <p:cNvSpPr/>
          <p:nvPr/>
        </p:nvSpPr>
        <p:spPr>
          <a:xfrm>
            <a:off x="3866360" y="1346836"/>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Espacios de integración social</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grpSp>
        <p:nvGrpSpPr>
          <p:cNvPr id="15" name="Grupo 14"/>
          <p:cNvGrpSpPr/>
          <p:nvPr/>
        </p:nvGrpSpPr>
        <p:grpSpPr>
          <a:xfrm>
            <a:off x="4859080" y="2352883"/>
            <a:ext cx="2998381"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66%</a:t>
              </a:r>
              <a:endParaRPr lang="es-ES" sz="1600" dirty="0">
                <a:solidFill>
                  <a:schemeClr val="bg1"/>
                </a:solidFill>
              </a:endParaRP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Adecuar la infraestructura existente de acuerdo a la normatividad vigente, garantizando espacios adecuados y </a:t>
              </a:r>
              <a:r>
                <a:rPr lang="es-CO" sz="1700" dirty="0" smtClean="0">
                  <a:solidFill>
                    <a:schemeClr val="accent5">
                      <a:lumMod val="50000"/>
                    </a:schemeClr>
                  </a:solidFill>
                </a:rPr>
                <a:t>seguros</a:t>
              </a:r>
              <a:endParaRPr lang="es-CO" sz="1700" b="1" dirty="0">
                <a:solidFill>
                  <a:schemeClr val="accent2">
                    <a:lumMod val="75000"/>
                  </a:schemeClr>
                </a:solidFill>
              </a:endParaRPr>
            </a:p>
          </p:txBody>
        </p:sp>
      </p:grpSp>
      <p:grpSp>
        <p:nvGrpSpPr>
          <p:cNvPr id="18" name="Grupo 17"/>
          <p:cNvGrpSpPr/>
          <p:nvPr/>
        </p:nvGrpSpPr>
        <p:grpSpPr>
          <a:xfrm>
            <a:off x="8475365" y="2298009"/>
            <a:ext cx="2937569" cy="1830649"/>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Realizar las intervenciones de mantenimiento a la infraestructura de la SDIS, en cumplimiento de la normatividad vigente</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64%</a:t>
              </a:r>
              <a:endParaRPr lang="es-ES" sz="1600" dirty="0">
                <a:solidFill>
                  <a:schemeClr val="bg1"/>
                </a:solidFill>
              </a:endParaRPr>
            </a:p>
          </p:txBody>
        </p:sp>
      </p:grpSp>
      <p:sp>
        <p:nvSpPr>
          <p:cNvPr id="21" name="Elipse 20"/>
          <p:cNvSpPr/>
          <p:nvPr/>
        </p:nvSpPr>
        <p:spPr>
          <a:xfrm>
            <a:off x="7697036"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063" y="1284622"/>
            <a:ext cx="839725" cy="839725"/>
          </a:xfrm>
          <a:prstGeom prst="rect">
            <a:avLst/>
          </a:prstGeom>
        </p:spPr>
      </p:pic>
      <p:sp>
        <p:nvSpPr>
          <p:cNvPr id="23" name="Rectángulo 22"/>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26" name="Conector recto 25"/>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8" name="Rectángulo 27"/>
          <p:cNvSpPr/>
          <p:nvPr/>
        </p:nvSpPr>
        <p:spPr>
          <a:xfrm>
            <a:off x="1835040" y="1229866"/>
            <a:ext cx="1906291" cy="923330"/>
          </a:xfrm>
          <a:prstGeom prst="rect">
            <a:avLst/>
          </a:prstGeom>
        </p:spPr>
        <p:txBody>
          <a:bodyPr wrap="none">
            <a:spAutoFit/>
          </a:bodyPr>
          <a:lstStyle/>
          <a:p>
            <a:r>
              <a:rPr lang="es-ES" sz="5400" dirty="0" smtClean="0">
                <a:solidFill>
                  <a:schemeClr val="accent1">
                    <a:lumMod val="50000"/>
                  </a:schemeClr>
                </a:solidFill>
              </a:rPr>
              <a:t>63,3%</a:t>
            </a:r>
            <a:endParaRPr lang="es-ES" sz="5400" dirty="0">
              <a:solidFill>
                <a:schemeClr val="accent1">
                  <a:lumMod val="50000"/>
                </a:schemeClr>
              </a:solidFill>
            </a:endParaRPr>
          </a:p>
        </p:txBody>
      </p:sp>
    </p:spTree>
    <p:extLst>
      <p:ext uri="{BB962C8B-B14F-4D97-AF65-F5344CB8AC3E}">
        <p14:creationId xmlns:p14="http://schemas.microsoft.com/office/powerpoint/2010/main" val="3278520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ipse 20"/>
          <p:cNvSpPr/>
          <p:nvPr/>
        </p:nvSpPr>
        <p:spPr>
          <a:xfrm>
            <a:off x="8537013"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6756324" y="4289641"/>
            <a:ext cx="3993192"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la articulación </a:t>
              </a:r>
              <a:r>
                <a:rPr lang="es-CO" sz="1600" dirty="0" err="1">
                  <a:solidFill>
                    <a:schemeClr val="accent5">
                      <a:lumMod val="50000"/>
                    </a:schemeClr>
                  </a:solidFill>
                </a:rPr>
                <a:t>transectorial</a:t>
              </a:r>
              <a:r>
                <a:rPr lang="es-CO" sz="1600" dirty="0">
                  <a:solidFill>
                    <a:schemeClr val="accent5">
                      <a:lumMod val="50000"/>
                    </a:schemeClr>
                  </a:solidFill>
                </a:rPr>
                <a:t>, el seguimiento de los planes de acción y la generación y difusión de conocimiento para el cumplimiento de los objetivos de las Políticas Públicas de Habitabilidad en Calle </a:t>
              </a:r>
              <a:r>
                <a:rPr lang="es-CO" sz="1600" dirty="0" smtClean="0">
                  <a:solidFill>
                    <a:schemeClr val="accent5">
                      <a:lumMod val="50000"/>
                    </a:schemeClr>
                  </a:solidFill>
                </a:rPr>
                <a:t>y </a:t>
              </a:r>
              <a:r>
                <a:rPr lang="es-CO" sz="1600" dirty="0">
                  <a:solidFill>
                    <a:schemeClr val="accent5">
                      <a:lumMod val="50000"/>
                    </a:schemeClr>
                  </a:solidFill>
                </a:rPr>
                <a:t>para la Adultez</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96%</a:t>
              </a:r>
              <a:endParaRPr lang="es-ES" sz="1600" dirty="0">
                <a:solidFill>
                  <a:schemeClr val="bg1"/>
                </a:solidFill>
              </a:endParaRPr>
            </a:p>
          </p:txBody>
        </p:sp>
      </p:grpSp>
      <p:grpSp>
        <p:nvGrpSpPr>
          <p:cNvPr id="56" name="Grupo 55"/>
          <p:cNvGrpSpPr/>
          <p:nvPr/>
        </p:nvGrpSpPr>
        <p:grpSpPr>
          <a:xfrm>
            <a:off x="318973" y="2351609"/>
            <a:ext cx="3880885"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66%</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Fortalecer la autonomía, las capacidades y habilidades ocupacionales, así como la constitución o restablecimiento de redes de apoyo de los ciudadanos–as habitantes de calle</a:t>
              </a:r>
              <a:endParaRPr lang="es-CO" sz="1700" b="1" dirty="0">
                <a:solidFill>
                  <a:schemeClr val="accent2">
                    <a:lumMod val="75000"/>
                  </a:schemeClr>
                </a:solidFill>
              </a:endParaRPr>
            </a:p>
          </p:txBody>
        </p:sp>
      </p:grpSp>
      <p:grpSp>
        <p:nvGrpSpPr>
          <p:cNvPr id="59" name="Grupo 58"/>
          <p:cNvGrpSpPr/>
          <p:nvPr/>
        </p:nvGrpSpPr>
        <p:grpSpPr>
          <a:xfrm>
            <a:off x="1265584" y="4289641"/>
            <a:ext cx="4433777" cy="1830649"/>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Desarrollar acciones significativas en los territorios dirigidas a la prevención de habitabilidad en calle con poblaciones en riesgo, la atención directa de los y las ciudadanas habitantes de calle, la activación de rutas de atención y la comprensión del fenómeno social</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95%</a:t>
              </a:r>
              <a:endParaRPr lang="es-ES" sz="1600" dirty="0">
                <a:solidFill>
                  <a:schemeClr val="bg1"/>
                </a:solidFill>
              </a:endParaRPr>
            </a:p>
          </p:txBody>
        </p:sp>
      </p:grpSp>
      <p:sp>
        <p:nvSpPr>
          <p:cNvPr id="60" name="Rectángulo 40"/>
          <p:cNvSpPr/>
          <p:nvPr/>
        </p:nvSpPr>
        <p:spPr>
          <a:xfrm>
            <a:off x="3189768" y="1304304"/>
            <a:ext cx="5571460"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Prevención y atención integral del fenómeno de habitabilidad en calle</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grpSp>
        <p:nvGrpSpPr>
          <p:cNvPr id="15" name="Grupo 14"/>
          <p:cNvGrpSpPr/>
          <p:nvPr/>
        </p:nvGrpSpPr>
        <p:grpSpPr>
          <a:xfrm>
            <a:off x="8724838" y="2351609"/>
            <a:ext cx="2998381"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77%</a:t>
              </a:r>
              <a:endParaRPr lang="es-ES" sz="1600" dirty="0">
                <a:solidFill>
                  <a:schemeClr val="bg1"/>
                </a:solidFill>
              </a:endParaRP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Promover el ingreso a procesos de inclusión social de los y las ciudadanas habitantes de calle y las poblaciones en  riesgo de habitar calle</a:t>
              </a:r>
              <a:endParaRPr lang="es-CO" sz="1700" b="1" dirty="0">
                <a:solidFill>
                  <a:schemeClr val="accent2">
                    <a:lumMod val="75000"/>
                  </a:schemeClr>
                </a:solidFill>
              </a:endParaRPr>
            </a:p>
          </p:txBody>
        </p:sp>
      </p:grpSp>
      <p:grpSp>
        <p:nvGrpSpPr>
          <p:cNvPr id="18" name="Grupo 17"/>
          <p:cNvGrpSpPr/>
          <p:nvPr/>
        </p:nvGrpSpPr>
        <p:grpSpPr>
          <a:xfrm>
            <a:off x="4795284" y="2350933"/>
            <a:ext cx="3289660" cy="1776452"/>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Desarrollar procesos de inclusión social con los y las ciudadanas habitantes de calle para su desarrollo personal, formación laboral y vinculación socio-económica</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55%</a:t>
              </a:r>
              <a:endParaRPr lang="es-ES" sz="1600" dirty="0">
                <a:solidFill>
                  <a:schemeClr val="bg1"/>
                </a:solidFill>
              </a:endParaRPr>
            </a:p>
          </p:txBody>
        </p:sp>
      </p:gr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7511" y="1372092"/>
            <a:ext cx="670783" cy="670783"/>
          </a:xfrm>
          <a:prstGeom prst="rect">
            <a:avLst/>
          </a:prstGeom>
        </p:spPr>
      </p:pic>
      <p:sp>
        <p:nvSpPr>
          <p:cNvPr id="23" name="Rectángulo 22"/>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26" name="Conector recto 25"/>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8" name="Rectángulo 27"/>
          <p:cNvSpPr/>
          <p:nvPr/>
        </p:nvSpPr>
        <p:spPr>
          <a:xfrm>
            <a:off x="1033278" y="1209484"/>
            <a:ext cx="1906291" cy="923330"/>
          </a:xfrm>
          <a:prstGeom prst="rect">
            <a:avLst/>
          </a:prstGeom>
        </p:spPr>
        <p:txBody>
          <a:bodyPr wrap="none">
            <a:spAutoFit/>
          </a:bodyPr>
          <a:lstStyle/>
          <a:p>
            <a:r>
              <a:rPr lang="es-ES" sz="5400" dirty="0" smtClean="0">
                <a:solidFill>
                  <a:schemeClr val="accent1">
                    <a:lumMod val="50000"/>
                  </a:schemeClr>
                </a:solidFill>
              </a:rPr>
              <a:t>74,3%</a:t>
            </a:r>
            <a:endParaRPr lang="es-ES" sz="5400" dirty="0">
              <a:solidFill>
                <a:schemeClr val="accent1">
                  <a:lumMod val="50000"/>
                </a:schemeClr>
              </a:solidFill>
            </a:endParaRPr>
          </a:p>
        </p:txBody>
      </p:sp>
    </p:spTree>
    <p:extLst>
      <p:ext uri="{BB962C8B-B14F-4D97-AF65-F5344CB8AC3E}">
        <p14:creationId xmlns:p14="http://schemas.microsoft.com/office/powerpoint/2010/main" val="2145811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p:cNvSpPr/>
          <p:nvPr/>
        </p:nvSpPr>
        <p:spPr>
          <a:xfrm>
            <a:off x="7548186" y="1726931"/>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7751136" y="3268916"/>
            <a:ext cx="3607892" cy="1775775"/>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Atender  oportunamente a las personas con discapacidad desde la primera infancia, durante el transcurrir vital  y a sus familias para el desarrollo de habilidades y  </a:t>
              </a:r>
              <a:r>
                <a:rPr lang="es-CO" sz="1600" dirty="0" smtClean="0">
                  <a:solidFill>
                    <a:schemeClr val="accent5">
                      <a:lumMod val="50000"/>
                    </a:schemeClr>
                  </a:solidFill>
                </a:rPr>
                <a:t>capacidades</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98%</a:t>
              </a:r>
              <a:endParaRPr lang="es-ES" sz="1600" dirty="0">
                <a:solidFill>
                  <a:schemeClr val="bg1"/>
                </a:solidFill>
              </a:endParaRPr>
            </a:p>
          </p:txBody>
        </p:sp>
      </p:grpSp>
      <p:grpSp>
        <p:nvGrpSpPr>
          <p:cNvPr id="56" name="Grupo 55"/>
          <p:cNvGrpSpPr/>
          <p:nvPr/>
        </p:nvGrpSpPr>
        <p:grpSpPr>
          <a:xfrm>
            <a:off x="4256944" y="3268916"/>
            <a:ext cx="2715024"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98%</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Desarrollar estrategias para la disminución de barreras actitudinales frente a la </a:t>
              </a:r>
              <a:r>
                <a:rPr lang="es-CO" sz="1700" dirty="0" smtClean="0">
                  <a:solidFill>
                    <a:schemeClr val="accent5">
                      <a:lumMod val="50000"/>
                    </a:schemeClr>
                  </a:solidFill>
                </a:rPr>
                <a:t>discapacidad</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Articular  acciones institucionales para la inclusión  de las personas con discapacidad y sus </a:t>
              </a:r>
              <a:r>
                <a:rPr lang="es-CO" sz="1600" dirty="0" smtClean="0">
                  <a:solidFill>
                    <a:schemeClr val="accent5">
                      <a:lumMod val="50000"/>
                    </a:schemeClr>
                  </a:solidFill>
                </a:rPr>
                <a:t>familias</a:t>
              </a:r>
              <a:endParaRPr lang="es-CO" sz="1600" dirty="0">
                <a:solidFill>
                  <a:schemeClr val="accent5">
                    <a:lumMod val="50000"/>
                  </a:schemeClr>
                </a:solidFill>
              </a:endParaRP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100%</a:t>
              </a:r>
              <a:endParaRPr lang="es-ES" sz="1600" dirty="0">
                <a:solidFill>
                  <a:schemeClr val="bg1"/>
                </a:solidFill>
              </a:endParaRPr>
            </a:p>
          </p:txBody>
        </p:sp>
      </p:grpSp>
      <p:sp>
        <p:nvSpPr>
          <p:cNvPr id="60" name="Rectángulo 40"/>
          <p:cNvSpPr/>
          <p:nvPr/>
        </p:nvSpPr>
        <p:spPr>
          <a:xfrm>
            <a:off x="3742660" y="1914793"/>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Por una ciudad incluyente y sin barreras</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9020" y="1957000"/>
            <a:ext cx="650112" cy="650112"/>
          </a:xfrm>
          <a:prstGeom prst="rect">
            <a:avLst/>
          </a:prstGeom>
        </p:spPr>
      </p:pic>
      <p:sp>
        <p:nvSpPr>
          <p:cNvPr id="17" name="Rectángulo 16"/>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18" name="Conector recto 17"/>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19" name="Rectángulo 18"/>
          <p:cNvSpPr/>
          <p:nvPr/>
        </p:nvSpPr>
        <p:spPr>
          <a:xfrm>
            <a:off x="1874076" y="1797823"/>
            <a:ext cx="1906291" cy="923330"/>
          </a:xfrm>
          <a:prstGeom prst="rect">
            <a:avLst/>
          </a:prstGeom>
        </p:spPr>
        <p:txBody>
          <a:bodyPr wrap="none">
            <a:spAutoFit/>
          </a:bodyPr>
          <a:lstStyle/>
          <a:p>
            <a:r>
              <a:rPr lang="es-ES" sz="5400" dirty="0" smtClean="0">
                <a:solidFill>
                  <a:schemeClr val="accent1">
                    <a:lumMod val="50000"/>
                  </a:schemeClr>
                </a:solidFill>
              </a:rPr>
              <a:t>99,3%</a:t>
            </a:r>
            <a:endParaRPr lang="es-ES" sz="5400" dirty="0">
              <a:solidFill>
                <a:schemeClr val="accent1">
                  <a:lumMod val="50000"/>
                </a:schemeClr>
              </a:solidFill>
            </a:endParaRPr>
          </a:p>
        </p:txBody>
      </p:sp>
    </p:spTree>
    <p:extLst>
      <p:ext uri="{BB962C8B-B14F-4D97-AF65-F5344CB8AC3E}">
        <p14:creationId xmlns:p14="http://schemas.microsoft.com/office/powerpoint/2010/main" val="673322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7751136" y="3268916"/>
            <a:ext cx="2636873" cy="1775775"/>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Aportar en la garantía  del desarrollo de la ciudadanía juvenil</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70%</a:t>
              </a:r>
              <a:endParaRPr lang="es-ES" sz="1600" dirty="0">
                <a:solidFill>
                  <a:schemeClr val="bg1"/>
                </a:solidFill>
              </a:endParaRPr>
            </a:p>
          </p:txBody>
        </p:sp>
      </p:grpSp>
      <p:grpSp>
        <p:nvGrpSpPr>
          <p:cNvPr id="56" name="Grupo 55"/>
          <p:cNvGrpSpPr/>
          <p:nvPr/>
        </p:nvGrpSpPr>
        <p:grpSpPr>
          <a:xfrm>
            <a:off x="4256944" y="3268916"/>
            <a:ext cx="2715024"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72%</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Promover el talento joven con la generación de oportunidades para el desarrollo de las </a:t>
              </a:r>
              <a:r>
                <a:rPr lang="es-CO" sz="1700" dirty="0" smtClean="0">
                  <a:solidFill>
                    <a:schemeClr val="accent5">
                      <a:lumMod val="50000"/>
                    </a:schemeClr>
                  </a:solidFill>
                </a:rPr>
                <a:t>competencias</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  Prevenir los factores de riesgo de utilización y vinculación de la población juvenil en redes </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73%</a:t>
              </a:r>
              <a:endParaRPr lang="es-ES" sz="1600" dirty="0">
                <a:solidFill>
                  <a:schemeClr val="bg1"/>
                </a:solidFill>
              </a:endParaRPr>
            </a:p>
          </p:txBody>
        </p:sp>
      </p:grpSp>
      <p:sp>
        <p:nvSpPr>
          <p:cNvPr id="60" name="Rectángulo 40"/>
          <p:cNvSpPr/>
          <p:nvPr/>
        </p:nvSpPr>
        <p:spPr>
          <a:xfrm>
            <a:off x="3742660" y="1914793"/>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smtClean="0"/>
              <a:t>Distrito Joven</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sp>
        <p:nvSpPr>
          <p:cNvPr id="15" name="Elipse 14"/>
          <p:cNvSpPr/>
          <p:nvPr/>
        </p:nvSpPr>
        <p:spPr>
          <a:xfrm>
            <a:off x="7548186" y="1726931"/>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223" y="1946692"/>
            <a:ext cx="735172" cy="735172"/>
          </a:xfrm>
          <a:prstGeom prst="rect">
            <a:avLst/>
          </a:prstGeom>
        </p:spPr>
      </p:pic>
      <p:sp>
        <p:nvSpPr>
          <p:cNvPr id="17" name="Rectángulo 16"/>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18" name="Conector recto 17"/>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19" name="Rectángulo 18"/>
          <p:cNvSpPr/>
          <p:nvPr/>
        </p:nvSpPr>
        <p:spPr>
          <a:xfrm>
            <a:off x="1792921" y="1758534"/>
            <a:ext cx="1906291" cy="923330"/>
          </a:xfrm>
          <a:prstGeom prst="rect">
            <a:avLst/>
          </a:prstGeom>
        </p:spPr>
        <p:txBody>
          <a:bodyPr wrap="none">
            <a:spAutoFit/>
          </a:bodyPr>
          <a:lstStyle/>
          <a:p>
            <a:r>
              <a:rPr lang="es-ES" sz="5400" dirty="0" smtClean="0">
                <a:solidFill>
                  <a:schemeClr val="accent1">
                    <a:lumMod val="50000"/>
                  </a:schemeClr>
                </a:solidFill>
              </a:rPr>
              <a:t>71,6%</a:t>
            </a:r>
            <a:endParaRPr lang="es-ES" sz="5400" dirty="0">
              <a:solidFill>
                <a:schemeClr val="accent1">
                  <a:lumMod val="50000"/>
                </a:schemeClr>
              </a:solidFill>
            </a:endParaRPr>
          </a:p>
        </p:txBody>
      </p:sp>
    </p:spTree>
    <p:extLst>
      <p:ext uri="{BB962C8B-B14F-4D97-AF65-F5344CB8AC3E}">
        <p14:creationId xmlns:p14="http://schemas.microsoft.com/office/powerpoint/2010/main" val="355384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3"/>
          <p:cNvSpPr txBox="1"/>
          <p:nvPr/>
        </p:nvSpPr>
        <p:spPr>
          <a:xfrm>
            <a:off x="268401" y="187141"/>
            <a:ext cx="10135076" cy="523220"/>
          </a:xfrm>
          <a:prstGeom prst="rect">
            <a:avLst/>
          </a:prstGeom>
          <a:noFill/>
        </p:spPr>
        <p:txBody>
          <a:bodyPr wrap="square" rtlCol="0">
            <a:spAutoFit/>
          </a:bodyPr>
          <a:lstStyle/>
          <a:p>
            <a:pPr algn="just"/>
            <a:r>
              <a:rPr lang="es-ES" sz="2800" b="1" dirty="0" smtClean="0">
                <a:solidFill>
                  <a:schemeClr val="accent5">
                    <a:lumMod val="50000"/>
                  </a:schemeClr>
                </a:solidFill>
              </a:rPr>
              <a:t>PLAN DE ACCIÓN SECRETARÍA DISTRITAL DE INTEGRACIÓN SOCIAL</a:t>
            </a:r>
            <a:endParaRPr lang="es-ES" sz="2800" b="1" dirty="0">
              <a:solidFill>
                <a:schemeClr val="accent5">
                  <a:lumMod val="50000"/>
                </a:schemeClr>
              </a:solidFill>
            </a:endParaRPr>
          </a:p>
        </p:txBody>
      </p:sp>
      <p:sp>
        <p:nvSpPr>
          <p:cNvPr id="4" name="Rectángulo 3"/>
          <p:cNvSpPr/>
          <p:nvPr/>
        </p:nvSpPr>
        <p:spPr>
          <a:xfrm>
            <a:off x="1229612" y="1924248"/>
            <a:ext cx="9636312" cy="1673022"/>
          </a:xfrm>
          <a:prstGeom prst="rect">
            <a:avLst/>
          </a:prstGeom>
        </p:spPr>
        <p:txBody>
          <a:bodyPr wrap="square">
            <a:spAutoFit/>
          </a:bodyPr>
          <a:lstStyle/>
          <a:p>
            <a:pPr algn="just">
              <a:lnSpc>
                <a:spcPct val="107000"/>
              </a:lnSpc>
              <a:spcAft>
                <a:spcPts val="0"/>
              </a:spcAft>
            </a:pPr>
            <a:r>
              <a:rPr lang="es-CO" sz="2400" dirty="0">
                <a:solidFill>
                  <a:schemeClr val="accent5">
                    <a:lumMod val="50000"/>
                  </a:schemeClr>
                </a:solidFill>
              </a:rPr>
              <a:t>A partir de la adopción del Plan Distrital de Desarrollo la Secretaría Distrital de Integración Social </a:t>
            </a:r>
            <a:r>
              <a:rPr lang="es-CO" sz="2400" dirty="0" smtClean="0">
                <a:solidFill>
                  <a:schemeClr val="accent5">
                    <a:lumMod val="50000"/>
                  </a:schemeClr>
                </a:solidFill>
              </a:rPr>
              <a:t>formuló el </a:t>
            </a:r>
            <a:r>
              <a:rPr lang="es-CO" sz="2400" dirty="0">
                <a:solidFill>
                  <a:schemeClr val="accent5">
                    <a:lumMod val="50000"/>
                  </a:schemeClr>
                </a:solidFill>
              </a:rPr>
              <a:t>Plan de Acción Institucional </a:t>
            </a:r>
            <a:r>
              <a:rPr lang="es-CO" sz="2400" dirty="0" smtClean="0">
                <a:solidFill>
                  <a:schemeClr val="accent5">
                    <a:lumMod val="50000"/>
                  </a:schemeClr>
                </a:solidFill>
              </a:rPr>
              <a:t>para el año 2017, en cumplimiento </a:t>
            </a:r>
            <a:r>
              <a:rPr lang="es-CO" sz="2400" dirty="0">
                <a:solidFill>
                  <a:schemeClr val="accent5">
                    <a:lumMod val="50000"/>
                  </a:schemeClr>
                </a:solidFill>
              </a:rPr>
              <a:t>de los objetivos estratégicos de la Secretaría y las metas definidas en el Plan Distrital de Desarrollo.</a:t>
            </a:r>
            <a:endParaRPr lang="es-MX" sz="2400" dirty="0">
              <a:solidFill>
                <a:schemeClr val="accent5">
                  <a:lumMod val="50000"/>
                </a:schemeClr>
              </a:solidFill>
            </a:endParaRPr>
          </a:p>
        </p:txBody>
      </p:sp>
      <p:cxnSp>
        <p:nvCxnSpPr>
          <p:cNvPr id="27" name="Conector recto 26"/>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398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e 25"/>
          <p:cNvSpPr/>
          <p:nvPr/>
        </p:nvSpPr>
        <p:spPr>
          <a:xfrm>
            <a:off x="8546183" y="1073910"/>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4625153" y="4289641"/>
            <a:ext cx="2998381"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la gestión institucional mediante el aporte de un recurso humano suficiente, idóneo y competente, acorde a las necesidades de la Entidad</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100%</a:t>
              </a:r>
              <a:endParaRPr lang="es-ES" sz="1600" dirty="0">
                <a:solidFill>
                  <a:schemeClr val="bg1"/>
                </a:solidFill>
              </a:endParaRPr>
            </a:p>
          </p:txBody>
        </p:sp>
      </p:grpSp>
      <p:grpSp>
        <p:nvGrpSpPr>
          <p:cNvPr id="56" name="Grupo 55"/>
          <p:cNvGrpSpPr/>
          <p:nvPr/>
        </p:nvGrpSpPr>
        <p:grpSpPr>
          <a:xfrm>
            <a:off x="1106089" y="4326259"/>
            <a:ext cx="2732565"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116%</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chemeClr val="accent5">
                      <a:lumMod val="50000"/>
                    </a:schemeClr>
                  </a:solidFill>
                </a:rPr>
                <a:t> Asegurar la calidad de la información y el manejo eficiente de la </a:t>
              </a:r>
              <a:r>
                <a:rPr lang="es-CO" sz="1700" dirty="0" smtClean="0">
                  <a:solidFill>
                    <a:schemeClr val="accent5">
                      <a:lumMod val="50000"/>
                    </a:schemeClr>
                  </a:solidFill>
                </a:rPr>
                <a:t>misma</a:t>
              </a:r>
              <a:endParaRPr lang="es-CO" sz="1700" b="1" dirty="0">
                <a:solidFill>
                  <a:schemeClr val="accent2">
                    <a:lumMod val="75000"/>
                  </a:schemeClr>
                </a:solidFill>
              </a:endParaRPr>
            </a:p>
          </p:txBody>
        </p:sp>
      </p:grpSp>
      <p:grpSp>
        <p:nvGrpSpPr>
          <p:cNvPr id="59" name="Grupo 58"/>
          <p:cNvGrpSpPr/>
          <p:nvPr/>
        </p:nvGrpSpPr>
        <p:grpSpPr>
          <a:xfrm>
            <a:off x="1084518" y="2359184"/>
            <a:ext cx="2754136"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Garantizar soluciones idóneas, oportunas y eficientes en materia de servicios logísticos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97%</a:t>
              </a:r>
              <a:endParaRPr lang="es-ES" sz="1600" dirty="0">
                <a:solidFill>
                  <a:schemeClr val="bg1"/>
                </a:solidFill>
              </a:endParaRPr>
            </a:p>
          </p:txBody>
        </p:sp>
      </p:grpSp>
      <p:sp>
        <p:nvSpPr>
          <p:cNvPr id="60" name="Rectángulo 40"/>
          <p:cNvSpPr/>
          <p:nvPr/>
        </p:nvSpPr>
        <p:spPr>
          <a:xfrm>
            <a:off x="3274828" y="1261772"/>
            <a:ext cx="5613991"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Gestión Institucional y fortalecimiento del talento humano</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04841"/>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grpSp>
        <p:nvGrpSpPr>
          <p:cNvPr id="15" name="Grupo 14"/>
          <p:cNvGrpSpPr/>
          <p:nvPr/>
        </p:nvGrpSpPr>
        <p:grpSpPr>
          <a:xfrm>
            <a:off x="4625154" y="2352883"/>
            <a:ext cx="2998381"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87%</a:t>
              </a:r>
              <a:endParaRPr lang="es-ES" sz="1600" dirty="0">
                <a:solidFill>
                  <a:schemeClr val="bg1"/>
                </a:solidFill>
              </a:endParaRP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Promover la apropiación, difusión y conservación de la memoria institucional de la </a:t>
              </a:r>
              <a:r>
                <a:rPr lang="es-CO" sz="1700" dirty="0" smtClean="0">
                  <a:solidFill>
                    <a:schemeClr val="accent5">
                      <a:lumMod val="50000"/>
                    </a:schemeClr>
                  </a:solidFill>
                </a:rPr>
                <a:t>entidad</a:t>
              </a:r>
              <a:endParaRPr lang="es-CO" sz="1700" b="1" dirty="0">
                <a:solidFill>
                  <a:schemeClr val="accent2">
                    <a:lumMod val="75000"/>
                  </a:schemeClr>
                </a:solidFill>
              </a:endParaRPr>
            </a:p>
          </p:txBody>
        </p:sp>
      </p:grpSp>
      <p:grpSp>
        <p:nvGrpSpPr>
          <p:cNvPr id="18" name="Grupo 17"/>
          <p:cNvGrpSpPr/>
          <p:nvPr/>
        </p:nvGrpSpPr>
        <p:grpSpPr>
          <a:xfrm>
            <a:off x="8352465" y="2298009"/>
            <a:ext cx="2732565" cy="1830649"/>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Promover buenas prácticas ambientales en los funcionarios de la entidad y en los usuarios de los servicios sociales</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90%</a:t>
              </a:r>
              <a:endParaRPr lang="es-ES" sz="1600" dirty="0">
                <a:solidFill>
                  <a:schemeClr val="bg1"/>
                </a:solidFill>
              </a:endParaRPr>
            </a:p>
          </p:txBody>
        </p:sp>
      </p:grpSp>
      <p:grpSp>
        <p:nvGrpSpPr>
          <p:cNvPr id="21" name="Grupo 20"/>
          <p:cNvGrpSpPr/>
          <p:nvPr/>
        </p:nvGrpSpPr>
        <p:grpSpPr>
          <a:xfrm>
            <a:off x="8352466" y="4352534"/>
            <a:ext cx="2732565" cy="1775775"/>
            <a:chOff x="3260809" y="2221641"/>
            <a:chExt cx="2599182" cy="1922852"/>
          </a:xfrm>
        </p:grpSpPr>
        <p:sp>
          <p:nvSpPr>
            <p:cNvPr id="22" name="Rectángulo redondeado 21"/>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99%</a:t>
              </a:r>
              <a:endParaRPr lang="es-ES" sz="1600" dirty="0">
                <a:solidFill>
                  <a:schemeClr val="bg1"/>
                </a:solidFill>
              </a:endParaRPr>
            </a:p>
          </p:txBody>
        </p:sp>
        <p:sp>
          <p:nvSpPr>
            <p:cNvPr id="23"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chemeClr val="accent5">
                      <a:lumMod val="50000"/>
                    </a:schemeClr>
                  </a:solidFill>
                </a:rPr>
                <a:t> Fortalecer el desarrollo integral del talento humano de la SDIS</a:t>
              </a:r>
              <a:endParaRPr lang="es-CO" sz="1700" b="1" dirty="0">
                <a:solidFill>
                  <a:schemeClr val="accent2">
                    <a:lumMod val="75000"/>
                  </a:schemeClr>
                </a:solidFill>
              </a:endParaRPr>
            </a:p>
          </p:txBody>
        </p:sp>
      </p:gr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9072" y="1301951"/>
            <a:ext cx="726001" cy="726001"/>
          </a:xfrm>
          <a:prstGeom prst="rect">
            <a:avLst/>
          </a:prstGeom>
        </p:spPr>
      </p:pic>
      <p:sp>
        <p:nvSpPr>
          <p:cNvPr id="28" name="Rectángulo 27"/>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29" name="Conector recto 28"/>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30" name="Rectángulo 29"/>
          <p:cNvSpPr/>
          <p:nvPr/>
        </p:nvSpPr>
        <p:spPr>
          <a:xfrm>
            <a:off x="1106089" y="1203286"/>
            <a:ext cx="1906291" cy="923330"/>
          </a:xfrm>
          <a:prstGeom prst="rect">
            <a:avLst/>
          </a:prstGeom>
        </p:spPr>
        <p:txBody>
          <a:bodyPr wrap="none">
            <a:spAutoFit/>
          </a:bodyPr>
          <a:lstStyle/>
          <a:p>
            <a:r>
              <a:rPr lang="es-ES" sz="5400" dirty="0" smtClean="0">
                <a:solidFill>
                  <a:schemeClr val="accent1">
                    <a:lumMod val="50000"/>
                  </a:schemeClr>
                </a:solidFill>
              </a:rPr>
              <a:t>97,6%</a:t>
            </a:r>
            <a:endParaRPr lang="es-ES" sz="5400" dirty="0">
              <a:solidFill>
                <a:schemeClr val="accent1">
                  <a:lumMod val="50000"/>
                </a:schemeClr>
              </a:solidFill>
            </a:endParaRPr>
          </a:p>
        </p:txBody>
      </p:sp>
    </p:spTree>
    <p:extLst>
      <p:ext uri="{BB962C8B-B14F-4D97-AF65-F5344CB8AC3E}">
        <p14:creationId xmlns:p14="http://schemas.microsoft.com/office/powerpoint/2010/main" val="2778681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e 25"/>
          <p:cNvSpPr/>
          <p:nvPr/>
        </p:nvSpPr>
        <p:spPr>
          <a:xfrm>
            <a:off x="8556816" y="1073910"/>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4625153" y="4352534"/>
            <a:ext cx="2998381" cy="1767756"/>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la implementación del Sistema Integrado de Gestión</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100%</a:t>
              </a:r>
              <a:endParaRPr lang="es-ES" sz="1600" dirty="0">
                <a:solidFill>
                  <a:schemeClr val="bg1"/>
                </a:solidFill>
              </a:endParaRPr>
            </a:p>
          </p:txBody>
        </p:sp>
      </p:grpSp>
      <p:grpSp>
        <p:nvGrpSpPr>
          <p:cNvPr id="56" name="Grupo 55"/>
          <p:cNvGrpSpPr/>
          <p:nvPr/>
        </p:nvGrpSpPr>
        <p:grpSpPr>
          <a:xfrm>
            <a:off x="1106089" y="4326259"/>
            <a:ext cx="2732565"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79%</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chemeClr val="accent5">
                      <a:lumMod val="50000"/>
                    </a:schemeClr>
                  </a:solidFill>
                </a:rPr>
                <a:t> Desarrollar y promover la producción de conocimiento pertinente</a:t>
              </a:r>
              <a:endParaRPr lang="es-CO" sz="1700" b="1" dirty="0">
                <a:solidFill>
                  <a:schemeClr val="accent2">
                    <a:lumMod val="75000"/>
                  </a:schemeClr>
                </a:solidFill>
              </a:endParaRPr>
            </a:p>
          </p:txBody>
        </p:sp>
      </p:grpSp>
      <p:grpSp>
        <p:nvGrpSpPr>
          <p:cNvPr id="59" name="Grupo 58"/>
          <p:cNvGrpSpPr/>
          <p:nvPr/>
        </p:nvGrpSpPr>
        <p:grpSpPr>
          <a:xfrm>
            <a:off x="723014" y="2234728"/>
            <a:ext cx="3115640" cy="1900231"/>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las tecnologías de la información y las comunicaciones para la optimización de procesos, incremento de la productividad y el seguimiento y control de la gestión de la </a:t>
              </a:r>
              <a:r>
                <a:rPr lang="es-CO" sz="1600" dirty="0" smtClean="0">
                  <a:solidFill>
                    <a:schemeClr val="accent5">
                      <a:lumMod val="50000"/>
                    </a:schemeClr>
                  </a:solidFill>
                </a:rPr>
                <a:t>entidad</a:t>
              </a:r>
              <a:endParaRPr lang="es-CO" sz="1600" dirty="0">
                <a:solidFill>
                  <a:schemeClr val="accent5">
                    <a:lumMod val="50000"/>
                  </a:schemeClr>
                </a:solidFill>
              </a:endParaRP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52%</a:t>
              </a:r>
              <a:endParaRPr lang="es-ES" sz="1600" dirty="0">
                <a:solidFill>
                  <a:schemeClr val="bg1"/>
                </a:solidFill>
              </a:endParaRPr>
            </a:p>
          </p:txBody>
        </p:sp>
      </p:grpSp>
      <p:sp>
        <p:nvSpPr>
          <p:cNvPr id="60" name="Rectángulo 40"/>
          <p:cNvSpPr/>
          <p:nvPr/>
        </p:nvSpPr>
        <p:spPr>
          <a:xfrm>
            <a:off x="3274828" y="1251139"/>
            <a:ext cx="5613991"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Integración digital y de conocimiento para la inclusión social</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grpSp>
        <p:nvGrpSpPr>
          <p:cNvPr id="15" name="Grupo 14"/>
          <p:cNvGrpSpPr/>
          <p:nvPr/>
        </p:nvGrpSpPr>
        <p:grpSpPr>
          <a:xfrm>
            <a:off x="4229547" y="2352883"/>
            <a:ext cx="3732025"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100%</a:t>
              </a:r>
              <a:endParaRPr lang="es-ES" sz="1600" dirty="0">
                <a:solidFill>
                  <a:schemeClr val="bg1"/>
                </a:solidFill>
              </a:endParaRP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Desarrollar evaluaciones de los servicios sociales que presta la SDIS para contar con información pertinente que permita la adecuada toma de decisiones de política pública social</a:t>
              </a:r>
              <a:endParaRPr lang="es-CO" sz="1700" b="1" dirty="0">
                <a:solidFill>
                  <a:schemeClr val="accent2">
                    <a:lumMod val="75000"/>
                  </a:schemeClr>
                </a:solidFill>
              </a:endParaRPr>
            </a:p>
          </p:txBody>
        </p:sp>
      </p:grpSp>
      <p:grpSp>
        <p:nvGrpSpPr>
          <p:cNvPr id="18" name="Grupo 17"/>
          <p:cNvGrpSpPr/>
          <p:nvPr/>
        </p:nvGrpSpPr>
        <p:grpSpPr>
          <a:xfrm>
            <a:off x="8352465" y="2298009"/>
            <a:ext cx="2732565" cy="1830649"/>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los procesos de planeación y seguimiento institucional</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85%</a:t>
              </a:r>
              <a:endParaRPr lang="es-ES" sz="1600" dirty="0">
                <a:solidFill>
                  <a:schemeClr val="bg1"/>
                </a:solidFill>
              </a:endParaRPr>
            </a:p>
          </p:txBody>
        </p:sp>
      </p:grpSp>
      <p:grpSp>
        <p:nvGrpSpPr>
          <p:cNvPr id="21" name="Grupo 20"/>
          <p:cNvGrpSpPr/>
          <p:nvPr/>
        </p:nvGrpSpPr>
        <p:grpSpPr>
          <a:xfrm>
            <a:off x="8352466" y="4352534"/>
            <a:ext cx="2732565" cy="1775775"/>
            <a:chOff x="3260809" y="2221641"/>
            <a:chExt cx="2599182" cy="1922852"/>
          </a:xfrm>
        </p:grpSpPr>
        <p:sp>
          <p:nvSpPr>
            <p:cNvPr id="22" name="Rectángulo redondeado 21"/>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185%</a:t>
              </a:r>
              <a:endParaRPr lang="es-ES" sz="1600" dirty="0">
                <a:solidFill>
                  <a:schemeClr val="bg1"/>
                </a:solidFill>
              </a:endParaRPr>
            </a:p>
          </p:txBody>
        </p:sp>
        <p:sp>
          <p:nvSpPr>
            <p:cNvPr id="23"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chemeClr val="accent5">
                      <a:lumMod val="50000"/>
                    </a:schemeClr>
                  </a:solidFill>
                </a:rPr>
                <a:t> Articular las acciones de comunicaciones internas y externas de la entidad</a:t>
              </a:r>
              <a:endParaRPr lang="es-CO" sz="1700" b="1" dirty="0">
                <a:solidFill>
                  <a:schemeClr val="accent2">
                    <a:lumMod val="75000"/>
                  </a:schemeClr>
                </a:solidFill>
              </a:endParaRPr>
            </a:p>
          </p:txBody>
        </p:sp>
      </p:gr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7749" y="1368401"/>
            <a:ext cx="589914" cy="589914"/>
          </a:xfrm>
          <a:prstGeom prst="rect">
            <a:avLst/>
          </a:prstGeom>
        </p:spPr>
      </p:pic>
      <p:sp>
        <p:nvSpPr>
          <p:cNvPr id="28" name="Rectángulo 27"/>
          <p:cNvSpPr/>
          <p:nvPr/>
        </p:nvSpPr>
        <p:spPr>
          <a:xfrm>
            <a:off x="8808557"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Semestre de 2017</a:t>
            </a:r>
            <a:endParaRPr lang="es-CO" b="1" dirty="0">
              <a:solidFill>
                <a:srgbClr val="00647A"/>
              </a:solidFill>
              <a:ea typeface="+mn-ea"/>
            </a:endParaRPr>
          </a:p>
        </p:txBody>
      </p:sp>
      <p:cxnSp>
        <p:nvCxnSpPr>
          <p:cNvPr id="29" name="Conector recto 28"/>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30" name="Rectángulo 29"/>
          <p:cNvSpPr/>
          <p:nvPr/>
        </p:nvSpPr>
        <p:spPr>
          <a:xfrm>
            <a:off x="1363405" y="1120098"/>
            <a:ext cx="1906291" cy="923330"/>
          </a:xfrm>
          <a:prstGeom prst="rect">
            <a:avLst/>
          </a:prstGeom>
        </p:spPr>
        <p:txBody>
          <a:bodyPr wrap="none">
            <a:spAutoFit/>
          </a:bodyPr>
          <a:lstStyle/>
          <a:p>
            <a:r>
              <a:rPr lang="es-ES" sz="5400" dirty="0" smtClean="0">
                <a:solidFill>
                  <a:schemeClr val="accent1">
                    <a:lumMod val="50000"/>
                  </a:schemeClr>
                </a:solidFill>
              </a:rPr>
              <a:t>86,4%</a:t>
            </a:r>
            <a:endParaRPr lang="es-ES" sz="5400" dirty="0">
              <a:solidFill>
                <a:schemeClr val="accent1">
                  <a:lumMod val="50000"/>
                </a:schemeClr>
              </a:solidFill>
            </a:endParaRPr>
          </a:p>
        </p:txBody>
      </p:sp>
    </p:spTree>
    <p:extLst>
      <p:ext uri="{BB962C8B-B14F-4D97-AF65-F5344CB8AC3E}">
        <p14:creationId xmlns:p14="http://schemas.microsoft.com/office/powerpoint/2010/main" val="97755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o 58"/>
          <p:cNvGrpSpPr/>
          <p:nvPr/>
        </p:nvGrpSpPr>
        <p:grpSpPr>
          <a:xfrm>
            <a:off x="464902" y="1620997"/>
            <a:ext cx="3139541" cy="1230034"/>
            <a:chOff x="605132" y="1428849"/>
            <a:chExt cx="2599181" cy="2111203"/>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Direccionamiento Político</a:t>
              </a:r>
            </a:p>
          </p:txBody>
        </p:sp>
        <p:sp>
          <p:nvSpPr>
            <p:cNvPr id="58" name="Rectángulo redondeado 57"/>
            <p:cNvSpPr/>
            <p:nvPr/>
          </p:nvSpPr>
          <p:spPr>
            <a:xfrm>
              <a:off x="605132" y="2783225"/>
              <a:ext cx="2594055" cy="75682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87.2%</a:t>
              </a:r>
              <a:endParaRPr lang="es-ES" sz="2000" dirty="0">
                <a:solidFill>
                  <a:schemeClr val="bg1"/>
                </a:solidFill>
              </a:endParaRPr>
            </a:p>
          </p:txBody>
        </p:sp>
      </p:grpSp>
      <p:sp>
        <p:nvSpPr>
          <p:cNvPr id="63" name="Rectángulo 62"/>
          <p:cNvSpPr/>
          <p:nvPr/>
        </p:nvSpPr>
        <p:spPr>
          <a:xfrm>
            <a:off x="139431" y="160763"/>
            <a:ext cx="5967211"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gestión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966455" y="736740"/>
            <a:ext cx="3799823"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Avance de los procesos de gestión</a:t>
            </a:r>
            <a:endParaRPr lang="es-CO" sz="2000" b="1" dirty="0">
              <a:solidFill>
                <a:srgbClr val="00647A"/>
              </a:solidFill>
              <a:ea typeface="+mn-ea"/>
            </a:endParaRPr>
          </a:p>
        </p:txBody>
      </p:sp>
      <p:grpSp>
        <p:nvGrpSpPr>
          <p:cNvPr id="15" name="Grupo 14"/>
          <p:cNvGrpSpPr/>
          <p:nvPr/>
        </p:nvGrpSpPr>
        <p:grpSpPr>
          <a:xfrm>
            <a:off x="4280784" y="1665218"/>
            <a:ext cx="3247078" cy="1185813"/>
            <a:chOff x="3260809" y="2221641"/>
            <a:chExt cx="2599182" cy="2171596"/>
          </a:xfrm>
        </p:grpSpPr>
        <p:sp>
          <p:nvSpPr>
            <p:cNvPr id="16" name="Rectángulo redondeado 15"/>
            <p:cNvSpPr/>
            <p:nvPr/>
          </p:nvSpPr>
          <p:spPr>
            <a:xfrm>
              <a:off x="3265936" y="3620617"/>
              <a:ext cx="2594055" cy="77262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84.7%</a:t>
              </a:r>
              <a:endParaRPr lang="es-ES" sz="2000" dirty="0">
                <a:solidFill>
                  <a:schemeClr val="bg1"/>
                </a:solidFill>
              </a:endParaRPr>
            </a:p>
          </p:txBody>
        </p:sp>
        <p:sp>
          <p:nvSpPr>
            <p:cNvPr id="17" name="Elipse 22"/>
            <p:cNvSpPr/>
            <p:nvPr/>
          </p:nvSpPr>
          <p:spPr>
            <a:xfrm>
              <a:off x="3260809" y="2221641"/>
              <a:ext cx="2599181" cy="1379067"/>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2000" dirty="0">
                  <a:solidFill>
                    <a:schemeClr val="accent5">
                      <a:lumMod val="50000"/>
                    </a:schemeClr>
                  </a:solidFill>
                </a:rPr>
                <a:t>Direccionamiento de los Servicios Sociales</a:t>
              </a:r>
              <a:endParaRPr lang="es-CO" sz="2000" b="1" dirty="0">
                <a:solidFill>
                  <a:schemeClr val="accent2">
                    <a:lumMod val="75000"/>
                  </a:schemeClr>
                </a:solidFill>
              </a:endParaRPr>
            </a:p>
          </p:txBody>
        </p:sp>
      </p:grpSp>
      <p:sp>
        <p:nvSpPr>
          <p:cNvPr id="28" name="Rectángulo 27"/>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29" name="Conector recto 28"/>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grpSp>
        <p:nvGrpSpPr>
          <p:cNvPr id="30" name="Grupo 29"/>
          <p:cNvGrpSpPr/>
          <p:nvPr/>
        </p:nvGrpSpPr>
        <p:grpSpPr>
          <a:xfrm>
            <a:off x="8147484" y="1669007"/>
            <a:ext cx="3148708" cy="1191147"/>
            <a:chOff x="605132" y="1428849"/>
            <a:chExt cx="2599181" cy="2111203"/>
          </a:xfrm>
        </p:grpSpPr>
        <p:sp>
          <p:nvSpPr>
            <p:cNvPr id="31"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Direccionamiento Estratégico</a:t>
              </a:r>
            </a:p>
          </p:txBody>
        </p:sp>
        <p:sp>
          <p:nvSpPr>
            <p:cNvPr id="32" name="Rectángulo redondeado 31"/>
            <p:cNvSpPr/>
            <p:nvPr/>
          </p:nvSpPr>
          <p:spPr>
            <a:xfrm>
              <a:off x="605132" y="2783225"/>
              <a:ext cx="2594055" cy="75682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75.1%</a:t>
              </a:r>
              <a:endParaRPr lang="es-ES" sz="2000" dirty="0">
                <a:solidFill>
                  <a:schemeClr val="bg1"/>
                </a:solidFill>
              </a:endParaRPr>
            </a:p>
          </p:txBody>
        </p:sp>
      </p:grpSp>
      <p:grpSp>
        <p:nvGrpSpPr>
          <p:cNvPr id="33" name="Grupo 32"/>
          <p:cNvGrpSpPr/>
          <p:nvPr/>
        </p:nvGrpSpPr>
        <p:grpSpPr>
          <a:xfrm>
            <a:off x="3240942" y="3184508"/>
            <a:ext cx="2461996" cy="1507235"/>
            <a:chOff x="4383476" y="2195145"/>
            <a:chExt cx="2599181" cy="2420311"/>
          </a:xfrm>
        </p:grpSpPr>
        <p:sp>
          <p:nvSpPr>
            <p:cNvPr id="34" name="Rectángulo redondeado 33"/>
            <p:cNvSpPr/>
            <p:nvPr/>
          </p:nvSpPr>
          <p:spPr>
            <a:xfrm>
              <a:off x="4388602" y="3779710"/>
              <a:ext cx="2594055" cy="8357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86.4%</a:t>
              </a:r>
              <a:endParaRPr lang="es-ES" sz="2000" dirty="0">
                <a:solidFill>
                  <a:schemeClr val="bg1"/>
                </a:solidFill>
              </a:endParaRPr>
            </a:p>
          </p:txBody>
        </p:sp>
        <p:sp>
          <p:nvSpPr>
            <p:cNvPr id="35" name="Elipse 22"/>
            <p:cNvSpPr/>
            <p:nvPr/>
          </p:nvSpPr>
          <p:spPr>
            <a:xfrm>
              <a:off x="4383476" y="2195145"/>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2000" dirty="0">
                  <a:solidFill>
                    <a:schemeClr val="accent5">
                      <a:lumMod val="50000"/>
                    </a:schemeClr>
                  </a:solidFill>
                </a:rPr>
                <a:t>Prestación de los Servicios Sociales</a:t>
              </a:r>
              <a:endParaRPr lang="es-CO" sz="2000" b="1" dirty="0">
                <a:solidFill>
                  <a:schemeClr val="accent2">
                    <a:lumMod val="75000"/>
                  </a:schemeClr>
                </a:solidFill>
              </a:endParaRPr>
            </a:p>
          </p:txBody>
        </p:sp>
      </p:grpSp>
      <p:grpSp>
        <p:nvGrpSpPr>
          <p:cNvPr id="36" name="Grupo 35"/>
          <p:cNvGrpSpPr/>
          <p:nvPr/>
        </p:nvGrpSpPr>
        <p:grpSpPr>
          <a:xfrm>
            <a:off x="6350625" y="3217392"/>
            <a:ext cx="2516623" cy="1474350"/>
            <a:chOff x="596830" y="1428847"/>
            <a:chExt cx="2599181" cy="2564862"/>
          </a:xfrm>
        </p:grpSpPr>
        <p:sp>
          <p:nvSpPr>
            <p:cNvPr id="37" name="Elipse 22"/>
            <p:cNvSpPr/>
            <p:nvPr/>
          </p:nvSpPr>
          <p:spPr>
            <a:xfrm>
              <a:off x="596830" y="1428847"/>
              <a:ext cx="2599181" cy="1514296"/>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Mantenimiento y Soporte de </a:t>
              </a:r>
              <a:r>
                <a:rPr lang="es-CO" sz="2000" dirty="0" err="1">
                  <a:solidFill>
                    <a:schemeClr val="accent5">
                      <a:lumMod val="50000"/>
                    </a:schemeClr>
                  </a:solidFill>
                </a:rPr>
                <a:t>TIC´s</a:t>
              </a:r>
              <a:endParaRPr lang="es-CO" sz="2000" dirty="0">
                <a:solidFill>
                  <a:schemeClr val="accent5">
                    <a:lumMod val="50000"/>
                  </a:schemeClr>
                </a:solidFill>
              </a:endParaRPr>
            </a:p>
          </p:txBody>
        </p:sp>
        <p:sp>
          <p:nvSpPr>
            <p:cNvPr id="38" name="Rectángulo redondeado 37"/>
            <p:cNvSpPr/>
            <p:nvPr/>
          </p:nvSpPr>
          <p:spPr>
            <a:xfrm>
              <a:off x="601956" y="3032690"/>
              <a:ext cx="2594055" cy="96101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82.8%</a:t>
              </a:r>
              <a:endParaRPr lang="es-ES" sz="2000" dirty="0">
                <a:solidFill>
                  <a:schemeClr val="bg1"/>
                </a:solidFill>
              </a:endParaRPr>
            </a:p>
          </p:txBody>
        </p:sp>
      </p:grpSp>
      <p:grpSp>
        <p:nvGrpSpPr>
          <p:cNvPr id="39" name="Grupo 38"/>
          <p:cNvGrpSpPr/>
          <p:nvPr/>
        </p:nvGrpSpPr>
        <p:grpSpPr>
          <a:xfrm>
            <a:off x="9519757" y="3227983"/>
            <a:ext cx="2445206" cy="1463759"/>
            <a:chOff x="3260809" y="2221641"/>
            <a:chExt cx="2599181" cy="2642835"/>
          </a:xfrm>
        </p:grpSpPr>
        <p:sp>
          <p:nvSpPr>
            <p:cNvPr id="40" name="Rectángulo redondeado 39"/>
            <p:cNvSpPr/>
            <p:nvPr/>
          </p:nvSpPr>
          <p:spPr>
            <a:xfrm>
              <a:off x="3265935" y="3869218"/>
              <a:ext cx="2594055" cy="99525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96.3%</a:t>
              </a:r>
              <a:endParaRPr lang="es-ES" sz="2000" dirty="0">
                <a:solidFill>
                  <a:schemeClr val="bg1"/>
                </a:solidFill>
              </a:endParaRPr>
            </a:p>
          </p:txBody>
        </p:sp>
        <p:sp>
          <p:nvSpPr>
            <p:cNvPr id="41" name="Elipse 22"/>
            <p:cNvSpPr/>
            <p:nvPr/>
          </p:nvSpPr>
          <p:spPr>
            <a:xfrm>
              <a:off x="3260809" y="2221641"/>
              <a:ext cx="2599181" cy="1539188"/>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Adquisiciones</a:t>
              </a:r>
              <a:endParaRPr lang="es-CO" sz="2000" b="1" dirty="0">
                <a:solidFill>
                  <a:schemeClr val="accent2">
                    <a:lumMod val="75000"/>
                  </a:schemeClr>
                </a:solidFill>
              </a:endParaRPr>
            </a:p>
          </p:txBody>
        </p:sp>
      </p:grpSp>
      <p:grpSp>
        <p:nvGrpSpPr>
          <p:cNvPr id="42" name="Grupo 41"/>
          <p:cNvGrpSpPr/>
          <p:nvPr/>
        </p:nvGrpSpPr>
        <p:grpSpPr>
          <a:xfrm>
            <a:off x="248151" y="4857503"/>
            <a:ext cx="2466302" cy="1060393"/>
            <a:chOff x="605132" y="1428849"/>
            <a:chExt cx="2599181" cy="2245847"/>
          </a:xfrm>
        </p:grpSpPr>
        <p:sp>
          <p:nvSpPr>
            <p:cNvPr id="43"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Gestión del Talento Humano </a:t>
              </a:r>
            </a:p>
          </p:txBody>
        </p:sp>
        <p:sp>
          <p:nvSpPr>
            <p:cNvPr id="44" name="Rectángulo redondeado 43"/>
            <p:cNvSpPr/>
            <p:nvPr/>
          </p:nvSpPr>
          <p:spPr>
            <a:xfrm>
              <a:off x="605132" y="2917870"/>
              <a:ext cx="2594055" cy="7568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60.1%</a:t>
              </a:r>
              <a:endParaRPr lang="es-ES" sz="2000" dirty="0">
                <a:solidFill>
                  <a:schemeClr val="bg1"/>
                </a:solidFill>
              </a:endParaRPr>
            </a:p>
          </p:txBody>
        </p:sp>
      </p:grpSp>
      <p:grpSp>
        <p:nvGrpSpPr>
          <p:cNvPr id="47" name="Grupo 46"/>
          <p:cNvGrpSpPr/>
          <p:nvPr/>
        </p:nvGrpSpPr>
        <p:grpSpPr>
          <a:xfrm>
            <a:off x="3240941" y="4853214"/>
            <a:ext cx="2461998" cy="1190208"/>
            <a:chOff x="3312201" y="2221641"/>
            <a:chExt cx="2547789" cy="2517359"/>
          </a:xfrm>
        </p:grpSpPr>
        <p:sp>
          <p:nvSpPr>
            <p:cNvPr id="49" name="Rectángulo redondeado 48"/>
            <p:cNvSpPr/>
            <p:nvPr/>
          </p:nvSpPr>
          <p:spPr>
            <a:xfrm>
              <a:off x="3312201" y="3715644"/>
              <a:ext cx="2547788" cy="102335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96.2%</a:t>
              </a:r>
              <a:endParaRPr lang="es-ES" sz="2000" dirty="0">
                <a:solidFill>
                  <a:schemeClr val="bg1"/>
                </a:solidFill>
              </a:endParaRPr>
            </a:p>
          </p:txBody>
        </p:sp>
        <p:sp>
          <p:nvSpPr>
            <p:cNvPr id="50" name="Elipse 22"/>
            <p:cNvSpPr/>
            <p:nvPr/>
          </p:nvSpPr>
          <p:spPr>
            <a:xfrm>
              <a:off x="3312203" y="2221641"/>
              <a:ext cx="2547787"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Gestión de Bienes y Servicios</a:t>
              </a:r>
              <a:endParaRPr lang="es-CO" sz="2000" b="1" dirty="0">
                <a:solidFill>
                  <a:schemeClr val="accent2">
                    <a:lumMod val="75000"/>
                  </a:schemeClr>
                </a:solidFill>
              </a:endParaRPr>
            </a:p>
          </p:txBody>
        </p:sp>
      </p:grpSp>
      <p:grpSp>
        <p:nvGrpSpPr>
          <p:cNvPr id="51" name="Grupo 50"/>
          <p:cNvGrpSpPr/>
          <p:nvPr/>
        </p:nvGrpSpPr>
        <p:grpSpPr>
          <a:xfrm>
            <a:off x="6350625" y="4866010"/>
            <a:ext cx="2521232" cy="1089224"/>
            <a:chOff x="529218" y="1428849"/>
            <a:chExt cx="2679994" cy="2306909"/>
          </a:xfrm>
        </p:grpSpPr>
        <p:sp>
          <p:nvSpPr>
            <p:cNvPr id="53" name="Elipse 22"/>
            <p:cNvSpPr/>
            <p:nvPr/>
          </p:nvSpPr>
          <p:spPr>
            <a:xfrm>
              <a:off x="529218" y="1428849"/>
              <a:ext cx="2679994" cy="1327996"/>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smtClean="0">
                  <a:solidFill>
                    <a:schemeClr val="accent5">
                      <a:lumMod val="50000"/>
                    </a:schemeClr>
                  </a:solidFill>
                </a:rPr>
                <a:t>Gestión del conocimiento</a:t>
              </a:r>
              <a:endParaRPr lang="es-CO" sz="2000" dirty="0">
                <a:solidFill>
                  <a:schemeClr val="accent5">
                    <a:lumMod val="50000"/>
                  </a:schemeClr>
                </a:solidFill>
              </a:endParaRPr>
            </a:p>
          </p:txBody>
        </p:sp>
        <p:sp>
          <p:nvSpPr>
            <p:cNvPr id="54" name="Rectángulo redondeado 53"/>
            <p:cNvSpPr/>
            <p:nvPr/>
          </p:nvSpPr>
          <p:spPr>
            <a:xfrm>
              <a:off x="529218" y="2978932"/>
              <a:ext cx="2668423" cy="7568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59.8%</a:t>
              </a:r>
              <a:endParaRPr lang="es-ES" sz="2000" dirty="0">
                <a:solidFill>
                  <a:schemeClr val="bg1"/>
                </a:solidFill>
              </a:endParaRPr>
            </a:p>
          </p:txBody>
        </p:sp>
      </p:grpSp>
      <p:sp>
        <p:nvSpPr>
          <p:cNvPr id="52" name="Rectángulo redondeado 51"/>
          <p:cNvSpPr/>
          <p:nvPr/>
        </p:nvSpPr>
        <p:spPr>
          <a:xfrm>
            <a:off x="234318" y="4167327"/>
            <a:ext cx="2457141" cy="52441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100%</a:t>
            </a:r>
            <a:endParaRPr lang="es-ES" sz="2000" dirty="0">
              <a:solidFill>
                <a:schemeClr val="bg1"/>
              </a:solidFill>
            </a:endParaRPr>
          </a:p>
        </p:txBody>
      </p:sp>
      <p:sp>
        <p:nvSpPr>
          <p:cNvPr id="56" name="Elipse 22"/>
          <p:cNvSpPr/>
          <p:nvPr/>
        </p:nvSpPr>
        <p:spPr>
          <a:xfrm>
            <a:off x="234318" y="3208677"/>
            <a:ext cx="2457141" cy="870457"/>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Análisis y Seguimiento de Políticas Sociales</a:t>
            </a:r>
          </a:p>
        </p:txBody>
      </p:sp>
      <p:sp>
        <p:nvSpPr>
          <p:cNvPr id="64" name="Elipse 22"/>
          <p:cNvSpPr/>
          <p:nvPr/>
        </p:nvSpPr>
        <p:spPr>
          <a:xfrm>
            <a:off x="9519758" y="4798690"/>
            <a:ext cx="2440384" cy="685836"/>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smtClean="0">
                <a:solidFill>
                  <a:schemeClr val="accent5">
                    <a:lumMod val="50000"/>
                  </a:schemeClr>
                </a:solidFill>
              </a:rPr>
              <a:t>Mejora Continua</a:t>
            </a:r>
            <a:endParaRPr lang="es-CO" sz="2000" b="1" dirty="0">
              <a:solidFill>
                <a:schemeClr val="accent2">
                  <a:lumMod val="75000"/>
                </a:schemeClr>
              </a:solidFill>
            </a:endParaRPr>
          </a:p>
        </p:txBody>
      </p:sp>
      <p:sp>
        <p:nvSpPr>
          <p:cNvPr id="65" name="Rectángulo redondeado 64"/>
          <p:cNvSpPr/>
          <p:nvPr/>
        </p:nvSpPr>
        <p:spPr>
          <a:xfrm>
            <a:off x="9519757" y="5581132"/>
            <a:ext cx="2440384" cy="357341"/>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bg1"/>
                </a:solidFill>
              </a:rPr>
              <a:t>Cumplimiento</a:t>
            </a:r>
            <a:r>
              <a:rPr lang="es-ES" sz="2000" dirty="0">
                <a:solidFill>
                  <a:schemeClr val="bg1"/>
                </a:solidFill>
              </a:rPr>
              <a:t>: </a:t>
            </a:r>
            <a:r>
              <a:rPr lang="es-ES" sz="2000" dirty="0" smtClean="0">
                <a:solidFill>
                  <a:schemeClr val="bg1"/>
                </a:solidFill>
              </a:rPr>
              <a:t>82.9%</a:t>
            </a:r>
            <a:endParaRPr lang="es-ES" sz="2000" dirty="0">
              <a:solidFill>
                <a:schemeClr val="bg1"/>
              </a:solidFill>
            </a:endParaRPr>
          </a:p>
        </p:txBody>
      </p:sp>
    </p:spTree>
    <p:extLst>
      <p:ext uri="{BB962C8B-B14F-4D97-AF65-F5344CB8AC3E}">
        <p14:creationId xmlns:p14="http://schemas.microsoft.com/office/powerpoint/2010/main" val="2391051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p:cNvPicPr>
            <a:picLocks noChangeAspect="1"/>
          </p:cNvPicPr>
          <p:nvPr/>
        </p:nvPicPr>
        <p:blipFill rotWithShape="1">
          <a:blip r:embed="rId3">
            <a:extLst>
              <a:ext uri="{28A0092B-C50C-407E-A947-70E740481C1C}">
                <a14:useLocalDpi xmlns:a14="http://schemas.microsoft.com/office/drawing/2010/main" val="0"/>
              </a:ext>
            </a:extLst>
          </a:blip>
          <a:srcRect t="12450" r="980" b="12703"/>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3620401" y="1295305"/>
            <a:ext cx="4726108" cy="1107996"/>
          </a:xfrm>
          <a:prstGeom prst="rect">
            <a:avLst/>
          </a:prstGeom>
          <a:noFill/>
        </p:spPr>
        <p:txBody>
          <a:bodyPr wrap="square" rtlCol="0">
            <a:spAutoFit/>
          </a:bodyPr>
          <a:lstStyle/>
          <a:p>
            <a:pPr algn="ctr"/>
            <a:r>
              <a:rPr lang="es-ES" sz="6600" b="1" dirty="0" smtClean="0">
                <a:solidFill>
                  <a:schemeClr val="bg1"/>
                </a:solidFill>
              </a:rPr>
              <a:t>GRACIAS</a:t>
            </a:r>
            <a:endParaRPr lang="es-ES" sz="6600" b="1" dirty="0">
              <a:solidFill>
                <a:schemeClr val="bg1"/>
              </a:solidFill>
            </a:endParaRPr>
          </a:p>
        </p:txBody>
      </p:sp>
      <p:pic>
        <p:nvPicPr>
          <p:cNvPr id="8" name="Imagen 7" descr="Logo-BLanc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3284" y="4535068"/>
            <a:ext cx="2717467" cy="13281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520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3"/>
          <p:cNvSpPr txBox="1"/>
          <p:nvPr/>
        </p:nvSpPr>
        <p:spPr>
          <a:xfrm>
            <a:off x="783772" y="187141"/>
            <a:ext cx="5854792" cy="523220"/>
          </a:xfrm>
          <a:prstGeom prst="rect">
            <a:avLst/>
          </a:prstGeom>
          <a:noFill/>
        </p:spPr>
        <p:txBody>
          <a:bodyPr wrap="square" rtlCol="0">
            <a:spAutoFit/>
          </a:bodyPr>
          <a:lstStyle/>
          <a:p>
            <a:pPr algn="just"/>
            <a:r>
              <a:rPr lang="es-ES" sz="2800" b="1" dirty="0" smtClean="0">
                <a:solidFill>
                  <a:schemeClr val="accent5">
                    <a:lumMod val="50000"/>
                  </a:schemeClr>
                </a:solidFill>
              </a:rPr>
              <a:t>PARA TENER EN CUENTA</a:t>
            </a:r>
            <a:endParaRPr lang="es-ES" sz="2800" b="1" dirty="0">
              <a:solidFill>
                <a:schemeClr val="accent5">
                  <a:lumMod val="50000"/>
                </a:schemeClr>
              </a:solidFill>
            </a:endParaRPr>
          </a:p>
        </p:txBody>
      </p:sp>
      <p:sp>
        <p:nvSpPr>
          <p:cNvPr id="4" name="Rectángulo 3"/>
          <p:cNvSpPr/>
          <p:nvPr/>
        </p:nvSpPr>
        <p:spPr>
          <a:xfrm>
            <a:off x="783772" y="1461111"/>
            <a:ext cx="10699667" cy="4029565"/>
          </a:xfrm>
          <a:prstGeom prst="rect">
            <a:avLst/>
          </a:prstGeom>
        </p:spPr>
        <p:txBody>
          <a:bodyPr wrap="square">
            <a:spAutoFit/>
          </a:bodyPr>
          <a:lstStyle/>
          <a:p>
            <a:pPr marL="342900" indent="-342900" algn="just">
              <a:lnSpc>
                <a:spcPct val="107000"/>
              </a:lnSpc>
              <a:spcAft>
                <a:spcPts val="0"/>
              </a:spcAft>
              <a:buFont typeface="Arial" panose="020B0604020202020204" pitchFamily="34" charset="0"/>
              <a:buChar char="•"/>
            </a:pPr>
            <a:r>
              <a:rPr lang="es-CO" sz="2000" dirty="0" smtClean="0">
                <a:solidFill>
                  <a:schemeClr val="accent5">
                    <a:lumMod val="50000"/>
                  </a:schemeClr>
                </a:solidFill>
              </a:rPr>
              <a:t>La </a:t>
            </a:r>
            <a:r>
              <a:rPr lang="es-CO" sz="2000" dirty="0">
                <a:solidFill>
                  <a:schemeClr val="accent5">
                    <a:lumMod val="50000"/>
                  </a:schemeClr>
                </a:solidFill>
              </a:rPr>
              <a:t>formulación del Plan de acción institucional es anual.</a:t>
            </a:r>
          </a:p>
          <a:p>
            <a:pPr marL="342900" indent="-342900" algn="just">
              <a:lnSpc>
                <a:spcPct val="107000"/>
              </a:lnSpc>
              <a:spcAft>
                <a:spcPts val="0"/>
              </a:spcAft>
              <a:buFont typeface="Arial" panose="020B0604020202020204" pitchFamily="34" charset="0"/>
              <a:buChar char="•"/>
            </a:pPr>
            <a:endParaRPr lang="es-CO" sz="2000" dirty="0">
              <a:solidFill>
                <a:schemeClr val="accent5">
                  <a:lumMod val="50000"/>
                </a:schemeClr>
              </a:solidFill>
            </a:endParaRPr>
          </a:p>
          <a:p>
            <a:pPr marL="342900" indent="-342900" algn="just">
              <a:lnSpc>
                <a:spcPct val="107000"/>
              </a:lnSpc>
              <a:spcAft>
                <a:spcPts val="0"/>
              </a:spcAft>
              <a:buFont typeface="Arial" panose="020B0604020202020204" pitchFamily="34" charset="0"/>
              <a:buChar char="•"/>
            </a:pPr>
            <a:r>
              <a:rPr lang="es-CO" sz="2000" dirty="0" smtClean="0">
                <a:solidFill>
                  <a:schemeClr val="accent5">
                    <a:lumMod val="50000"/>
                  </a:schemeClr>
                </a:solidFill>
              </a:rPr>
              <a:t>Anualmente </a:t>
            </a:r>
            <a:r>
              <a:rPr lang="es-CO" sz="2000" dirty="0">
                <a:solidFill>
                  <a:schemeClr val="accent5">
                    <a:lumMod val="50000"/>
                  </a:schemeClr>
                </a:solidFill>
              </a:rPr>
              <a:t>el Plan de acción institucional corresponderá a la programación del plan de acción del proyecto de inversión y a la programación del plan de acción de la dependencia.</a:t>
            </a:r>
          </a:p>
          <a:p>
            <a:pPr marL="342900" indent="-342900" algn="just">
              <a:lnSpc>
                <a:spcPct val="107000"/>
              </a:lnSpc>
              <a:spcAft>
                <a:spcPts val="0"/>
              </a:spcAft>
              <a:buFont typeface="Arial" panose="020B0604020202020204" pitchFamily="34" charset="0"/>
              <a:buChar char="•"/>
            </a:pPr>
            <a:endParaRPr lang="es-CO" sz="2000" dirty="0">
              <a:solidFill>
                <a:schemeClr val="accent5">
                  <a:lumMod val="50000"/>
                </a:schemeClr>
              </a:solidFill>
            </a:endParaRPr>
          </a:p>
          <a:p>
            <a:pPr marL="342900" indent="-342900" algn="just">
              <a:lnSpc>
                <a:spcPct val="107000"/>
              </a:lnSpc>
              <a:spcAft>
                <a:spcPts val="0"/>
              </a:spcAft>
              <a:buFont typeface="Arial" panose="020B0604020202020204" pitchFamily="34" charset="0"/>
              <a:buChar char="•"/>
            </a:pPr>
            <a:r>
              <a:rPr lang="es-CO" sz="2000" dirty="0" smtClean="0">
                <a:solidFill>
                  <a:schemeClr val="accent5">
                    <a:lumMod val="50000"/>
                  </a:schemeClr>
                </a:solidFill>
              </a:rPr>
              <a:t>La </a:t>
            </a:r>
            <a:r>
              <a:rPr lang="es-CO" sz="2000" dirty="0">
                <a:solidFill>
                  <a:schemeClr val="accent5">
                    <a:lumMod val="50000"/>
                  </a:schemeClr>
                </a:solidFill>
              </a:rPr>
              <a:t>reprogramación del Plan de acción institucional de la siguiente vigencia debe iniciar en el último trimestre de la vigencia inmediatamente anterior.</a:t>
            </a:r>
          </a:p>
          <a:p>
            <a:pPr marL="342900" indent="-342900" algn="just">
              <a:lnSpc>
                <a:spcPct val="107000"/>
              </a:lnSpc>
              <a:spcAft>
                <a:spcPts val="0"/>
              </a:spcAft>
              <a:buFont typeface="Arial" panose="020B0604020202020204" pitchFamily="34" charset="0"/>
              <a:buChar char="•"/>
            </a:pPr>
            <a:endParaRPr lang="es-CO" sz="2000" dirty="0">
              <a:solidFill>
                <a:schemeClr val="accent5">
                  <a:lumMod val="50000"/>
                </a:schemeClr>
              </a:solidFill>
            </a:endParaRPr>
          </a:p>
          <a:p>
            <a:pPr marL="342900" indent="-342900" algn="just">
              <a:lnSpc>
                <a:spcPct val="107000"/>
              </a:lnSpc>
              <a:spcAft>
                <a:spcPts val="0"/>
              </a:spcAft>
              <a:buFont typeface="Arial" panose="020B0604020202020204" pitchFamily="34" charset="0"/>
              <a:buChar char="•"/>
            </a:pPr>
            <a:r>
              <a:rPr lang="es-CO" sz="2000" dirty="0" smtClean="0">
                <a:solidFill>
                  <a:schemeClr val="accent5">
                    <a:lumMod val="50000"/>
                  </a:schemeClr>
                </a:solidFill>
              </a:rPr>
              <a:t>Dentro </a:t>
            </a:r>
            <a:r>
              <a:rPr lang="es-CO" sz="2000" dirty="0">
                <a:solidFill>
                  <a:schemeClr val="accent5">
                    <a:lumMod val="50000"/>
                  </a:schemeClr>
                </a:solidFill>
              </a:rPr>
              <a:t>de las metodologías para la construcción del Plan de acción se encuentran: marco lógico, cadena de valor, costo-beneficio, cascada de metas y objetivos, meta-plan, entre otras. </a:t>
            </a:r>
            <a:r>
              <a:rPr lang="es-CO" sz="2000" dirty="0" smtClean="0">
                <a:solidFill>
                  <a:schemeClr val="accent5">
                    <a:lumMod val="50000"/>
                  </a:schemeClr>
                </a:solidFill>
              </a:rPr>
              <a:t>Para </a:t>
            </a:r>
            <a:r>
              <a:rPr lang="es-CO" sz="2000" dirty="0">
                <a:solidFill>
                  <a:schemeClr val="accent5">
                    <a:lumMod val="50000"/>
                  </a:schemeClr>
                </a:solidFill>
              </a:rPr>
              <a:t>la formulación del Plan de acción institucional, se </a:t>
            </a:r>
            <a:r>
              <a:rPr lang="es-CO" sz="2000" dirty="0" smtClean="0">
                <a:solidFill>
                  <a:schemeClr val="accent5">
                    <a:lumMod val="50000"/>
                  </a:schemeClr>
                </a:solidFill>
              </a:rPr>
              <a:t>utiliza </a:t>
            </a:r>
            <a:r>
              <a:rPr lang="es-CO" sz="2000" dirty="0">
                <a:solidFill>
                  <a:schemeClr val="accent5">
                    <a:lumMod val="50000"/>
                  </a:schemeClr>
                </a:solidFill>
              </a:rPr>
              <a:t>la misma metodología empleada en la formulación de los proyectos de inversión de la entidad.</a:t>
            </a:r>
          </a:p>
        </p:txBody>
      </p:sp>
      <p:cxnSp>
        <p:nvCxnSpPr>
          <p:cNvPr id="5" name="Conector recto 4"/>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470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3"/>
          <p:cNvSpPr txBox="1"/>
          <p:nvPr/>
        </p:nvSpPr>
        <p:spPr>
          <a:xfrm>
            <a:off x="393473" y="256101"/>
            <a:ext cx="9773135" cy="523220"/>
          </a:xfrm>
          <a:prstGeom prst="rect">
            <a:avLst/>
          </a:prstGeom>
          <a:noFill/>
        </p:spPr>
        <p:txBody>
          <a:bodyPr wrap="square" rtlCol="0">
            <a:spAutoFit/>
          </a:bodyPr>
          <a:lstStyle/>
          <a:p>
            <a:pPr algn="just"/>
            <a:r>
              <a:rPr lang="es-ES" sz="2800" b="1" dirty="0" smtClean="0">
                <a:solidFill>
                  <a:schemeClr val="accent5">
                    <a:lumMod val="50000"/>
                  </a:schemeClr>
                </a:solidFill>
              </a:rPr>
              <a:t>METODOLOGÍA DE SEGUIMIENTO PLAN DE ACCIÓN</a:t>
            </a:r>
            <a:endParaRPr lang="es-ES" sz="2800" b="1" dirty="0">
              <a:solidFill>
                <a:schemeClr val="accent5">
                  <a:lumMod val="50000"/>
                </a:schemeClr>
              </a:solidFill>
            </a:endParaRPr>
          </a:p>
        </p:txBody>
      </p:sp>
      <p:sp>
        <p:nvSpPr>
          <p:cNvPr id="4" name="Rectángulo 3"/>
          <p:cNvSpPr/>
          <p:nvPr/>
        </p:nvSpPr>
        <p:spPr>
          <a:xfrm>
            <a:off x="795375" y="952353"/>
            <a:ext cx="10640563" cy="750975"/>
          </a:xfrm>
          <a:prstGeom prst="rect">
            <a:avLst/>
          </a:prstGeom>
        </p:spPr>
        <p:txBody>
          <a:bodyPr wrap="square">
            <a:spAutoFit/>
          </a:bodyPr>
          <a:lstStyle/>
          <a:p>
            <a:pPr algn="just">
              <a:lnSpc>
                <a:spcPct val="107000"/>
              </a:lnSpc>
              <a:spcAft>
                <a:spcPts val="0"/>
              </a:spcAft>
            </a:pPr>
            <a:r>
              <a:rPr lang="es-CO" sz="2000" dirty="0" smtClean="0">
                <a:solidFill>
                  <a:schemeClr val="accent5">
                    <a:lumMod val="50000"/>
                  </a:schemeClr>
                </a:solidFill>
              </a:rPr>
              <a:t>Para </a:t>
            </a:r>
            <a:r>
              <a:rPr lang="es-CO" sz="2000" dirty="0">
                <a:solidFill>
                  <a:schemeClr val="accent5">
                    <a:lumMod val="50000"/>
                  </a:schemeClr>
                </a:solidFill>
              </a:rPr>
              <a:t>la vigencia </a:t>
            </a:r>
            <a:r>
              <a:rPr lang="es-CO" sz="2000" dirty="0" smtClean="0">
                <a:solidFill>
                  <a:schemeClr val="accent5">
                    <a:lumMod val="50000"/>
                  </a:schemeClr>
                </a:solidFill>
              </a:rPr>
              <a:t>2017 la </a:t>
            </a:r>
            <a:r>
              <a:rPr lang="es-CO" sz="2000" dirty="0">
                <a:solidFill>
                  <a:schemeClr val="accent5">
                    <a:lumMod val="50000"/>
                  </a:schemeClr>
                </a:solidFill>
              </a:rPr>
              <a:t>Secretaria Distrital de Integración </a:t>
            </a:r>
            <a:r>
              <a:rPr lang="es-CO" sz="2000" dirty="0" smtClean="0">
                <a:solidFill>
                  <a:schemeClr val="accent5">
                    <a:lumMod val="50000"/>
                  </a:schemeClr>
                </a:solidFill>
              </a:rPr>
              <a:t>Social </a:t>
            </a:r>
            <a:r>
              <a:rPr lang="es-CO" sz="2000" dirty="0">
                <a:solidFill>
                  <a:schemeClr val="accent5">
                    <a:lumMod val="50000"/>
                  </a:schemeClr>
                </a:solidFill>
              </a:rPr>
              <a:t>estableció que el seguimiento al Plan de Acción Institucional </a:t>
            </a:r>
            <a:r>
              <a:rPr lang="es-CO" sz="2000" dirty="0" smtClean="0">
                <a:solidFill>
                  <a:schemeClr val="accent5">
                    <a:lumMod val="50000"/>
                  </a:schemeClr>
                </a:solidFill>
              </a:rPr>
              <a:t>se realizará desde </a:t>
            </a:r>
            <a:r>
              <a:rPr lang="es-CO" sz="2000" dirty="0">
                <a:solidFill>
                  <a:schemeClr val="accent5">
                    <a:lumMod val="50000"/>
                  </a:schemeClr>
                </a:solidFill>
              </a:rPr>
              <a:t>dos </a:t>
            </a:r>
            <a:r>
              <a:rPr lang="es-CO" sz="2000" dirty="0" smtClean="0">
                <a:solidFill>
                  <a:schemeClr val="accent5">
                    <a:lumMod val="50000"/>
                  </a:schemeClr>
                </a:solidFill>
              </a:rPr>
              <a:t>enfoques: </a:t>
            </a:r>
            <a:r>
              <a:rPr lang="es-CO" sz="2000" dirty="0">
                <a:solidFill>
                  <a:schemeClr val="accent5">
                    <a:lumMod val="50000"/>
                  </a:schemeClr>
                </a:solidFill>
              </a:rPr>
              <a:t>inversión y </a:t>
            </a:r>
            <a:r>
              <a:rPr lang="es-CO" sz="2000" dirty="0" smtClean="0">
                <a:solidFill>
                  <a:schemeClr val="accent5">
                    <a:lumMod val="50000"/>
                  </a:schemeClr>
                </a:solidFill>
              </a:rPr>
              <a:t>gestión.</a:t>
            </a:r>
            <a:endParaRPr lang="es-CO" sz="2000" dirty="0">
              <a:solidFill>
                <a:schemeClr val="accent5">
                  <a:lumMod val="50000"/>
                </a:schemeClr>
              </a:solidFill>
            </a:endParaRPr>
          </a:p>
        </p:txBody>
      </p:sp>
      <p:sp>
        <p:nvSpPr>
          <p:cNvPr id="5" name="Elipse 4"/>
          <p:cNvSpPr/>
          <p:nvPr/>
        </p:nvSpPr>
        <p:spPr>
          <a:xfrm>
            <a:off x="7493332" y="1978505"/>
            <a:ext cx="1682111" cy="1700404"/>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6" name="Imagen 5" descr="businessman-success.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30839" y="2231278"/>
            <a:ext cx="1192597" cy="1192597"/>
          </a:xfrm>
          <a:prstGeom prst="rect">
            <a:avLst/>
          </a:prstGeom>
        </p:spPr>
      </p:pic>
      <p:sp>
        <p:nvSpPr>
          <p:cNvPr id="7" name="Rectángulo 6"/>
          <p:cNvSpPr/>
          <p:nvPr/>
        </p:nvSpPr>
        <p:spPr>
          <a:xfrm>
            <a:off x="7650977" y="3700849"/>
            <a:ext cx="1305935" cy="523220"/>
          </a:xfrm>
          <a:prstGeom prst="rect">
            <a:avLst/>
          </a:prstGeom>
        </p:spPr>
        <p:txBody>
          <a:bodyPr wrap="none">
            <a:spAutoFit/>
          </a:bodyPr>
          <a:lstStyle/>
          <a:p>
            <a:pPr lvl="0" algn="just"/>
            <a:r>
              <a:rPr lang="es-MX" sz="2800" dirty="0" smtClean="0">
                <a:solidFill>
                  <a:srgbClr val="00647A"/>
                </a:solidFill>
              </a:rPr>
              <a:t>Gestión</a:t>
            </a:r>
            <a:endParaRPr lang="es-MX" sz="2800" dirty="0">
              <a:solidFill>
                <a:srgbClr val="00647A"/>
              </a:solidFill>
            </a:endParaRPr>
          </a:p>
        </p:txBody>
      </p:sp>
      <p:sp>
        <p:nvSpPr>
          <p:cNvPr id="8" name="Elipse 7"/>
          <p:cNvSpPr/>
          <p:nvPr/>
        </p:nvSpPr>
        <p:spPr>
          <a:xfrm>
            <a:off x="2412454" y="1987747"/>
            <a:ext cx="1683449" cy="1712477"/>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9" name="Imagen 8" descr="investment-mode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111" y="2225024"/>
            <a:ext cx="1324920" cy="1324920"/>
          </a:xfrm>
          <a:prstGeom prst="rect">
            <a:avLst/>
          </a:prstGeom>
        </p:spPr>
      </p:pic>
      <p:sp>
        <p:nvSpPr>
          <p:cNvPr id="10" name="Rectángulo 9"/>
          <p:cNvSpPr/>
          <p:nvPr/>
        </p:nvSpPr>
        <p:spPr>
          <a:xfrm>
            <a:off x="2495600" y="3700849"/>
            <a:ext cx="1513941" cy="523220"/>
          </a:xfrm>
          <a:prstGeom prst="rect">
            <a:avLst/>
          </a:prstGeom>
        </p:spPr>
        <p:txBody>
          <a:bodyPr wrap="none">
            <a:spAutoFit/>
          </a:bodyPr>
          <a:lstStyle/>
          <a:p>
            <a:pPr lvl="0" algn="just"/>
            <a:r>
              <a:rPr lang="es-MX" sz="2800" dirty="0" smtClean="0">
                <a:solidFill>
                  <a:srgbClr val="00647A"/>
                </a:solidFill>
              </a:rPr>
              <a:t>Inversión</a:t>
            </a:r>
            <a:endParaRPr lang="es-MX" sz="2800" dirty="0">
              <a:solidFill>
                <a:srgbClr val="00647A"/>
              </a:solidFill>
            </a:endParaRPr>
          </a:p>
        </p:txBody>
      </p:sp>
      <p:sp>
        <p:nvSpPr>
          <p:cNvPr id="2" name="Flecha izquierda, derecha y arriba 1"/>
          <p:cNvSpPr/>
          <p:nvPr/>
        </p:nvSpPr>
        <p:spPr>
          <a:xfrm rot="10800000">
            <a:off x="4593265" y="2391346"/>
            <a:ext cx="2349794" cy="1112848"/>
          </a:xfrm>
          <a:custGeom>
            <a:avLst/>
            <a:gdLst>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86055 w 2616159"/>
              <a:gd name="connsiteY11" fmla="*/ 660209 h 1320418"/>
              <a:gd name="connsiteX12" fmla="*/ 2616159 w 2616159"/>
              <a:gd name="connsiteY12" fmla="*/ 990314 h 1320418"/>
              <a:gd name="connsiteX13" fmla="*/ 2286055 w 2616159"/>
              <a:gd name="connsiteY13" fmla="*/ 1320418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86055 w 2616159"/>
              <a:gd name="connsiteY11" fmla="*/ 660209 h 1320418"/>
              <a:gd name="connsiteX12" fmla="*/ 2616159 w 2616159"/>
              <a:gd name="connsiteY12" fmla="*/ 990314 h 1320418"/>
              <a:gd name="connsiteX13" fmla="*/ 2286055 w 2616159"/>
              <a:gd name="connsiteY13" fmla="*/ 1094787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62304 w 2616159"/>
              <a:gd name="connsiteY11" fmla="*/ 873965 h 1320418"/>
              <a:gd name="connsiteX12" fmla="*/ 2616159 w 2616159"/>
              <a:gd name="connsiteY12" fmla="*/ 990314 h 1320418"/>
              <a:gd name="connsiteX13" fmla="*/ 2286055 w 2616159"/>
              <a:gd name="connsiteY13" fmla="*/ 1094787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286055"/>
              <a:gd name="connsiteY0" fmla="*/ 990314 h 1320418"/>
              <a:gd name="connsiteX1" fmla="*/ 330105 w 2286055"/>
              <a:gd name="connsiteY1" fmla="*/ 660209 h 1320418"/>
              <a:gd name="connsiteX2" fmla="*/ 330105 w 2286055"/>
              <a:gd name="connsiteY2" fmla="*/ 867779 h 1320418"/>
              <a:gd name="connsiteX3" fmla="*/ 1185545 w 2286055"/>
              <a:gd name="connsiteY3" fmla="*/ 867779 h 1320418"/>
              <a:gd name="connsiteX4" fmla="*/ 1185545 w 2286055"/>
              <a:gd name="connsiteY4" fmla="*/ 330105 h 1320418"/>
              <a:gd name="connsiteX5" fmla="*/ 977975 w 2286055"/>
              <a:gd name="connsiteY5" fmla="*/ 330105 h 1320418"/>
              <a:gd name="connsiteX6" fmla="*/ 1308080 w 2286055"/>
              <a:gd name="connsiteY6" fmla="*/ 0 h 1320418"/>
              <a:gd name="connsiteX7" fmla="*/ 1638184 w 2286055"/>
              <a:gd name="connsiteY7" fmla="*/ 330105 h 1320418"/>
              <a:gd name="connsiteX8" fmla="*/ 1430614 w 2286055"/>
              <a:gd name="connsiteY8" fmla="*/ 330105 h 1320418"/>
              <a:gd name="connsiteX9" fmla="*/ 1430614 w 2286055"/>
              <a:gd name="connsiteY9" fmla="*/ 867779 h 1320418"/>
              <a:gd name="connsiteX10" fmla="*/ 2286055 w 2286055"/>
              <a:gd name="connsiteY10" fmla="*/ 867779 h 1320418"/>
              <a:gd name="connsiteX11" fmla="*/ 2262304 w 2286055"/>
              <a:gd name="connsiteY11" fmla="*/ 873965 h 1320418"/>
              <a:gd name="connsiteX12" fmla="*/ 2283650 w 2286055"/>
              <a:gd name="connsiteY12" fmla="*/ 871561 h 1320418"/>
              <a:gd name="connsiteX13" fmla="*/ 2286055 w 2286055"/>
              <a:gd name="connsiteY13" fmla="*/ 1094787 h 1320418"/>
              <a:gd name="connsiteX14" fmla="*/ 2286055 w 2286055"/>
              <a:gd name="connsiteY14" fmla="*/ 1112848 h 1320418"/>
              <a:gd name="connsiteX15" fmla="*/ 330105 w 2286055"/>
              <a:gd name="connsiteY15" fmla="*/ 1112848 h 1320418"/>
              <a:gd name="connsiteX16" fmla="*/ 330105 w 2286055"/>
              <a:gd name="connsiteY16" fmla="*/ 1320418 h 1320418"/>
              <a:gd name="connsiteX17" fmla="*/ 0 w 2286055"/>
              <a:gd name="connsiteY17" fmla="*/ 990314 h 1320418"/>
              <a:gd name="connsiteX0" fmla="*/ 0 w 2288312"/>
              <a:gd name="connsiteY0" fmla="*/ 990314 h 1320418"/>
              <a:gd name="connsiteX1" fmla="*/ 330105 w 2288312"/>
              <a:gd name="connsiteY1" fmla="*/ 660209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320418"/>
              <a:gd name="connsiteX1" fmla="*/ 343753 w 2288312"/>
              <a:gd name="connsiteY1" fmla="*/ 855827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320418"/>
              <a:gd name="connsiteX1" fmla="*/ 302810 w 2288312"/>
              <a:gd name="connsiteY1" fmla="*/ 874024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112848"/>
              <a:gd name="connsiteX1" fmla="*/ 302810 w 2288312"/>
              <a:gd name="connsiteY1" fmla="*/ 874024 h 1112848"/>
              <a:gd name="connsiteX2" fmla="*/ 330105 w 2288312"/>
              <a:gd name="connsiteY2" fmla="*/ 867779 h 1112848"/>
              <a:gd name="connsiteX3" fmla="*/ 1185545 w 2288312"/>
              <a:gd name="connsiteY3" fmla="*/ 867779 h 1112848"/>
              <a:gd name="connsiteX4" fmla="*/ 1185545 w 2288312"/>
              <a:gd name="connsiteY4" fmla="*/ 330105 h 1112848"/>
              <a:gd name="connsiteX5" fmla="*/ 977975 w 2288312"/>
              <a:gd name="connsiteY5" fmla="*/ 330105 h 1112848"/>
              <a:gd name="connsiteX6" fmla="*/ 1308080 w 2288312"/>
              <a:gd name="connsiteY6" fmla="*/ 0 h 1112848"/>
              <a:gd name="connsiteX7" fmla="*/ 1638184 w 2288312"/>
              <a:gd name="connsiteY7" fmla="*/ 330105 h 1112848"/>
              <a:gd name="connsiteX8" fmla="*/ 1430614 w 2288312"/>
              <a:gd name="connsiteY8" fmla="*/ 330105 h 1112848"/>
              <a:gd name="connsiteX9" fmla="*/ 1430614 w 2288312"/>
              <a:gd name="connsiteY9" fmla="*/ 867779 h 1112848"/>
              <a:gd name="connsiteX10" fmla="*/ 2286055 w 2288312"/>
              <a:gd name="connsiteY10" fmla="*/ 867779 h 1112848"/>
              <a:gd name="connsiteX11" fmla="*/ 2262304 w 2288312"/>
              <a:gd name="connsiteY11" fmla="*/ 873965 h 1112848"/>
              <a:gd name="connsiteX12" fmla="*/ 2288199 w 2288312"/>
              <a:gd name="connsiteY12" fmla="*/ 876110 h 1112848"/>
              <a:gd name="connsiteX13" fmla="*/ 2286055 w 2288312"/>
              <a:gd name="connsiteY13" fmla="*/ 1094787 h 1112848"/>
              <a:gd name="connsiteX14" fmla="*/ 2286055 w 2288312"/>
              <a:gd name="connsiteY14" fmla="*/ 1112848 h 1112848"/>
              <a:gd name="connsiteX15" fmla="*/ 330105 w 2288312"/>
              <a:gd name="connsiteY15" fmla="*/ 1112848 h 1112848"/>
              <a:gd name="connsiteX16" fmla="*/ 321006 w 2288312"/>
              <a:gd name="connsiteY16" fmla="*/ 1102054 h 1112848"/>
              <a:gd name="connsiteX17" fmla="*/ 0 w 2288312"/>
              <a:gd name="connsiteY17" fmla="*/ 990314 h 1112848"/>
              <a:gd name="connsiteX0" fmla="*/ 0 w 2288312"/>
              <a:gd name="connsiteY0" fmla="*/ 990314 h 1112848"/>
              <a:gd name="connsiteX1" fmla="*/ 302810 w 2288312"/>
              <a:gd name="connsiteY1" fmla="*/ 874024 h 1112848"/>
              <a:gd name="connsiteX2" fmla="*/ 330105 w 2288312"/>
              <a:gd name="connsiteY2" fmla="*/ 867779 h 1112848"/>
              <a:gd name="connsiteX3" fmla="*/ 1185545 w 2288312"/>
              <a:gd name="connsiteY3" fmla="*/ 867779 h 1112848"/>
              <a:gd name="connsiteX4" fmla="*/ 1185545 w 2288312"/>
              <a:gd name="connsiteY4" fmla="*/ 330105 h 1112848"/>
              <a:gd name="connsiteX5" fmla="*/ 977975 w 2288312"/>
              <a:gd name="connsiteY5" fmla="*/ 330105 h 1112848"/>
              <a:gd name="connsiteX6" fmla="*/ 1308080 w 2288312"/>
              <a:gd name="connsiteY6" fmla="*/ 0 h 1112848"/>
              <a:gd name="connsiteX7" fmla="*/ 1638184 w 2288312"/>
              <a:gd name="connsiteY7" fmla="*/ 330105 h 1112848"/>
              <a:gd name="connsiteX8" fmla="*/ 1430614 w 2288312"/>
              <a:gd name="connsiteY8" fmla="*/ 330105 h 1112848"/>
              <a:gd name="connsiteX9" fmla="*/ 1430614 w 2288312"/>
              <a:gd name="connsiteY9" fmla="*/ 867779 h 1112848"/>
              <a:gd name="connsiteX10" fmla="*/ 2286055 w 2288312"/>
              <a:gd name="connsiteY10" fmla="*/ 867779 h 1112848"/>
              <a:gd name="connsiteX11" fmla="*/ 2262304 w 2288312"/>
              <a:gd name="connsiteY11" fmla="*/ 873965 h 1112848"/>
              <a:gd name="connsiteX12" fmla="*/ 2288199 w 2288312"/>
              <a:gd name="connsiteY12" fmla="*/ 876110 h 1112848"/>
              <a:gd name="connsiteX13" fmla="*/ 2286055 w 2288312"/>
              <a:gd name="connsiteY13" fmla="*/ 1094787 h 1112848"/>
              <a:gd name="connsiteX14" fmla="*/ 2286055 w 2288312"/>
              <a:gd name="connsiteY14" fmla="*/ 1112848 h 1112848"/>
              <a:gd name="connsiteX15" fmla="*/ 330105 w 2288312"/>
              <a:gd name="connsiteY15" fmla="*/ 1112848 h 1112848"/>
              <a:gd name="connsiteX16" fmla="*/ 334653 w 2288312"/>
              <a:gd name="connsiteY16" fmla="*/ 1088406 h 1112848"/>
              <a:gd name="connsiteX17" fmla="*/ 0 w 2288312"/>
              <a:gd name="connsiteY17" fmla="*/ 990314 h 1112848"/>
              <a:gd name="connsiteX0" fmla="*/ 15638 w 1985502"/>
              <a:gd name="connsiteY0" fmla="*/ 1008511 h 1112848"/>
              <a:gd name="connsiteX1" fmla="*/ 0 w 1985502"/>
              <a:gd name="connsiteY1" fmla="*/ 874024 h 1112848"/>
              <a:gd name="connsiteX2" fmla="*/ 27295 w 1985502"/>
              <a:gd name="connsiteY2" fmla="*/ 867779 h 1112848"/>
              <a:gd name="connsiteX3" fmla="*/ 882735 w 1985502"/>
              <a:gd name="connsiteY3" fmla="*/ 867779 h 1112848"/>
              <a:gd name="connsiteX4" fmla="*/ 882735 w 1985502"/>
              <a:gd name="connsiteY4" fmla="*/ 330105 h 1112848"/>
              <a:gd name="connsiteX5" fmla="*/ 675165 w 1985502"/>
              <a:gd name="connsiteY5" fmla="*/ 330105 h 1112848"/>
              <a:gd name="connsiteX6" fmla="*/ 1005270 w 1985502"/>
              <a:gd name="connsiteY6" fmla="*/ 0 h 1112848"/>
              <a:gd name="connsiteX7" fmla="*/ 1335374 w 1985502"/>
              <a:gd name="connsiteY7" fmla="*/ 330105 h 1112848"/>
              <a:gd name="connsiteX8" fmla="*/ 1127804 w 1985502"/>
              <a:gd name="connsiteY8" fmla="*/ 330105 h 1112848"/>
              <a:gd name="connsiteX9" fmla="*/ 1127804 w 1985502"/>
              <a:gd name="connsiteY9" fmla="*/ 867779 h 1112848"/>
              <a:gd name="connsiteX10" fmla="*/ 1983245 w 1985502"/>
              <a:gd name="connsiteY10" fmla="*/ 867779 h 1112848"/>
              <a:gd name="connsiteX11" fmla="*/ 1959494 w 1985502"/>
              <a:gd name="connsiteY11" fmla="*/ 873965 h 1112848"/>
              <a:gd name="connsiteX12" fmla="*/ 1985389 w 1985502"/>
              <a:gd name="connsiteY12" fmla="*/ 876110 h 1112848"/>
              <a:gd name="connsiteX13" fmla="*/ 1983245 w 1985502"/>
              <a:gd name="connsiteY13" fmla="*/ 1094787 h 1112848"/>
              <a:gd name="connsiteX14" fmla="*/ 1983245 w 1985502"/>
              <a:gd name="connsiteY14" fmla="*/ 1112848 h 1112848"/>
              <a:gd name="connsiteX15" fmla="*/ 27295 w 1985502"/>
              <a:gd name="connsiteY15" fmla="*/ 1112848 h 1112848"/>
              <a:gd name="connsiteX16" fmla="*/ 31843 w 1985502"/>
              <a:gd name="connsiteY16" fmla="*/ 1088406 h 1112848"/>
              <a:gd name="connsiteX17" fmla="*/ 15638 w 1985502"/>
              <a:gd name="connsiteY17" fmla="*/ 1008511 h 1112848"/>
              <a:gd name="connsiteX0" fmla="*/ 0 w 1969864"/>
              <a:gd name="connsiteY0" fmla="*/ 1008511 h 1112848"/>
              <a:gd name="connsiteX1" fmla="*/ 7108 w 1969864"/>
              <a:gd name="connsiteY1" fmla="*/ 851277 h 1112848"/>
              <a:gd name="connsiteX2" fmla="*/ 11657 w 1969864"/>
              <a:gd name="connsiteY2" fmla="*/ 867779 h 1112848"/>
              <a:gd name="connsiteX3" fmla="*/ 867097 w 1969864"/>
              <a:gd name="connsiteY3" fmla="*/ 867779 h 1112848"/>
              <a:gd name="connsiteX4" fmla="*/ 867097 w 1969864"/>
              <a:gd name="connsiteY4" fmla="*/ 330105 h 1112848"/>
              <a:gd name="connsiteX5" fmla="*/ 659527 w 1969864"/>
              <a:gd name="connsiteY5" fmla="*/ 330105 h 1112848"/>
              <a:gd name="connsiteX6" fmla="*/ 989632 w 1969864"/>
              <a:gd name="connsiteY6" fmla="*/ 0 h 1112848"/>
              <a:gd name="connsiteX7" fmla="*/ 1319736 w 1969864"/>
              <a:gd name="connsiteY7" fmla="*/ 330105 h 1112848"/>
              <a:gd name="connsiteX8" fmla="*/ 1112166 w 1969864"/>
              <a:gd name="connsiteY8" fmla="*/ 330105 h 1112848"/>
              <a:gd name="connsiteX9" fmla="*/ 1112166 w 1969864"/>
              <a:gd name="connsiteY9" fmla="*/ 867779 h 1112848"/>
              <a:gd name="connsiteX10" fmla="*/ 1967607 w 1969864"/>
              <a:gd name="connsiteY10" fmla="*/ 867779 h 1112848"/>
              <a:gd name="connsiteX11" fmla="*/ 1943856 w 1969864"/>
              <a:gd name="connsiteY11" fmla="*/ 873965 h 1112848"/>
              <a:gd name="connsiteX12" fmla="*/ 1969751 w 1969864"/>
              <a:gd name="connsiteY12" fmla="*/ 876110 h 1112848"/>
              <a:gd name="connsiteX13" fmla="*/ 1967607 w 1969864"/>
              <a:gd name="connsiteY13" fmla="*/ 1094787 h 1112848"/>
              <a:gd name="connsiteX14" fmla="*/ 1967607 w 1969864"/>
              <a:gd name="connsiteY14" fmla="*/ 1112848 h 1112848"/>
              <a:gd name="connsiteX15" fmla="*/ 11657 w 1969864"/>
              <a:gd name="connsiteY15" fmla="*/ 1112848 h 1112848"/>
              <a:gd name="connsiteX16" fmla="*/ 16205 w 1969864"/>
              <a:gd name="connsiteY16" fmla="*/ 1088406 h 1112848"/>
              <a:gd name="connsiteX17" fmla="*/ 0 w 1969864"/>
              <a:gd name="connsiteY17" fmla="*/ 1008511 h 1112848"/>
              <a:gd name="connsiteX0" fmla="*/ 15638 w 1962756"/>
              <a:gd name="connsiteY0" fmla="*/ 1008511 h 1112848"/>
              <a:gd name="connsiteX1" fmla="*/ 0 w 1962756"/>
              <a:gd name="connsiteY1" fmla="*/ 851277 h 1112848"/>
              <a:gd name="connsiteX2" fmla="*/ 4549 w 1962756"/>
              <a:gd name="connsiteY2" fmla="*/ 867779 h 1112848"/>
              <a:gd name="connsiteX3" fmla="*/ 859989 w 1962756"/>
              <a:gd name="connsiteY3" fmla="*/ 867779 h 1112848"/>
              <a:gd name="connsiteX4" fmla="*/ 859989 w 1962756"/>
              <a:gd name="connsiteY4" fmla="*/ 330105 h 1112848"/>
              <a:gd name="connsiteX5" fmla="*/ 652419 w 1962756"/>
              <a:gd name="connsiteY5" fmla="*/ 330105 h 1112848"/>
              <a:gd name="connsiteX6" fmla="*/ 982524 w 1962756"/>
              <a:gd name="connsiteY6" fmla="*/ 0 h 1112848"/>
              <a:gd name="connsiteX7" fmla="*/ 1312628 w 1962756"/>
              <a:gd name="connsiteY7" fmla="*/ 330105 h 1112848"/>
              <a:gd name="connsiteX8" fmla="*/ 1105058 w 1962756"/>
              <a:gd name="connsiteY8" fmla="*/ 330105 h 1112848"/>
              <a:gd name="connsiteX9" fmla="*/ 1105058 w 1962756"/>
              <a:gd name="connsiteY9" fmla="*/ 867779 h 1112848"/>
              <a:gd name="connsiteX10" fmla="*/ 1960499 w 1962756"/>
              <a:gd name="connsiteY10" fmla="*/ 867779 h 1112848"/>
              <a:gd name="connsiteX11" fmla="*/ 1936748 w 1962756"/>
              <a:gd name="connsiteY11" fmla="*/ 873965 h 1112848"/>
              <a:gd name="connsiteX12" fmla="*/ 1962643 w 1962756"/>
              <a:gd name="connsiteY12" fmla="*/ 876110 h 1112848"/>
              <a:gd name="connsiteX13" fmla="*/ 1960499 w 1962756"/>
              <a:gd name="connsiteY13" fmla="*/ 1094787 h 1112848"/>
              <a:gd name="connsiteX14" fmla="*/ 1960499 w 1962756"/>
              <a:gd name="connsiteY14" fmla="*/ 1112848 h 1112848"/>
              <a:gd name="connsiteX15" fmla="*/ 4549 w 1962756"/>
              <a:gd name="connsiteY15" fmla="*/ 1112848 h 1112848"/>
              <a:gd name="connsiteX16" fmla="*/ 9097 w 1962756"/>
              <a:gd name="connsiteY16" fmla="*/ 1088406 h 1112848"/>
              <a:gd name="connsiteX17" fmla="*/ 15638 w 1962756"/>
              <a:gd name="connsiteY17" fmla="*/ 1008511 h 1112848"/>
              <a:gd name="connsiteX0" fmla="*/ 11089 w 1958207"/>
              <a:gd name="connsiteY0" fmla="*/ 1008511 h 1112848"/>
              <a:gd name="connsiteX1" fmla="*/ 9099 w 1958207"/>
              <a:gd name="connsiteY1" fmla="*/ 896770 h 1112848"/>
              <a:gd name="connsiteX2" fmla="*/ 0 w 1958207"/>
              <a:gd name="connsiteY2" fmla="*/ 867779 h 1112848"/>
              <a:gd name="connsiteX3" fmla="*/ 855440 w 1958207"/>
              <a:gd name="connsiteY3" fmla="*/ 867779 h 1112848"/>
              <a:gd name="connsiteX4" fmla="*/ 855440 w 1958207"/>
              <a:gd name="connsiteY4" fmla="*/ 330105 h 1112848"/>
              <a:gd name="connsiteX5" fmla="*/ 647870 w 1958207"/>
              <a:gd name="connsiteY5" fmla="*/ 330105 h 1112848"/>
              <a:gd name="connsiteX6" fmla="*/ 977975 w 1958207"/>
              <a:gd name="connsiteY6" fmla="*/ 0 h 1112848"/>
              <a:gd name="connsiteX7" fmla="*/ 1308079 w 1958207"/>
              <a:gd name="connsiteY7" fmla="*/ 330105 h 1112848"/>
              <a:gd name="connsiteX8" fmla="*/ 1100509 w 1958207"/>
              <a:gd name="connsiteY8" fmla="*/ 330105 h 1112848"/>
              <a:gd name="connsiteX9" fmla="*/ 1100509 w 1958207"/>
              <a:gd name="connsiteY9" fmla="*/ 867779 h 1112848"/>
              <a:gd name="connsiteX10" fmla="*/ 1955950 w 1958207"/>
              <a:gd name="connsiteY10" fmla="*/ 867779 h 1112848"/>
              <a:gd name="connsiteX11" fmla="*/ 1932199 w 1958207"/>
              <a:gd name="connsiteY11" fmla="*/ 873965 h 1112848"/>
              <a:gd name="connsiteX12" fmla="*/ 1958094 w 1958207"/>
              <a:gd name="connsiteY12" fmla="*/ 876110 h 1112848"/>
              <a:gd name="connsiteX13" fmla="*/ 1955950 w 1958207"/>
              <a:gd name="connsiteY13" fmla="*/ 1094787 h 1112848"/>
              <a:gd name="connsiteX14" fmla="*/ 1955950 w 1958207"/>
              <a:gd name="connsiteY14" fmla="*/ 1112848 h 1112848"/>
              <a:gd name="connsiteX15" fmla="*/ 0 w 1958207"/>
              <a:gd name="connsiteY15" fmla="*/ 1112848 h 1112848"/>
              <a:gd name="connsiteX16" fmla="*/ 4548 w 1958207"/>
              <a:gd name="connsiteY16" fmla="*/ 1088406 h 1112848"/>
              <a:gd name="connsiteX17" fmla="*/ 11089 w 1958207"/>
              <a:gd name="connsiteY17" fmla="*/ 1008511 h 11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8207" h="1112848">
                <a:moveTo>
                  <a:pt x="11089" y="1008511"/>
                </a:moveTo>
                <a:cubicBezTo>
                  <a:pt x="10426" y="971264"/>
                  <a:pt x="9762" y="934017"/>
                  <a:pt x="9099" y="896770"/>
                </a:cubicBezTo>
                <a:lnTo>
                  <a:pt x="0" y="867779"/>
                </a:lnTo>
                <a:lnTo>
                  <a:pt x="855440" y="867779"/>
                </a:lnTo>
                <a:lnTo>
                  <a:pt x="855440" y="330105"/>
                </a:lnTo>
                <a:lnTo>
                  <a:pt x="647870" y="330105"/>
                </a:lnTo>
                <a:lnTo>
                  <a:pt x="977975" y="0"/>
                </a:lnTo>
                <a:lnTo>
                  <a:pt x="1308079" y="330105"/>
                </a:lnTo>
                <a:lnTo>
                  <a:pt x="1100509" y="330105"/>
                </a:lnTo>
                <a:lnTo>
                  <a:pt x="1100509" y="867779"/>
                </a:lnTo>
                <a:lnTo>
                  <a:pt x="1955950" y="867779"/>
                </a:lnTo>
                <a:lnTo>
                  <a:pt x="1932199" y="873965"/>
                </a:lnTo>
                <a:lnTo>
                  <a:pt x="1958094" y="876110"/>
                </a:lnTo>
                <a:cubicBezTo>
                  <a:pt x="1958896" y="950519"/>
                  <a:pt x="1955148" y="1020378"/>
                  <a:pt x="1955950" y="1094787"/>
                </a:cubicBezTo>
                <a:lnTo>
                  <a:pt x="1955950" y="1112848"/>
                </a:lnTo>
                <a:lnTo>
                  <a:pt x="0" y="1112848"/>
                </a:lnTo>
                <a:lnTo>
                  <a:pt x="4548" y="1088406"/>
                </a:lnTo>
                <a:lnTo>
                  <a:pt x="11089" y="1008511"/>
                </a:lnTo>
                <a:close/>
              </a:path>
            </a:pathLst>
          </a:custGeom>
          <a:solidFill>
            <a:srgbClr val="094D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78AA"/>
              </a:solidFill>
            </a:endParaRPr>
          </a:p>
        </p:txBody>
      </p:sp>
      <p:sp>
        <p:nvSpPr>
          <p:cNvPr id="12" name="Elipse 11"/>
          <p:cNvSpPr/>
          <p:nvPr/>
        </p:nvSpPr>
        <p:spPr>
          <a:xfrm>
            <a:off x="4953160" y="3841582"/>
            <a:ext cx="1683449" cy="1712477"/>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0041" y="4182977"/>
            <a:ext cx="1029685" cy="1029685"/>
          </a:xfrm>
          <a:prstGeom prst="rect">
            <a:avLst/>
          </a:prstGeom>
        </p:spPr>
      </p:pic>
      <p:sp>
        <p:nvSpPr>
          <p:cNvPr id="14" name="Rectángulo 13"/>
          <p:cNvSpPr/>
          <p:nvPr/>
        </p:nvSpPr>
        <p:spPr>
          <a:xfrm>
            <a:off x="3804240" y="5554057"/>
            <a:ext cx="4182107" cy="523220"/>
          </a:xfrm>
          <a:prstGeom prst="rect">
            <a:avLst/>
          </a:prstGeom>
        </p:spPr>
        <p:txBody>
          <a:bodyPr wrap="none">
            <a:spAutoFit/>
          </a:bodyPr>
          <a:lstStyle/>
          <a:p>
            <a:pPr lvl="0" algn="just"/>
            <a:r>
              <a:rPr lang="es-MX" sz="2800" dirty="0" smtClean="0">
                <a:solidFill>
                  <a:srgbClr val="00647A"/>
                </a:solidFill>
              </a:rPr>
              <a:t>Seguimiento Plan de acción</a:t>
            </a:r>
            <a:endParaRPr lang="es-MX" sz="2800" dirty="0">
              <a:solidFill>
                <a:srgbClr val="00647A"/>
              </a:solidFill>
            </a:endParaRPr>
          </a:p>
        </p:txBody>
      </p:sp>
      <p:cxnSp>
        <p:nvCxnSpPr>
          <p:cNvPr id="15" name="Conector recto 14"/>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039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935665" y="2009553"/>
            <a:ext cx="10228521" cy="4082904"/>
          </a:xfrm>
          <a:prstGeom prst="roundRect">
            <a:avLst>
              <a:gd name="adj" fmla="val 7872"/>
            </a:avLst>
          </a:prstGeom>
          <a:solidFill>
            <a:srgbClr val="0073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rgbClr val="0088C3"/>
              </a:solidFill>
            </a:endParaRPr>
          </a:p>
        </p:txBody>
      </p:sp>
      <p:sp>
        <p:nvSpPr>
          <p:cNvPr id="30" name="CuadroTexto 3"/>
          <p:cNvSpPr txBox="1"/>
          <p:nvPr/>
        </p:nvSpPr>
        <p:spPr>
          <a:xfrm>
            <a:off x="605642" y="255241"/>
            <a:ext cx="9773135" cy="523220"/>
          </a:xfrm>
          <a:prstGeom prst="rect">
            <a:avLst/>
          </a:prstGeom>
          <a:noFill/>
        </p:spPr>
        <p:txBody>
          <a:bodyPr wrap="square" rtlCol="0">
            <a:spAutoFit/>
          </a:bodyPr>
          <a:lstStyle/>
          <a:p>
            <a:pPr algn="just"/>
            <a:r>
              <a:rPr lang="es-ES" sz="2800" b="1" dirty="0" smtClean="0">
                <a:solidFill>
                  <a:schemeClr val="accent5">
                    <a:lumMod val="50000"/>
                  </a:schemeClr>
                </a:solidFill>
              </a:rPr>
              <a:t>INVERSIÓN</a:t>
            </a:r>
            <a:endParaRPr lang="es-ES" sz="2800" b="1" dirty="0">
              <a:solidFill>
                <a:schemeClr val="accent5">
                  <a:lumMod val="50000"/>
                </a:schemeClr>
              </a:solidFill>
            </a:endParaRPr>
          </a:p>
        </p:txBody>
      </p:sp>
      <p:sp>
        <p:nvSpPr>
          <p:cNvPr id="4" name="Rectángulo 3"/>
          <p:cNvSpPr/>
          <p:nvPr/>
        </p:nvSpPr>
        <p:spPr>
          <a:xfrm>
            <a:off x="605642" y="778461"/>
            <a:ext cx="10699667" cy="1065676"/>
          </a:xfrm>
          <a:prstGeom prst="rect">
            <a:avLst/>
          </a:prstGeom>
        </p:spPr>
        <p:txBody>
          <a:bodyPr wrap="square">
            <a:spAutoFit/>
          </a:bodyPr>
          <a:lstStyle/>
          <a:p>
            <a:pPr algn="just">
              <a:lnSpc>
                <a:spcPct val="107000"/>
              </a:lnSpc>
              <a:spcAft>
                <a:spcPts val="0"/>
              </a:spcAft>
            </a:pPr>
            <a:r>
              <a:rPr lang="es-CO" sz="2000" dirty="0">
                <a:solidFill>
                  <a:schemeClr val="accent5">
                    <a:lumMod val="50000"/>
                  </a:schemeClr>
                </a:solidFill>
              </a:rPr>
              <a:t>El seguimiento y avance del plan acción desde la perspectiva de la inversión se enfoca en el cumplimiento de los objetivos específicos establecidos en cada uno de los 14 proyectos de inversión que tiene la Secretaría.</a:t>
            </a:r>
          </a:p>
        </p:txBody>
      </p:sp>
      <p:graphicFrame>
        <p:nvGraphicFramePr>
          <p:cNvPr id="2" name="Tabla 1"/>
          <p:cNvGraphicFramePr>
            <a:graphicFrameLocks noGrp="1"/>
          </p:cNvGraphicFramePr>
          <p:nvPr>
            <p:extLst>
              <p:ext uri="{D42A27DB-BD31-4B8C-83A1-F6EECF244321}">
                <p14:modId xmlns:p14="http://schemas.microsoft.com/office/powerpoint/2010/main" val="502333773"/>
              </p:ext>
            </p:extLst>
          </p:nvPr>
        </p:nvGraphicFramePr>
        <p:xfrm>
          <a:off x="1121735" y="2163119"/>
          <a:ext cx="9835114" cy="3673057"/>
        </p:xfrm>
        <a:graphic>
          <a:graphicData uri="http://schemas.openxmlformats.org/drawingml/2006/table">
            <a:tbl>
              <a:tblPr firstRow="1" firstCol="1" bandRow="1">
                <a:tableStyleId>{5C22544A-7EE6-4342-B048-85BDC9FD1C3A}</a:tableStyleId>
              </a:tblPr>
              <a:tblGrid>
                <a:gridCol w="5757530"/>
                <a:gridCol w="1052623"/>
                <a:gridCol w="1020726"/>
                <a:gridCol w="1031358"/>
                <a:gridCol w="972877"/>
              </a:tblGrid>
              <a:tr h="467360">
                <a:tc>
                  <a:txBody>
                    <a:bodyPr/>
                    <a:lstStyle/>
                    <a:p>
                      <a:pPr algn="ctr">
                        <a:lnSpc>
                          <a:spcPct val="107000"/>
                        </a:lnSpc>
                        <a:spcAft>
                          <a:spcPts val="0"/>
                        </a:spcAft>
                      </a:pPr>
                      <a:r>
                        <a:rPr lang="es-MX" sz="1400" dirty="0" smtClean="0">
                          <a:solidFill>
                            <a:srgbClr val="094D63"/>
                          </a:solidFill>
                          <a:effectLst/>
                        </a:rPr>
                        <a:t>Proyecto de</a:t>
                      </a:r>
                      <a:r>
                        <a:rPr lang="es-MX" sz="1400" baseline="0" dirty="0" smtClean="0">
                          <a:solidFill>
                            <a:srgbClr val="094D63"/>
                          </a:solidFill>
                          <a:effectLst/>
                        </a:rPr>
                        <a:t> inversión</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rPr>
                        <a:t>Objetivos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rPr>
                        <a:t>Metas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rPr>
                        <a:t>Actividades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rPr>
                        <a:t>Tareas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Una ciudad para las familias - 1086</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10</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46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114</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238215">
                <a:tc>
                  <a:txBody>
                    <a:bodyPr/>
                    <a:lstStyle/>
                    <a:p>
                      <a:pPr>
                        <a:lnSpc>
                          <a:spcPct val="107000"/>
                        </a:lnSpc>
                        <a:spcAft>
                          <a:spcPts val="0"/>
                        </a:spcAft>
                      </a:pPr>
                      <a:r>
                        <a:rPr lang="es-MX" sz="1300" dirty="0">
                          <a:solidFill>
                            <a:srgbClr val="094D63"/>
                          </a:solidFill>
                          <a:effectLst/>
                        </a:rPr>
                        <a:t>Integración eficiente y transparente para todos - 1091</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6</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11</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42</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Viviendo el territorio - 1092</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18</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56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5246">
                <a:tc>
                  <a:txBody>
                    <a:bodyPr/>
                    <a:lstStyle/>
                    <a:p>
                      <a:pPr>
                        <a:lnSpc>
                          <a:spcPct val="107000"/>
                        </a:lnSpc>
                        <a:spcAft>
                          <a:spcPts val="0"/>
                        </a:spcAft>
                      </a:pPr>
                      <a:r>
                        <a:rPr lang="es-MX" sz="1300" dirty="0">
                          <a:solidFill>
                            <a:srgbClr val="094D63"/>
                          </a:solidFill>
                          <a:effectLst/>
                        </a:rPr>
                        <a:t>Prevención y atención integral de la paternidad y la maternidad temprana -1093</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14</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Desarrollo integral desde la gestación hasta la adolescencia - 1096</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20</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91</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Bogotá te nutre - 1098</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20</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63</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Envejecimiento digno, activo y feliz - 1099</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35</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Distrito diverso - 1101</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8</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11</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Espacios de integración social - 1103</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8</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16</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42</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Prevención y atención integral del fenómeno de habitabilidad en calle - 1108</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5</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6</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Por una ciudad incluyente y sin barreras - 1113</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3</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Distrito Joven - 1116</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3</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4</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10</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Gestión Institucional y fortalecimiento del talento humano - 1118</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9</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300" dirty="0">
                          <a:solidFill>
                            <a:srgbClr val="094D63"/>
                          </a:solidFill>
                          <a:effectLst/>
                        </a:rPr>
                        <a:t>Integración digital y de conocimiento para la inclusión social - 1168</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8</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gn="ctr">
                        <a:lnSpc>
                          <a:spcPct val="107000"/>
                        </a:lnSpc>
                        <a:spcAft>
                          <a:spcPts val="0"/>
                        </a:spcAft>
                      </a:pPr>
                      <a:r>
                        <a:rPr lang="es-MX" sz="1300" b="1" dirty="0">
                          <a:solidFill>
                            <a:srgbClr val="094D63"/>
                          </a:solidFill>
                          <a:effectLst/>
                        </a:rPr>
                        <a:t>TOTAL</a:t>
                      </a:r>
                      <a:endParaRPr lang="es-MX" sz="1300" b="1"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300" b="1" dirty="0">
                          <a:effectLst/>
                        </a:rPr>
                        <a:t>57</a:t>
                      </a:r>
                      <a:endParaRPr lang="es-MX"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300" b="1" dirty="0">
                          <a:effectLst/>
                        </a:rPr>
                        <a:t>94</a:t>
                      </a:r>
                      <a:endParaRPr lang="es-MX"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300" b="1" dirty="0">
                          <a:effectLst/>
                        </a:rPr>
                        <a:t>242</a:t>
                      </a:r>
                      <a:endParaRPr lang="es-MX"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300" b="1" dirty="0">
                          <a:effectLst/>
                        </a:rPr>
                        <a:t>713</a:t>
                      </a:r>
                      <a:endParaRPr lang="es-MX"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cxnSp>
        <p:nvCxnSpPr>
          <p:cNvPr id="8" name="Conector recto 7"/>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605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499191" y="2041451"/>
            <a:ext cx="8676167" cy="4051006"/>
          </a:xfrm>
          <a:prstGeom prst="roundRect">
            <a:avLst>
              <a:gd name="adj" fmla="val 7872"/>
            </a:avLst>
          </a:prstGeom>
          <a:solidFill>
            <a:srgbClr val="0073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rgbClr val="0088C3"/>
              </a:solidFill>
            </a:endParaRPr>
          </a:p>
        </p:txBody>
      </p:sp>
      <p:sp>
        <p:nvSpPr>
          <p:cNvPr id="30" name="CuadroTexto 3"/>
          <p:cNvSpPr txBox="1"/>
          <p:nvPr/>
        </p:nvSpPr>
        <p:spPr>
          <a:xfrm>
            <a:off x="605642" y="255241"/>
            <a:ext cx="9773135" cy="523220"/>
          </a:xfrm>
          <a:prstGeom prst="rect">
            <a:avLst/>
          </a:prstGeom>
          <a:noFill/>
        </p:spPr>
        <p:txBody>
          <a:bodyPr wrap="square" rtlCol="0">
            <a:spAutoFit/>
          </a:bodyPr>
          <a:lstStyle/>
          <a:p>
            <a:pPr algn="just"/>
            <a:r>
              <a:rPr lang="es-ES" sz="2800" b="1" dirty="0" smtClean="0">
                <a:solidFill>
                  <a:schemeClr val="accent5">
                    <a:lumMod val="50000"/>
                  </a:schemeClr>
                </a:solidFill>
              </a:rPr>
              <a:t>GESTIÓN</a:t>
            </a:r>
            <a:endParaRPr lang="es-ES" sz="2800" b="1" dirty="0">
              <a:solidFill>
                <a:schemeClr val="accent5">
                  <a:lumMod val="50000"/>
                </a:schemeClr>
              </a:solidFill>
            </a:endParaRPr>
          </a:p>
        </p:txBody>
      </p:sp>
      <p:sp>
        <p:nvSpPr>
          <p:cNvPr id="4" name="Rectángulo 3"/>
          <p:cNvSpPr/>
          <p:nvPr/>
        </p:nvSpPr>
        <p:spPr>
          <a:xfrm>
            <a:off x="605642" y="778461"/>
            <a:ext cx="10699667" cy="1080296"/>
          </a:xfrm>
          <a:prstGeom prst="rect">
            <a:avLst/>
          </a:prstGeom>
        </p:spPr>
        <p:txBody>
          <a:bodyPr wrap="square">
            <a:spAutoFit/>
          </a:bodyPr>
          <a:lstStyle/>
          <a:p>
            <a:pPr algn="just">
              <a:lnSpc>
                <a:spcPct val="107000"/>
              </a:lnSpc>
              <a:spcAft>
                <a:spcPts val="0"/>
              </a:spcAft>
            </a:pPr>
            <a:r>
              <a:rPr lang="es-CO" sz="2000" dirty="0">
                <a:solidFill>
                  <a:schemeClr val="accent5">
                    <a:lumMod val="50000"/>
                  </a:schemeClr>
                </a:solidFill>
              </a:rPr>
              <a:t>El seguimiento y avance alcanzado en la gestión de la Secretaría dentro de su Plan de </a:t>
            </a:r>
            <a:r>
              <a:rPr lang="es-CO" sz="2000" dirty="0" smtClean="0">
                <a:solidFill>
                  <a:schemeClr val="accent5">
                    <a:lumMod val="50000"/>
                  </a:schemeClr>
                </a:solidFill>
              </a:rPr>
              <a:t>Acción está </a:t>
            </a:r>
            <a:r>
              <a:rPr lang="es-CO" sz="2000" dirty="0">
                <a:solidFill>
                  <a:schemeClr val="accent5">
                    <a:lumMod val="50000"/>
                  </a:schemeClr>
                </a:solidFill>
              </a:rPr>
              <a:t>compuesto por la sumatoria de indicadores de los 13 procesos, garantizando la asociación jerárquica en la gestión de la </a:t>
            </a:r>
            <a:r>
              <a:rPr lang="es-CO" sz="2000" dirty="0" smtClean="0">
                <a:solidFill>
                  <a:schemeClr val="accent5">
                    <a:lumMod val="50000"/>
                  </a:schemeClr>
                </a:solidFill>
              </a:rPr>
              <a:t>entidad, para este corte 11 procesos presentan avances</a:t>
            </a:r>
            <a:endParaRPr lang="es-CO" sz="2000" dirty="0">
              <a:solidFill>
                <a:schemeClr val="accent5">
                  <a:lumMod val="50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019138100"/>
              </p:ext>
            </p:extLst>
          </p:nvPr>
        </p:nvGraphicFramePr>
        <p:xfrm>
          <a:off x="1754372" y="2248098"/>
          <a:ext cx="8218968" cy="3693800"/>
        </p:xfrm>
        <a:graphic>
          <a:graphicData uri="http://schemas.openxmlformats.org/drawingml/2006/table">
            <a:tbl>
              <a:tblPr firstRow="1" firstCol="1" bandRow="1">
                <a:tableStyleId>{5C22544A-7EE6-4342-B048-85BDC9FD1C3A}</a:tableStyleId>
              </a:tblPr>
              <a:tblGrid>
                <a:gridCol w="4019107"/>
                <a:gridCol w="1807535"/>
                <a:gridCol w="2392326"/>
              </a:tblGrid>
              <a:tr h="723900">
                <a:tc>
                  <a:txBody>
                    <a:bodyPr/>
                    <a:lstStyle/>
                    <a:p>
                      <a:pPr algn="ctr">
                        <a:lnSpc>
                          <a:spcPct val="107000"/>
                        </a:lnSpc>
                        <a:spcAft>
                          <a:spcPts val="0"/>
                        </a:spcAft>
                      </a:pPr>
                      <a:r>
                        <a:rPr lang="es-MX" sz="1400" dirty="0" smtClean="0">
                          <a:solidFill>
                            <a:srgbClr val="094D63"/>
                          </a:solidFill>
                          <a:effectLst/>
                        </a:rPr>
                        <a:t>Proceso</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rPr>
                        <a:t>Indicadores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rPr>
                        <a:t>Indicadores con programación</a:t>
                      </a:r>
                      <a:r>
                        <a:rPr lang="es-MX" sz="1400" baseline="0" dirty="0" smtClean="0">
                          <a:solidFill>
                            <a:srgbClr val="094D63"/>
                          </a:solidFill>
                          <a:effectLst/>
                        </a:rPr>
                        <a:t> primer trimestre</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400" dirty="0">
                          <a:solidFill>
                            <a:srgbClr val="094D63"/>
                          </a:solidFill>
                          <a:effectLst/>
                        </a:rPr>
                        <a:t>Direccionamiento Político</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5</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latin typeface="+mn-lt"/>
                          <a:ea typeface="+mn-ea"/>
                          <a:cs typeface="+mn-cs"/>
                        </a:rPr>
                        <a:t>5</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343535">
                <a:tc>
                  <a:txBody>
                    <a:bodyPr/>
                    <a:lstStyle/>
                    <a:p>
                      <a:pPr>
                        <a:lnSpc>
                          <a:spcPct val="107000"/>
                        </a:lnSpc>
                        <a:spcAft>
                          <a:spcPts val="0"/>
                        </a:spcAft>
                      </a:pPr>
                      <a:r>
                        <a:rPr lang="es-MX" sz="1400" dirty="0">
                          <a:solidFill>
                            <a:srgbClr val="094D63"/>
                          </a:solidFill>
                          <a:effectLst/>
                        </a:rPr>
                        <a:t>Direccionamiento de los Servicios Sociales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3</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latin typeface="+mn-lt"/>
                          <a:ea typeface="+mn-ea"/>
                          <a:cs typeface="+mn-cs"/>
                        </a:rPr>
                        <a:t>3</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400" dirty="0">
                          <a:solidFill>
                            <a:srgbClr val="094D63"/>
                          </a:solidFill>
                          <a:effectLst/>
                        </a:rPr>
                        <a:t>Direccionamiento Estratégico</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4</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4</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343535">
                <a:tc>
                  <a:txBody>
                    <a:bodyPr/>
                    <a:lstStyle/>
                    <a:p>
                      <a:pPr>
                        <a:lnSpc>
                          <a:spcPct val="107000"/>
                        </a:lnSpc>
                        <a:spcAft>
                          <a:spcPts val="0"/>
                        </a:spcAft>
                      </a:pPr>
                      <a:r>
                        <a:rPr lang="es-MX" sz="1400" dirty="0">
                          <a:solidFill>
                            <a:srgbClr val="094D63"/>
                          </a:solidFill>
                          <a:effectLst/>
                        </a:rPr>
                        <a:t>Análisis y Seguimiento de Políticas Sociales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3</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latin typeface="+mn-lt"/>
                          <a:ea typeface="+mn-ea"/>
                          <a:cs typeface="+mn-cs"/>
                        </a:rPr>
                        <a:t>2</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400">
                          <a:solidFill>
                            <a:srgbClr val="094D63"/>
                          </a:solidFill>
                          <a:effectLst/>
                        </a:rPr>
                        <a:t>Prestación de los Servicios Sociales</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rPr>
                        <a:t>40</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latin typeface="+mn-lt"/>
                          <a:ea typeface="+mn-ea"/>
                          <a:cs typeface="+mn-cs"/>
                        </a:rPr>
                        <a:t>37</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400">
                          <a:solidFill>
                            <a:srgbClr val="094D63"/>
                          </a:solidFill>
                          <a:effectLst/>
                        </a:rPr>
                        <a:t>Mantenimiento y Soporte de TIC´s</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7</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latin typeface="+mn-lt"/>
                          <a:ea typeface="+mn-ea"/>
                          <a:cs typeface="+mn-cs"/>
                        </a:rPr>
                        <a:t>7</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400">
                          <a:solidFill>
                            <a:srgbClr val="094D63"/>
                          </a:solidFill>
                          <a:effectLst/>
                        </a:rPr>
                        <a:t>Adquisiciones</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8</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8</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400">
                          <a:solidFill>
                            <a:srgbClr val="094D63"/>
                          </a:solidFill>
                          <a:effectLst/>
                        </a:rPr>
                        <a:t>Gestión de Bienes y Servicios</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20</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rPr>
                        <a:t>18</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400">
                          <a:solidFill>
                            <a:srgbClr val="094D63"/>
                          </a:solidFill>
                          <a:effectLst/>
                        </a:rPr>
                        <a:t>Gestión del Talento Humano</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17</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smtClean="0">
                          <a:solidFill>
                            <a:srgbClr val="094D63"/>
                          </a:solidFill>
                          <a:effectLst/>
                        </a:rPr>
                        <a:t>17</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400">
                          <a:solidFill>
                            <a:srgbClr val="094D63"/>
                          </a:solidFill>
                          <a:effectLst/>
                        </a:rPr>
                        <a:t>Gestión del Conocimiento</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2</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latin typeface="+mn-lt"/>
                          <a:ea typeface="+mn-ea"/>
                          <a:cs typeface="+mn-cs"/>
                        </a:rPr>
                        <a:t>2</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nSpc>
                          <a:spcPct val="107000"/>
                        </a:lnSpc>
                        <a:spcAft>
                          <a:spcPts val="0"/>
                        </a:spcAft>
                      </a:pPr>
                      <a:r>
                        <a:rPr lang="es-MX" sz="1400">
                          <a:solidFill>
                            <a:srgbClr val="094D63"/>
                          </a:solidFill>
                          <a:effectLst/>
                        </a:rPr>
                        <a:t>Mejora Continua</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7</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latin typeface="+mn-lt"/>
                          <a:ea typeface="+mn-ea"/>
                          <a:cs typeface="+mn-cs"/>
                        </a:rPr>
                        <a:t>7</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r h="180975">
                <a:tc>
                  <a:txBody>
                    <a:bodyPr/>
                    <a:lstStyle/>
                    <a:p>
                      <a:pPr algn="ctr">
                        <a:lnSpc>
                          <a:spcPct val="107000"/>
                        </a:lnSpc>
                        <a:spcAft>
                          <a:spcPts val="0"/>
                        </a:spcAft>
                      </a:pPr>
                      <a:r>
                        <a:rPr lang="es-MX" sz="1400" b="1" dirty="0">
                          <a:solidFill>
                            <a:srgbClr val="094D63"/>
                          </a:solidFill>
                          <a:effectLst/>
                        </a:rPr>
                        <a:t>TOTAL</a:t>
                      </a:r>
                      <a:endParaRPr lang="es-MX" sz="1400" b="1"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b="1" smtClean="0">
                          <a:solidFill>
                            <a:srgbClr val="094D63"/>
                          </a:solidFill>
                          <a:effectLst/>
                        </a:rPr>
                        <a:t>116</a:t>
                      </a:r>
                      <a:endParaRPr lang="es-MX" sz="1400" b="1"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b="1" dirty="0" smtClean="0">
                          <a:solidFill>
                            <a:srgbClr val="094D63"/>
                          </a:solidFill>
                          <a:effectLst/>
                          <a:latin typeface="+mn-lt"/>
                          <a:ea typeface="+mn-ea"/>
                          <a:cs typeface="+mn-cs"/>
                        </a:rPr>
                        <a:t>110</a:t>
                      </a:r>
                      <a:endParaRPr lang="es-MX" sz="1400" b="1"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r>
            </a:tbl>
          </a:graphicData>
        </a:graphic>
      </p:graphicFrame>
      <p:cxnSp>
        <p:nvCxnSpPr>
          <p:cNvPr id="8" name="Conector recto 7"/>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89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
          <p:cNvPicPr>
            <a:picLocks noChangeAspect="1"/>
          </p:cNvPicPr>
          <p:nvPr/>
        </p:nvPicPr>
        <p:blipFill rotWithShape="1">
          <a:blip r:embed="rId2">
            <a:duotone>
              <a:srgbClr val="4BACC6">
                <a:shade val="45000"/>
                <a:satMod val="135000"/>
              </a:srgbClr>
              <a:prstClr val="white"/>
            </a:duotone>
            <a:extLst>
              <a:ext uri="{28A0092B-C50C-407E-A947-70E740481C1C}">
                <a14:useLocalDpi xmlns:a14="http://schemas.microsoft.com/office/drawing/2010/main" val="0"/>
              </a:ext>
            </a:extLst>
          </a:blip>
          <a:srcRect l="50232"/>
          <a:stretch/>
        </p:blipFill>
        <p:spPr bwMode="auto">
          <a:xfrm>
            <a:off x="1477926" y="2954149"/>
            <a:ext cx="4239337" cy="2795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Imagen 17" descr="IMG_8223.JPG"/>
          <p:cNvPicPr>
            <a:picLocks noChangeAspect="1"/>
          </p:cNvPicPr>
          <p:nvPr/>
        </p:nvPicPr>
        <p:blipFill rotWithShape="1">
          <a:blip r:embed="rId3" cstate="print">
            <a:duotone>
              <a:srgbClr val="4BACC6">
                <a:shade val="45000"/>
                <a:satMod val="135000"/>
              </a:srgb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826"/>
          <a:stretch/>
        </p:blipFill>
        <p:spPr>
          <a:xfrm>
            <a:off x="6470523" y="2954148"/>
            <a:ext cx="4193615" cy="2795065"/>
          </a:xfrm>
          <a:prstGeom prst="rect">
            <a:avLst/>
          </a:prstGeom>
        </p:spPr>
      </p:pic>
      <p:sp>
        <p:nvSpPr>
          <p:cNvPr id="5" name="CuadroTexto 7"/>
          <p:cNvSpPr txBox="1">
            <a:spLocks noChangeArrowheads="1"/>
          </p:cNvSpPr>
          <p:nvPr/>
        </p:nvSpPr>
        <p:spPr bwMode="auto">
          <a:xfrm>
            <a:off x="1818732" y="1494038"/>
            <a:ext cx="3714158"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8800" dirty="0" smtClean="0">
                <a:solidFill>
                  <a:schemeClr val="tx1">
                    <a:lumMod val="85000"/>
                    <a:lumOff val="15000"/>
                  </a:schemeClr>
                </a:solidFill>
              </a:rPr>
              <a:t>87%</a:t>
            </a:r>
            <a:endParaRPr lang="es-ES" sz="8800" dirty="0">
              <a:solidFill>
                <a:schemeClr val="tx1">
                  <a:lumMod val="85000"/>
                  <a:lumOff val="15000"/>
                </a:schemeClr>
              </a:solidFill>
            </a:endParaRPr>
          </a:p>
        </p:txBody>
      </p:sp>
      <p:sp>
        <p:nvSpPr>
          <p:cNvPr id="7" name="CuadroTexto 13"/>
          <p:cNvSpPr txBox="1">
            <a:spLocks noChangeArrowheads="1"/>
          </p:cNvSpPr>
          <p:nvPr/>
        </p:nvSpPr>
        <p:spPr bwMode="auto">
          <a:xfrm>
            <a:off x="6840685" y="1521794"/>
            <a:ext cx="3487478"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8800" dirty="0" smtClean="0">
                <a:solidFill>
                  <a:srgbClr val="006076"/>
                </a:solidFill>
              </a:rPr>
              <a:t>84%</a:t>
            </a:r>
            <a:endParaRPr lang="es-ES" sz="8800" dirty="0">
              <a:solidFill>
                <a:srgbClr val="006076"/>
              </a:solidFill>
            </a:endParaRPr>
          </a:p>
        </p:txBody>
      </p:sp>
      <p:sp>
        <p:nvSpPr>
          <p:cNvPr id="11" name="Elipse 10"/>
          <p:cNvSpPr/>
          <p:nvPr/>
        </p:nvSpPr>
        <p:spPr>
          <a:xfrm>
            <a:off x="2945220" y="3434302"/>
            <a:ext cx="1254640" cy="1250362"/>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12" name="Imagen 11" descr="investment-mode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6211" y="3570659"/>
            <a:ext cx="1013923" cy="1013923"/>
          </a:xfrm>
          <a:prstGeom prst="rect">
            <a:avLst/>
          </a:prstGeom>
        </p:spPr>
      </p:pic>
      <p:sp>
        <p:nvSpPr>
          <p:cNvPr id="13" name="Rectángulo 12"/>
          <p:cNvSpPr/>
          <p:nvPr/>
        </p:nvSpPr>
        <p:spPr>
          <a:xfrm>
            <a:off x="2444302" y="4584582"/>
            <a:ext cx="2277739" cy="769441"/>
          </a:xfrm>
          <a:prstGeom prst="rect">
            <a:avLst/>
          </a:prstGeom>
        </p:spPr>
        <p:txBody>
          <a:bodyPr wrap="none">
            <a:spAutoFit/>
          </a:bodyPr>
          <a:lstStyle/>
          <a:p>
            <a:pPr lvl="0" algn="just"/>
            <a:r>
              <a:rPr lang="es-MX" sz="4400" dirty="0" smtClean="0">
                <a:solidFill>
                  <a:schemeClr val="tx1">
                    <a:lumMod val="85000"/>
                    <a:lumOff val="15000"/>
                  </a:schemeClr>
                </a:solidFill>
              </a:rPr>
              <a:t>Inversión</a:t>
            </a:r>
            <a:endParaRPr lang="es-MX" sz="4400" dirty="0">
              <a:solidFill>
                <a:schemeClr val="tx1">
                  <a:lumMod val="85000"/>
                  <a:lumOff val="15000"/>
                </a:schemeClr>
              </a:solidFill>
            </a:endParaRPr>
          </a:p>
        </p:txBody>
      </p:sp>
      <p:sp>
        <p:nvSpPr>
          <p:cNvPr id="14" name="Elipse 13"/>
          <p:cNvSpPr/>
          <p:nvPr/>
        </p:nvSpPr>
        <p:spPr>
          <a:xfrm>
            <a:off x="7953153" y="3434301"/>
            <a:ext cx="1262542" cy="1239729"/>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15" name="Imagen 14" descr="businessman-success.pn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00828" y="3592441"/>
            <a:ext cx="931367" cy="931367"/>
          </a:xfrm>
          <a:prstGeom prst="rect">
            <a:avLst/>
          </a:prstGeom>
        </p:spPr>
      </p:pic>
      <p:sp>
        <p:nvSpPr>
          <p:cNvPr id="16" name="Rectángulo 15"/>
          <p:cNvSpPr/>
          <p:nvPr/>
        </p:nvSpPr>
        <p:spPr>
          <a:xfrm>
            <a:off x="7520758" y="4578278"/>
            <a:ext cx="1949636" cy="769441"/>
          </a:xfrm>
          <a:prstGeom prst="rect">
            <a:avLst/>
          </a:prstGeom>
        </p:spPr>
        <p:txBody>
          <a:bodyPr wrap="none">
            <a:spAutoFit/>
          </a:bodyPr>
          <a:lstStyle/>
          <a:p>
            <a:pPr lvl="0" algn="just"/>
            <a:r>
              <a:rPr lang="es-MX" sz="4400" dirty="0" smtClean="0">
                <a:solidFill>
                  <a:schemeClr val="tx1">
                    <a:lumMod val="85000"/>
                    <a:lumOff val="15000"/>
                  </a:schemeClr>
                </a:solidFill>
              </a:rPr>
              <a:t>Gestión</a:t>
            </a:r>
            <a:endParaRPr lang="es-MX" sz="4400" dirty="0">
              <a:solidFill>
                <a:schemeClr val="tx1">
                  <a:lumMod val="85000"/>
                  <a:lumOff val="15000"/>
                </a:schemeClr>
              </a:solidFill>
            </a:endParaRPr>
          </a:p>
        </p:txBody>
      </p:sp>
      <p:sp>
        <p:nvSpPr>
          <p:cNvPr id="21" name="CuadroTexto 3"/>
          <p:cNvSpPr txBox="1"/>
          <p:nvPr/>
        </p:nvSpPr>
        <p:spPr>
          <a:xfrm>
            <a:off x="233501" y="187141"/>
            <a:ext cx="9773135" cy="523220"/>
          </a:xfrm>
          <a:prstGeom prst="rect">
            <a:avLst/>
          </a:prstGeom>
          <a:noFill/>
        </p:spPr>
        <p:txBody>
          <a:bodyPr wrap="square" rtlCol="0">
            <a:spAutoFit/>
          </a:bodyPr>
          <a:lstStyle/>
          <a:p>
            <a:pPr algn="just"/>
            <a:r>
              <a:rPr lang="es-ES" sz="2800" b="1" dirty="0" smtClean="0">
                <a:solidFill>
                  <a:schemeClr val="accent5">
                    <a:lumMod val="50000"/>
                  </a:schemeClr>
                </a:solidFill>
              </a:rPr>
              <a:t>SEGUIMIENTO AL PLAN DE ACCIÓN</a:t>
            </a:r>
            <a:endParaRPr lang="es-ES" sz="2800" b="1" dirty="0">
              <a:solidFill>
                <a:schemeClr val="accent5">
                  <a:lumMod val="50000"/>
                </a:schemeClr>
              </a:solidFill>
            </a:endParaRPr>
          </a:p>
        </p:txBody>
      </p:sp>
      <p:cxnSp>
        <p:nvCxnSpPr>
          <p:cNvPr id="22" name="Conector recto 21"/>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4" name="Rectángulo 23"/>
          <p:cNvSpPr/>
          <p:nvPr/>
        </p:nvSpPr>
        <p:spPr>
          <a:xfrm>
            <a:off x="8810159" y="346374"/>
            <a:ext cx="3378105"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Semestre de 2017</a:t>
            </a:r>
            <a:endParaRPr lang="es-CO" b="1" dirty="0">
              <a:solidFill>
                <a:srgbClr val="00647A"/>
              </a:solidFill>
              <a:ea typeface="+mn-ea"/>
            </a:endParaRPr>
          </a:p>
        </p:txBody>
      </p:sp>
      <p:cxnSp>
        <p:nvCxnSpPr>
          <p:cNvPr id="25" name="Conector recto 24"/>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736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8421458" y="3268916"/>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Fortalecer la capacidad técnica para la atención y protección de las víctimas de violencias al interior de las </a:t>
              </a:r>
              <a:r>
                <a:rPr lang="es-CO" sz="1600" dirty="0" smtClean="0">
                  <a:solidFill>
                    <a:schemeClr val="accent5">
                      <a:lumMod val="50000"/>
                    </a:schemeClr>
                  </a:solidFill>
                </a:rPr>
                <a:t>familias</a:t>
              </a:r>
              <a:endParaRPr lang="es-CO" sz="1600" dirty="0">
                <a:solidFill>
                  <a:schemeClr val="accent5">
                    <a:lumMod val="50000"/>
                  </a:schemeClr>
                </a:solidFill>
              </a:endParaRPr>
            </a:p>
            <a:p>
              <a:pPr algn="ct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97%</a:t>
              </a:r>
              <a:endParaRPr lang="es-ES" sz="1600" dirty="0">
                <a:solidFill>
                  <a:schemeClr val="bg1"/>
                </a:solidFill>
              </a:endParaRPr>
            </a:p>
          </p:txBody>
        </p:sp>
      </p:grpSp>
      <p:grpSp>
        <p:nvGrpSpPr>
          <p:cNvPr id="56" name="Grupo 55"/>
          <p:cNvGrpSpPr/>
          <p:nvPr/>
        </p:nvGrpSpPr>
        <p:grpSpPr>
          <a:xfrm>
            <a:off x="4645312" y="3268916"/>
            <a:ext cx="2599182"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100%</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Desarrollar una estrategia interinstitucional de prevención de la violencia intrafamiliar </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Desarrollar estrategias que contribuyan a la implementación de la Política Pública para las Familias -PPPF</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100%</a:t>
              </a:r>
              <a:endParaRPr lang="es-ES" sz="1600" dirty="0">
                <a:solidFill>
                  <a:schemeClr val="bg1"/>
                </a:solidFill>
              </a:endParaRPr>
            </a:p>
          </p:txBody>
        </p:sp>
      </p:grpSp>
      <p:sp>
        <p:nvSpPr>
          <p:cNvPr id="60" name="Rectángulo 40"/>
          <p:cNvSpPr/>
          <p:nvPr/>
        </p:nvSpPr>
        <p:spPr>
          <a:xfrm>
            <a:off x="4032769" y="1560080"/>
            <a:ext cx="3824266"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Una ciudad para las </a:t>
            </a:r>
            <a:r>
              <a:rPr lang="es-CO" sz="2800" b="1" dirty="0" smtClean="0"/>
              <a:t>familias</a:t>
            </a:r>
            <a:r>
              <a:rPr lang="es-ES" sz="2800" b="1" dirty="0" smtClean="0"/>
              <a:t> </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8" name="Rectángulo 27"/>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sp>
        <p:nvSpPr>
          <p:cNvPr id="29" name="Elipse 28"/>
          <p:cNvSpPr/>
          <p:nvPr/>
        </p:nvSpPr>
        <p:spPr>
          <a:xfrm>
            <a:off x="7697037" y="1372218"/>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138" y="1560080"/>
            <a:ext cx="747577" cy="747577"/>
          </a:xfrm>
          <a:prstGeom prst="rect">
            <a:avLst/>
          </a:prstGeom>
        </p:spPr>
      </p:pic>
      <p:sp>
        <p:nvSpPr>
          <p:cNvPr id="31" name="Rectángulo 30"/>
          <p:cNvSpPr/>
          <p:nvPr/>
        </p:nvSpPr>
        <p:spPr>
          <a:xfrm>
            <a:off x="8808556"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a:t>
            </a:r>
            <a:r>
              <a:rPr lang="es-CO" b="1" dirty="0" smtClean="0">
                <a:solidFill>
                  <a:srgbClr val="00647A"/>
                </a:solidFill>
              </a:rPr>
              <a:t>Se</a:t>
            </a:r>
            <a:r>
              <a:rPr lang="es-CO" b="1" dirty="0" smtClean="0">
                <a:solidFill>
                  <a:srgbClr val="00647A"/>
                </a:solidFill>
                <a:ea typeface="+mn-ea"/>
              </a:rPr>
              <a:t>mestre de 2017</a:t>
            </a:r>
            <a:endParaRPr lang="es-CO" b="1" dirty="0">
              <a:solidFill>
                <a:srgbClr val="00647A"/>
              </a:solidFill>
              <a:ea typeface="+mn-ea"/>
            </a:endParaRPr>
          </a:p>
        </p:txBody>
      </p:sp>
      <p:cxnSp>
        <p:nvCxnSpPr>
          <p:cNvPr id="32" name="Conector recto 31"/>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19" name="Rectángulo 18"/>
          <p:cNvSpPr/>
          <p:nvPr/>
        </p:nvSpPr>
        <p:spPr>
          <a:xfrm>
            <a:off x="1520740" y="1443110"/>
            <a:ext cx="1906291" cy="923330"/>
          </a:xfrm>
          <a:prstGeom prst="rect">
            <a:avLst/>
          </a:prstGeom>
        </p:spPr>
        <p:txBody>
          <a:bodyPr wrap="none">
            <a:spAutoFit/>
          </a:bodyPr>
          <a:lstStyle/>
          <a:p>
            <a:r>
              <a:rPr lang="es-ES" sz="5400" dirty="0" smtClean="0">
                <a:solidFill>
                  <a:schemeClr val="accent1">
                    <a:lumMod val="50000"/>
                  </a:schemeClr>
                </a:solidFill>
              </a:rPr>
              <a:t>98,4%</a:t>
            </a:r>
            <a:endParaRPr lang="es-ES" sz="5400" dirty="0">
              <a:solidFill>
                <a:schemeClr val="accent1">
                  <a:lumMod val="50000"/>
                </a:schemeClr>
              </a:solidFill>
            </a:endParaRPr>
          </a:p>
        </p:txBody>
      </p:sp>
    </p:spTree>
    <p:extLst>
      <p:ext uri="{BB962C8B-B14F-4D97-AF65-F5344CB8AC3E}">
        <p14:creationId xmlns:p14="http://schemas.microsoft.com/office/powerpoint/2010/main" val="194149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8421458" y="3268916"/>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Formular e implementar estrategias que impulsen la gestión pública eficiente y transparente</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98%</a:t>
              </a:r>
              <a:endParaRPr lang="es-ES" sz="1600" dirty="0">
                <a:solidFill>
                  <a:schemeClr val="bg1"/>
                </a:solidFill>
              </a:endParaRPr>
            </a:p>
          </p:txBody>
        </p:sp>
      </p:grpSp>
      <p:grpSp>
        <p:nvGrpSpPr>
          <p:cNvPr id="56" name="Grupo 55"/>
          <p:cNvGrpSpPr/>
          <p:nvPr/>
        </p:nvGrpSpPr>
        <p:grpSpPr>
          <a:xfrm>
            <a:off x="4529470" y="3268916"/>
            <a:ext cx="2715024"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84%</a:t>
              </a:r>
              <a:endParaRPr lang="es-ES" sz="1600" dirty="0">
                <a:solidFill>
                  <a:schemeClr val="bg1"/>
                </a:solidFill>
              </a:endParaRP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Desarrollar estrategias que promuevan el cumplimiento de los criterios de calidad de los servicios sociales</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Determinar el avance de las políticas sociales y comunicarlo a los grupos de interés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solidFill>
                </a:rPr>
                <a:t>Cumplimiento</a:t>
              </a:r>
              <a:r>
                <a:rPr lang="es-ES" sz="1600" dirty="0">
                  <a:solidFill>
                    <a:schemeClr val="bg1"/>
                  </a:solidFill>
                </a:rPr>
                <a:t>: </a:t>
              </a:r>
              <a:r>
                <a:rPr lang="es-ES" sz="1600" dirty="0" smtClean="0">
                  <a:solidFill>
                    <a:schemeClr val="bg1"/>
                  </a:solidFill>
                </a:rPr>
                <a:t>97%</a:t>
              </a:r>
              <a:endParaRPr lang="es-ES" sz="1600" dirty="0">
                <a:solidFill>
                  <a:schemeClr val="bg1"/>
                </a:solidFill>
              </a:endParaRPr>
            </a:p>
          </p:txBody>
        </p:sp>
      </p:grpSp>
      <p:sp>
        <p:nvSpPr>
          <p:cNvPr id="60" name="Rectángulo 40"/>
          <p:cNvSpPr/>
          <p:nvPr/>
        </p:nvSpPr>
        <p:spPr>
          <a:xfrm>
            <a:off x="3742660" y="1914793"/>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Integración eficiente y transparente para todo</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smtClean="0">
                <a:solidFill>
                  <a:schemeClr val="accent5">
                    <a:lumMod val="50000"/>
                  </a:schemeClr>
                </a:solidFill>
              </a:rPr>
              <a:t>Avance plan de acción desde la inversión</a:t>
            </a:r>
            <a:endParaRPr lang="es-ES" sz="2800" b="1" dirty="0">
              <a:solidFill>
                <a:schemeClr val="accent5">
                  <a:lumMod val="50000"/>
                </a:schemeClr>
              </a:solidFill>
            </a:endParaRP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smtClean="0">
                <a:solidFill>
                  <a:srgbClr val="00647A"/>
                </a:solidFill>
                <a:ea typeface="+mn-ea"/>
              </a:rPr>
              <a:t>Objetivos específicos por proyecto de inversión</a:t>
            </a:r>
            <a:endParaRPr lang="es-CO" sz="2000" b="1" dirty="0">
              <a:solidFill>
                <a:srgbClr val="00647A"/>
              </a:solidFill>
              <a:ea typeface="+mn-ea"/>
            </a:endParaRPr>
          </a:p>
        </p:txBody>
      </p:sp>
      <p:sp>
        <p:nvSpPr>
          <p:cNvPr id="16" name="Elipse 15"/>
          <p:cNvSpPr/>
          <p:nvPr/>
        </p:nvSpPr>
        <p:spPr>
          <a:xfrm>
            <a:off x="7697037" y="173372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860" y="1961906"/>
            <a:ext cx="712134" cy="712134"/>
          </a:xfrm>
          <a:prstGeom prst="rect">
            <a:avLst/>
          </a:prstGeom>
        </p:spPr>
      </p:pic>
      <p:sp>
        <p:nvSpPr>
          <p:cNvPr id="18" name="Rectángulo 17"/>
          <p:cNvSpPr/>
          <p:nvPr/>
        </p:nvSpPr>
        <p:spPr>
          <a:xfrm>
            <a:off x="8808557" y="346374"/>
            <a:ext cx="338131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r>
              <a:rPr lang="es-CO" b="1" dirty="0" smtClean="0">
                <a:solidFill>
                  <a:srgbClr val="00647A"/>
                </a:solidFill>
                <a:ea typeface="+mn-ea"/>
              </a:rPr>
              <a:t>Avance Primer Semestre de 2017</a:t>
            </a:r>
            <a:endParaRPr lang="es-CO" b="1" dirty="0">
              <a:solidFill>
                <a:srgbClr val="00647A"/>
              </a:solidFill>
              <a:ea typeface="+mn-ea"/>
            </a:endParaRPr>
          </a:p>
        </p:txBody>
      </p:sp>
      <p:cxnSp>
        <p:nvCxnSpPr>
          <p:cNvPr id="19" name="Conector recto 18"/>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0" name="Rectángulo 19"/>
          <p:cNvSpPr/>
          <p:nvPr/>
        </p:nvSpPr>
        <p:spPr>
          <a:xfrm>
            <a:off x="1520740" y="1856308"/>
            <a:ext cx="1906291" cy="923330"/>
          </a:xfrm>
          <a:prstGeom prst="rect">
            <a:avLst/>
          </a:prstGeom>
        </p:spPr>
        <p:txBody>
          <a:bodyPr wrap="none">
            <a:spAutoFit/>
          </a:bodyPr>
          <a:lstStyle/>
          <a:p>
            <a:r>
              <a:rPr lang="es-ES" sz="5400" dirty="0" smtClean="0">
                <a:solidFill>
                  <a:schemeClr val="accent1">
                    <a:lumMod val="50000"/>
                  </a:schemeClr>
                </a:solidFill>
              </a:rPr>
              <a:t>93,9%</a:t>
            </a:r>
            <a:endParaRPr lang="es-ES" sz="5400" dirty="0">
              <a:solidFill>
                <a:schemeClr val="accent1">
                  <a:lumMod val="50000"/>
                </a:schemeClr>
              </a:solidFill>
            </a:endParaRPr>
          </a:p>
        </p:txBody>
      </p:sp>
    </p:spTree>
    <p:extLst>
      <p:ext uri="{BB962C8B-B14F-4D97-AF65-F5344CB8AC3E}">
        <p14:creationId xmlns:p14="http://schemas.microsoft.com/office/powerpoint/2010/main" val="2063468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18174</TotalTime>
  <Words>2364</Words>
  <Application>Microsoft Office PowerPoint</Application>
  <PresentationFormat>Panorámica</PresentationFormat>
  <Paragraphs>379</Paragraphs>
  <Slides>23</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ＭＳ Ｐゴシック</vt: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Andres Villamizar Villamizar</dc:creator>
  <cp:lastModifiedBy>Miguel Angel Bojaca Mahecha</cp:lastModifiedBy>
  <cp:revision>995</cp:revision>
  <cp:lastPrinted>2016-08-26T22:25:34Z</cp:lastPrinted>
  <dcterms:created xsi:type="dcterms:W3CDTF">2016-06-14T17:59:12Z</dcterms:created>
  <dcterms:modified xsi:type="dcterms:W3CDTF">2017-09-26T22:24:15Z</dcterms:modified>
</cp:coreProperties>
</file>