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5" r:id="rId3"/>
    <p:sldId id="299" r:id="rId4"/>
    <p:sldId id="345" r:id="rId5"/>
    <p:sldId id="347" r:id="rId6"/>
    <p:sldId id="371" r:id="rId7"/>
    <p:sldId id="373" r:id="rId8"/>
    <p:sldId id="374" r:id="rId9"/>
    <p:sldId id="375" r:id="rId10"/>
    <p:sldId id="386" r:id="rId11"/>
    <p:sldId id="376" r:id="rId12"/>
    <p:sldId id="389" r:id="rId13"/>
    <p:sldId id="388" r:id="rId14"/>
    <p:sldId id="393" r:id="rId15"/>
    <p:sldId id="390" r:id="rId16"/>
    <p:sldId id="391" r:id="rId17"/>
    <p:sldId id="387" r:id="rId18"/>
    <p:sldId id="383" r:id="rId19"/>
    <p:sldId id="392" r:id="rId20"/>
    <p:sldId id="385" r:id="rId21"/>
    <p:sldId id="394" r:id="rId22"/>
    <p:sldId id="395" r:id="rId23"/>
    <p:sldId id="372" r:id="rId24"/>
    <p:sldId id="397" r:id="rId25"/>
    <p:sldId id="398" r:id="rId26"/>
    <p:sldId id="399" r:id="rId27"/>
    <p:sldId id="400" r:id="rId28"/>
    <p:sldId id="401" r:id="rId29"/>
    <p:sldId id="402" r:id="rId30"/>
    <p:sldId id="396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D63"/>
    <a:srgbClr val="CC5D12"/>
    <a:srgbClr val="FCEBE0"/>
    <a:srgbClr val="BF5711"/>
    <a:srgbClr val="95440D"/>
    <a:srgbClr val="4C216D"/>
    <a:srgbClr val="CC9B00"/>
    <a:srgbClr val="003E65"/>
    <a:srgbClr val="E1CCF0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0FBEE-5C5E-4103-A834-1D75B3DF81FF}" v="11" dt="2019-01-31T19:27:23.18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9" autoAdjust="0"/>
    <p:restoredTop sz="76741" autoAdjust="0"/>
  </p:normalViewPr>
  <p:slideViewPr>
    <p:cSldViewPr snapToGrid="0">
      <p:cViewPr varScale="1">
        <p:scale>
          <a:sx n="69" d="100"/>
          <a:sy n="6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Andrea Garcia Guerrero" userId="eb533828-b868-4309-9179-60f6a23ea196" providerId="ADAL" clId="{FF80FBEE-5C5E-4103-A834-1D75B3DF81FF}"/>
    <pc:docChg chg="custSel modSld">
      <pc:chgData name="Marcela Andrea Garcia Guerrero" userId="eb533828-b868-4309-9179-60f6a23ea196" providerId="ADAL" clId="{FF80FBEE-5C5E-4103-A834-1D75B3DF81FF}" dt="2019-01-31T19:27:23.182" v="9" actId="313"/>
      <pc:docMkLst>
        <pc:docMk/>
      </pc:docMkLst>
      <pc:sldChg chg="modSp">
        <pc:chgData name="Marcela Andrea Garcia Guerrero" userId="eb533828-b868-4309-9179-60f6a23ea196" providerId="ADAL" clId="{FF80FBEE-5C5E-4103-A834-1D75B3DF81FF}" dt="2019-01-31T19:27:11.015" v="7" actId="20577"/>
        <pc:sldMkLst>
          <pc:docMk/>
          <pc:sldMk cId="3744382408" sldId="372"/>
        </pc:sldMkLst>
        <pc:graphicFrameChg chg="modGraphic">
          <ac:chgData name="Marcela Andrea Garcia Guerrero" userId="eb533828-b868-4309-9179-60f6a23ea196" providerId="ADAL" clId="{FF80FBEE-5C5E-4103-A834-1D75B3DF81FF}" dt="2019-01-31T19:27:11.015" v="7" actId="20577"/>
          <ac:graphicFrameMkLst>
            <pc:docMk/>
            <pc:sldMk cId="3744382408" sldId="372"/>
            <ac:graphicFrameMk id="30" creationId="{00000000-0000-0000-0000-000000000000}"/>
          </ac:graphicFrameMkLst>
        </pc:graphicFrameChg>
      </pc:sldChg>
      <pc:sldChg chg="modSp">
        <pc:chgData name="Marcela Andrea Garcia Guerrero" userId="eb533828-b868-4309-9179-60f6a23ea196" providerId="ADAL" clId="{FF80FBEE-5C5E-4103-A834-1D75B3DF81FF}" dt="2019-01-31T19:27:23.182" v="9" actId="313"/>
        <pc:sldMkLst>
          <pc:docMk/>
          <pc:sldMk cId="173205784" sldId="400"/>
        </pc:sldMkLst>
        <pc:spChg chg="mod">
          <ac:chgData name="Marcela Andrea Garcia Guerrero" userId="eb533828-b868-4309-9179-60f6a23ea196" providerId="ADAL" clId="{FF80FBEE-5C5E-4103-A834-1D75B3DF81FF}" dt="2019-01-31T19:27:23.182" v="9" actId="313"/>
          <ac:spMkLst>
            <pc:docMk/>
            <pc:sldMk cId="173205784" sldId="400"/>
            <ac:spMk id="10" creationId="{7E0D5A30-59F4-48C6-B3D6-7811C00BC31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IS\PLANES%20DE%20ACCI&#211;N%202018\PAI_Trimestre_4_2018\Plan%20de%20accion%20decreto%20612%20seguimiento%20anu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IS\PLANES%20DE%20ACCI&#211;N%202018\PAI_Trimestre_4_2018\Plan%20de%20accion%20decreto%20612%20seguimiento%20anu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IS\PLANES%20DE%20ACCI&#211;N%202018\PAI_Trimestre_4_2018\Plan%20de%20accion%20decreto%20612%20seguimiento%20anu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i="0" baseline="0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Plan Institucional de Archivos de la Entidad PINAR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effectLst/>
              <a:latin typeface="Arial Rounded MT Bold" panose="020F07040305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1637317684521871"/>
          <c:y val="0.24300681901055948"/>
          <c:w val="0.36126942721363686"/>
          <c:h val="0.649420441276930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F-4354-B531-B9D8F0F8981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F-4354-B531-B9D8F0F89810}"/>
              </c:ext>
            </c:extLst>
          </c:dPt>
          <c:val>
            <c:numRef>
              <c:f>'Gestión Decreto 612'!$AI$6:$AI$7</c:f>
              <c:numCache>
                <c:formatCode>General</c:formatCode>
                <c:ptCount val="2"/>
                <c:pt idx="0">
                  <c:v>0.91999999999999993</c:v>
                </c:pt>
                <c:pt idx="1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F-4354-B531-B9D8F0F8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i="0" baseline="0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Plan Institucional de Archivos de la Entidad PINAR</a:t>
            </a:r>
            <a:endParaRPr lang="es-CO" sz="1400" b="1" dirty="0">
              <a:solidFill>
                <a:schemeClr val="bg1">
                  <a:lumMod val="50000"/>
                </a:schemeClr>
              </a:solidFill>
              <a:effectLst/>
              <a:latin typeface="Arial Rounded MT Bold" panose="020F07040305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1637317684521871"/>
          <c:y val="0.24300681901055948"/>
          <c:w val="0.36126942721363686"/>
          <c:h val="0.64942044127693077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2F-4354-B531-B9D8F0F8981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2F-4354-B531-B9D8F0F89810}"/>
              </c:ext>
            </c:extLst>
          </c:dPt>
          <c:val>
            <c:numRef>
              <c:f>'Gestión Decreto 612'!$AI$6:$AI$7</c:f>
              <c:numCache>
                <c:formatCode>General</c:formatCode>
                <c:ptCount val="2"/>
                <c:pt idx="0">
                  <c:v>0.91999999999999993</c:v>
                </c:pt>
                <c:pt idx="1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F-4354-B531-B9D8F0F8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1" i="0" baseline="0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Plan estratégico de tecnologías de la información y las comunicaciones ­ PETI</a:t>
            </a:r>
            <a:endParaRPr lang="es-CO" sz="1400" b="1" dirty="0">
              <a:solidFill>
                <a:schemeClr val="bg1">
                  <a:lumMod val="50000"/>
                </a:schemeClr>
              </a:solidFill>
              <a:effectLst/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14374441651257971"/>
          <c:y val="2.6893184928127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9496239586146719"/>
          <c:y val="0.24300681901055948"/>
          <c:w val="0.36126942721363686"/>
          <c:h val="0.649420441276930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F-4354-B531-B9D8F0F8981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F-4354-B531-B9D8F0F89810}"/>
              </c:ext>
            </c:extLst>
          </c:dPt>
          <c:val>
            <c:numRef>
              <c:f>'Gestión Decreto 612'!$AI$6:$AI$7</c:f>
              <c:numCache>
                <c:formatCode>General</c:formatCode>
                <c:ptCount val="2"/>
                <c:pt idx="0">
                  <c:v>0.91999999999999993</c:v>
                </c:pt>
                <c:pt idx="1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F-4354-B531-B9D8F0F8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41EC4-AC9B-4A37-979D-78ADDD4EAEF0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CB2797-0F85-47A8-8BA4-12EDD717C00B}">
      <dgm:prSet phldrT="[Texto]" custT="1"/>
      <dgm:spPr>
        <a:solidFill>
          <a:srgbClr val="003E65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Proyecto de inversión</a:t>
          </a:r>
        </a:p>
      </dgm:t>
    </dgm:pt>
    <dgm:pt modelId="{89D4EA68-71A2-4D4A-A619-DBC455AE5866}" type="parTrans" cxnId="{B99A84C5-6FD2-43B8-BF74-64142C85686E}">
      <dgm:prSet/>
      <dgm:spPr/>
      <dgm:t>
        <a:bodyPr/>
        <a:lstStyle/>
        <a:p>
          <a:endParaRPr lang="es-MX" sz="1400"/>
        </a:p>
      </dgm:t>
    </dgm:pt>
    <dgm:pt modelId="{E45FAE6B-5BF7-4BE8-A60C-F27686F3708D}" type="sibTrans" cxnId="{B99A84C5-6FD2-43B8-BF74-64142C85686E}">
      <dgm:prSet/>
      <dgm:spPr/>
      <dgm:t>
        <a:bodyPr/>
        <a:lstStyle/>
        <a:p>
          <a:endParaRPr lang="es-MX" sz="1400"/>
        </a:p>
      </dgm:t>
    </dgm:pt>
    <dgm:pt modelId="{CFCBC7B3-5860-44BD-8654-9400F780C2DC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1</a:t>
          </a:r>
        </a:p>
      </dgm:t>
    </dgm:pt>
    <dgm:pt modelId="{0CF05FDE-319D-4474-A485-8FA398E04A7A}" type="parTrans" cxnId="{C6131564-02AF-4DF6-AFC6-0243DDDAFF13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5C79C842-2EC7-4CB8-ADC7-D69E25F80C0A}" type="sibTrans" cxnId="{C6131564-02AF-4DF6-AFC6-0243DDDAFF13}">
      <dgm:prSet/>
      <dgm:spPr/>
      <dgm:t>
        <a:bodyPr/>
        <a:lstStyle/>
        <a:p>
          <a:endParaRPr lang="es-MX" sz="1400"/>
        </a:p>
      </dgm:t>
    </dgm:pt>
    <dgm:pt modelId="{7465001A-891A-485E-8D15-FF80C5081173}">
      <dgm:prSet phldrT="[Texto]" custT="1"/>
      <dgm:spPr>
        <a:solidFill>
          <a:srgbClr val="005F9A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Objetivo específico 2</a:t>
          </a:r>
        </a:p>
      </dgm:t>
    </dgm:pt>
    <dgm:pt modelId="{37D270B2-D780-4E24-85EB-512033577D5C}" type="parTrans" cxnId="{3337307B-B9E9-4390-AD23-98608990D5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C45D39BA-F2A5-44B2-9FCA-227BA38D4472}" type="sibTrans" cxnId="{3337307B-B9E9-4390-AD23-98608990D55E}">
      <dgm:prSet/>
      <dgm:spPr/>
      <dgm:t>
        <a:bodyPr/>
        <a:lstStyle/>
        <a:p>
          <a:endParaRPr lang="es-MX" sz="1400"/>
        </a:p>
      </dgm:t>
    </dgm:pt>
    <dgm:pt modelId="{8B00A38A-EA40-4E1F-9EEB-28BDED10B86A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137517A3-9964-4B91-B1E8-91FEB5FC438B}" type="parTrans" cxnId="{70881EFA-EE43-4C3E-8CCF-114FA24A9CD2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6C1DB59F-C997-4A37-B4E4-3BCF03BF8785}" type="sibTrans" cxnId="{70881EFA-EE43-4C3E-8CCF-114FA24A9CD2}">
      <dgm:prSet/>
      <dgm:spPr/>
      <dgm:t>
        <a:bodyPr/>
        <a:lstStyle/>
        <a:p>
          <a:endParaRPr lang="es-MX" sz="1400"/>
        </a:p>
      </dgm:t>
    </dgm:pt>
    <dgm:pt modelId="{5BAA8594-42D1-4C6E-8D62-FEBA2A878831}">
      <dgm:prSet phldrT="[Texto]" custT="1"/>
      <dgm:spPr>
        <a:solidFill>
          <a:srgbClr val="0084D6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Meta 1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1558491-9A35-4D61-972C-68F6AFD3838D}" type="parTrans" cxnId="{A68EEE29-8D48-49AD-8869-F2C67DD638AA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3832691A-3058-466B-AFE3-0988FABE130A}" type="sibTrans" cxnId="{A68EEE29-8D48-49AD-8869-F2C67DD638AA}">
      <dgm:prSet/>
      <dgm:spPr/>
      <dgm:t>
        <a:bodyPr/>
        <a:lstStyle/>
        <a:p>
          <a:endParaRPr lang="es-MX" sz="1400"/>
        </a:p>
      </dgm:t>
    </dgm:pt>
    <dgm:pt modelId="{2FE55936-0250-4B2F-A663-A525252E7022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  %</a:t>
          </a:r>
        </a:p>
      </dgm:t>
    </dgm:pt>
    <dgm:pt modelId="{76ECE38A-E362-40EE-87F1-1A834057D6E0}" type="parTrans" cxnId="{DB3FE635-4C8C-44EB-B45A-D5149670CA5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67AED094-0FFE-4ABA-8EB1-4BEBC62B11FB}" type="sibTrans" cxnId="{DB3FE635-4C8C-44EB-B45A-D5149670CA5E}">
      <dgm:prSet/>
      <dgm:spPr/>
      <dgm:t>
        <a:bodyPr/>
        <a:lstStyle/>
        <a:p>
          <a:endParaRPr lang="es-MX" sz="1400"/>
        </a:p>
      </dgm:t>
    </dgm:pt>
    <dgm:pt modelId="{25793EBB-7176-45FF-91CE-892332F032D0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1</a:t>
          </a:r>
        </a:p>
        <a:p>
          <a:r>
            <a:rPr lang="es-MX" sz="1400" dirty="0">
              <a:latin typeface="Arial Rounded MT Bold" panose="020F0704030504030204" pitchFamily="34" charset="0"/>
            </a:rPr>
            <a:t> %</a:t>
          </a:r>
        </a:p>
      </dgm:t>
    </dgm:pt>
    <dgm:pt modelId="{5B88B0AE-A39B-41B1-B1D2-4C992D14449C}" type="parTrans" cxnId="{8F411A3A-F65E-4D4D-8F4D-FA8307056C8D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008B8F2D-7DBA-4D99-866A-EE6BB0BD9B75}" type="sibTrans" cxnId="{8F411A3A-F65E-4D4D-8F4D-FA8307056C8D}">
      <dgm:prSet/>
      <dgm:spPr/>
      <dgm:t>
        <a:bodyPr/>
        <a:lstStyle/>
        <a:p>
          <a:endParaRPr lang="es-MX" sz="1400"/>
        </a:p>
      </dgm:t>
    </dgm:pt>
    <dgm:pt modelId="{4646633C-AFF7-4357-B44C-A0C545A5981C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 2 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7853CE30-9906-4379-B8C5-B1E78DB2BEE8}" type="parTrans" cxnId="{D1FEE4DA-E8C1-4CDD-8D00-18E454BB7EEB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E2EDB2B0-BF1D-4025-86D2-714CA8D4570A}" type="sibTrans" cxnId="{D1FEE4DA-E8C1-4CDD-8D00-18E454BB7EEB}">
      <dgm:prSet/>
      <dgm:spPr/>
      <dgm:t>
        <a:bodyPr/>
        <a:lstStyle/>
        <a:p>
          <a:endParaRPr lang="es-MX" sz="1400"/>
        </a:p>
      </dgm:t>
    </dgm:pt>
    <dgm:pt modelId="{3A580FD9-6784-431E-85D4-BB3C602273CF}">
      <dgm:prSet phldrT="[Texto]" custT="1"/>
      <dgm:spPr>
        <a:solidFill>
          <a:srgbClr val="009FE3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Actividad</a:t>
          </a:r>
        </a:p>
        <a:p>
          <a:r>
            <a:rPr lang="es-MX" sz="1400" dirty="0">
              <a:latin typeface="Arial Rounded MT Bold" panose="020F0704030504030204" pitchFamily="34" charset="0"/>
            </a:rPr>
            <a:t>% </a:t>
          </a:r>
        </a:p>
      </dgm:t>
    </dgm:pt>
    <dgm:pt modelId="{1943C241-2766-4E4D-8FB5-6F6D3E6BCA17}" type="parTrans" cxnId="{72919403-C998-4AFB-9BDD-94CDB22F7CE6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E124AD56-F477-4EBE-856B-8D4AF007D626}" type="sibTrans" cxnId="{72919403-C998-4AFB-9BDD-94CDB22F7CE6}">
      <dgm:prSet/>
      <dgm:spPr/>
      <dgm:t>
        <a:bodyPr/>
        <a:lstStyle/>
        <a:p>
          <a:endParaRPr lang="es-MX" sz="1400"/>
        </a:p>
      </dgm:t>
    </dgm:pt>
    <dgm:pt modelId="{3E7F82D9-8262-4086-AF83-E49EAC425DED}">
      <dgm:prSet phldrT="[Texto]" custT="1"/>
      <dgm:spPr>
        <a:solidFill>
          <a:srgbClr val="3FB6FF"/>
        </a:solidFill>
      </dgm:spPr>
      <dgm:t>
        <a:bodyPr/>
        <a:lstStyle/>
        <a:p>
          <a:r>
            <a:rPr lang="es-MX" sz="1400" dirty="0">
              <a:latin typeface="Arial Rounded MT Bold" panose="020F0704030504030204" pitchFamily="34" charset="0"/>
            </a:rPr>
            <a:t>Tarea</a:t>
          </a:r>
        </a:p>
        <a:p>
          <a:r>
            <a:rPr lang="es-MX" sz="1400" dirty="0">
              <a:latin typeface="Arial Rounded MT Bold" panose="020F0704030504030204" pitchFamily="34" charset="0"/>
            </a:rPr>
            <a:t>%</a:t>
          </a:r>
        </a:p>
      </dgm:t>
    </dgm:pt>
    <dgm:pt modelId="{D7FA6C8D-E124-415B-9B5A-E269BB942DE3}" type="parTrans" cxnId="{C0B0CD4A-2605-4408-9B0B-96E46EC3F8CE}">
      <dgm:prSet custT="1"/>
      <dgm:spPr>
        <a:ln>
          <a:solidFill>
            <a:srgbClr val="009FE3"/>
          </a:solidFill>
        </a:ln>
      </dgm:spPr>
      <dgm:t>
        <a:bodyPr/>
        <a:lstStyle/>
        <a:p>
          <a:endParaRPr lang="es-MX" sz="1400" dirty="0"/>
        </a:p>
      </dgm:t>
    </dgm:pt>
    <dgm:pt modelId="{180B3CC0-5697-4E1F-ABAE-9817631489B4}" type="sibTrans" cxnId="{C0B0CD4A-2605-4408-9B0B-96E46EC3F8CE}">
      <dgm:prSet/>
      <dgm:spPr/>
      <dgm:t>
        <a:bodyPr/>
        <a:lstStyle/>
        <a:p>
          <a:endParaRPr lang="es-MX" sz="1400"/>
        </a:p>
      </dgm:t>
    </dgm:pt>
    <dgm:pt modelId="{22BAD0DE-13B3-4409-9981-364791FDD552}" type="pres">
      <dgm:prSet presAssocID="{AD141EC4-AC9B-4A37-979D-78ADDD4EAE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B643D4-C68F-4381-841B-84701E9E9097}" type="pres">
      <dgm:prSet presAssocID="{AECB2797-0F85-47A8-8BA4-12EDD717C00B}" presName="root1" presStyleCnt="0"/>
      <dgm:spPr/>
    </dgm:pt>
    <dgm:pt modelId="{6CA4DC4E-AE5D-45F4-87AC-F88EE97AD9E3}" type="pres">
      <dgm:prSet presAssocID="{AECB2797-0F85-47A8-8BA4-12EDD717C00B}" presName="LevelOneTextNode" presStyleLbl="node0" presStyleIdx="0" presStyleCnt="1" custLinFactNeighborX="-1138">
        <dgm:presLayoutVars>
          <dgm:chPref val="3"/>
        </dgm:presLayoutVars>
      </dgm:prSet>
      <dgm:spPr/>
    </dgm:pt>
    <dgm:pt modelId="{E476496F-0EB1-4B34-ADE9-3D966940BB3B}" type="pres">
      <dgm:prSet presAssocID="{AECB2797-0F85-47A8-8BA4-12EDD717C00B}" presName="level2hierChild" presStyleCnt="0"/>
      <dgm:spPr/>
    </dgm:pt>
    <dgm:pt modelId="{0F79ADB2-2F7A-4BB7-A385-D932F8B0A26F}" type="pres">
      <dgm:prSet presAssocID="{0CF05FDE-319D-4474-A485-8FA398E04A7A}" presName="conn2-1" presStyleLbl="parChTrans1D2" presStyleIdx="0" presStyleCnt="2"/>
      <dgm:spPr/>
    </dgm:pt>
    <dgm:pt modelId="{99AF2AF0-0EEA-4DAE-8F73-335740E59505}" type="pres">
      <dgm:prSet presAssocID="{0CF05FDE-319D-4474-A485-8FA398E04A7A}" presName="connTx" presStyleLbl="parChTrans1D2" presStyleIdx="0" presStyleCnt="2"/>
      <dgm:spPr/>
    </dgm:pt>
    <dgm:pt modelId="{35308815-D75B-461E-8F14-45CC7D95B2F4}" type="pres">
      <dgm:prSet presAssocID="{CFCBC7B3-5860-44BD-8654-9400F780C2DC}" presName="root2" presStyleCnt="0"/>
      <dgm:spPr/>
    </dgm:pt>
    <dgm:pt modelId="{5210E7F5-0E9D-4FF1-AC37-9F093327230E}" type="pres">
      <dgm:prSet presAssocID="{CFCBC7B3-5860-44BD-8654-9400F780C2DC}" presName="LevelTwoTextNode" presStyleLbl="node2" presStyleIdx="0" presStyleCnt="2">
        <dgm:presLayoutVars>
          <dgm:chPref val="3"/>
        </dgm:presLayoutVars>
      </dgm:prSet>
      <dgm:spPr/>
    </dgm:pt>
    <dgm:pt modelId="{0FB2BD7F-E188-4C45-8250-A7DA6F236A3A}" type="pres">
      <dgm:prSet presAssocID="{CFCBC7B3-5860-44BD-8654-9400F780C2DC}" presName="level3hierChild" presStyleCnt="0"/>
      <dgm:spPr/>
    </dgm:pt>
    <dgm:pt modelId="{7163B77F-27DB-4FA0-9DE1-FE774381E4CD}" type="pres">
      <dgm:prSet presAssocID="{137517A3-9964-4B91-B1E8-91FEB5FC438B}" presName="conn2-1" presStyleLbl="parChTrans1D3" presStyleIdx="0" presStyleCnt="2"/>
      <dgm:spPr/>
    </dgm:pt>
    <dgm:pt modelId="{07B35663-A296-43F9-9FF9-21075D797E5D}" type="pres">
      <dgm:prSet presAssocID="{137517A3-9964-4B91-B1E8-91FEB5FC438B}" presName="connTx" presStyleLbl="parChTrans1D3" presStyleIdx="0" presStyleCnt="2"/>
      <dgm:spPr/>
    </dgm:pt>
    <dgm:pt modelId="{FDEB21E7-5188-44EC-B7ED-CF1F0E4666FC}" type="pres">
      <dgm:prSet presAssocID="{8B00A38A-EA40-4E1F-9EEB-28BDED10B86A}" presName="root2" presStyleCnt="0"/>
      <dgm:spPr/>
    </dgm:pt>
    <dgm:pt modelId="{480B28E2-A97F-4499-BE2D-041647C6BDDD}" type="pres">
      <dgm:prSet presAssocID="{8B00A38A-EA40-4E1F-9EEB-28BDED10B86A}" presName="LevelTwoTextNode" presStyleLbl="node3" presStyleIdx="0" presStyleCnt="2">
        <dgm:presLayoutVars>
          <dgm:chPref val="3"/>
        </dgm:presLayoutVars>
      </dgm:prSet>
      <dgm:spPr/>
    </dgm:pt>
    <dgm:pt modelId="{798298DD-64BB-4BD1-A4A5-AEBAFC34D508}" type="pres">
      <dgm:prSet presAssocID="{8B00A38A-EA40-4E1F-9EEB-28BDED10B86A}" presName="level3hierChild" presStyleCnt="0"/>
      <dgm:spPr/>
    </dgm:pt>
    <dgm:pt modelId="{DD8049E2-DD07-463A-A553-4CF790E8B632}" type="pres">
      <dgm:prSet presAssocID="{1943C241-2766-4E4D-8FB5-6F6D3E6BCA17}" presName="conn2-1" presStyleLbl="parChTrans1D4" presStyleIdx="0" presStyleCnt="5"/>
      <dgm:spPr/>
    </dgm:pt>
    <dgm:pt modelId="{546EA382-F97E-4487-808F-DCFCB11FDC4D}" type="pres">
      <dgm:prSet presAssocID="{1943C241-2766-4E4D-8FB5-6F6D3E6BCA17}" presName="connTx" presStyleLbl="parChTrans1D4" presStyleIdx="0" presStyleCnt="5"/>
      <dgm:spPr/>
    </dgm:pt>
    <dgm:pt modelId="{991934B6-EE68-4E05-A408-4441F02A9FFD}" type="pres">
      <dgm:prSet presAssocID="{3A580FD9-6784-431E-85D4-BB3C602273CF}" presName="root2" presStyleCnt="0"/>
      <dgm:spPr/>
    </dgm:pt>
    <dgm:pt modelId="{5299301F-3887-4DBC-A6C7-A73773C97739}" type="pres">
      <dgm:prSet presAssocID="{3A580FD9-6784-431E-85D4-BB3C602273CF}" presName="LevelTwoTextNode" presStyleLbl="node4" presStyleIdx="0" presStyleCnt="5">
        <dgm:presLayoutVars>
          <dgm:chPref val="3"/>
        </dgm:presLayoutVars>
      </dgm:prSet>
      <dgm:spPr/>
    </dgm:pt>
    <dgm:pt modelId="{0F16DFD5-56F2-4BDA-B6BF-E9E735B7264B}" type="pres">
      <dgm:prSet presAssocID="{3A580FD9-6784-431E-85D4-BB3C602273CF}" presName="level3hierChild" presStyleCnt="0"/>
      <dgm:spPr/>
    </dgm:pt>
    <dgm:pt modelId="{7EC2BD9E-4F69-45A9-9283-25C66CB6FB19}" type="pres">
      <dgm:prSet presAssocID="{D7FA6C8D-E124-415B-9B5A-E269BB942DE3}" presName="conn2-1" presStyleLbl="parChTrans1D4" presStyleIdx="1" presStyleCnt="5"/>
      <dgm:spPr/>
    </dgm:pt>
    <dgm:pt modelId="{CB84BB87-6B8A-4E79-9362-AF6DBD90582D}" type="pres">
      <dgm:prSet presAssocID="{D7FA6C8D-E124-415B-9B5A-E269BB942DE3}" presName="connTx" presStyleLbl="parChTrans1D4" presStyleIdx="1" presStyleCnt="5"/>
      <dgm:spPr/>
    </dgm:pt>
    <dgm:pt modelId="{1483E0C0-66B4-4D20-95E6-23F664625D10}" type="pres">
      <dgm:prSet presAssocID="{3E7F82D9-8262-4086-AF83-E49EAC425DED}" presName="root2" presStyleCnt="0"/>
      <dgm:spPr/>
    </dgm:pt>
    <dgm:pt modelId="{B85B0CA0-E075-46B0-9AA8-879664EAEEE1}" type="pres">
      <dgm:prSet presAssocID="{3E7F82D9-8262-4086-AF83-E49EAC425DED}" presName="LevelTwoTextNode" presStyleLbl="node4" presStyleIdx="1" presStyleCnt="5">
        <dgm:presLayoutVars>
          <dgm:chPref val="3"/>
        </dgm:presLayoutVars>
      </dgm:prSet>
      <dgm:spPr/>
    </dgm:pt>
    <dgm:pt modelId="{53250ED6-1E5A-401A-BCC3-58CD1FE919E0}" type="pres">
      <dgm:prSet presAssocID="{3E7F82D9-8262-4086-AF83-E49EAC425DED}" presName="level3hierChild" presStyleCnt="0"/>
      <dgm:spPr/>
    </dgm:pt>
    <dgm:pt modelId="{7A4FBC53-15AF-404C-BF84-DB7F2B4ED673}" type="pres">
      <dgm:prSet presAssocID="{37D270B2-D780-4E24-85EB-512033577D5C}" presName="conn2-1" presStyleLbl="parChTrans1D2" presStyleIdx="1" presStyleCnt="2"/>
      <dgm:spPr/>
    </dgm:pt>
    <dgm:pt modelId="{004E0A8B-9343-4EF5-B93A-6C5895D4C46B}" type="pres">
      <dgm:prSet presAssocID="{37D270B2-D780-4E24-85EB-512033577D5C}" presName="connTx" presStyleLbl="parChTrans1D2" presStyleIdx="1" presStyleCnt="2"/>
      <dgm:spPr/>
    </dgm:pt>
    <dgm:pt modelId="{C25CCB25-CE8C-41BE-A3A4-57180C1EF1FA}" type="pres">
      <dgm:prSet presAssocID="{7465001A-891A-485E-8D15-FF80C5081173}" presName="root2" presStyleCnt="0"/>
      <dgm:spPr/>
    </dgm:pt>
    <dgm:pt modelId="{566DA338-A7E7-4341-8B3A-54895930BFBF}" type="pres">
      <dgm:prSet presAssocID="{7465001A-891A-485E-8D15-FF80C5081173}" presName="LevelTwoTextNode" presStyleLbl="node2" presStyleIdx="1" presStyleCnt="2">
        <dgm:presLayoutVars>
          <dgm:chPref val="3"/>
        </dgm:presLayoutVars>
      </dgm:prSet>
      <dgm:spPr/>
    </dgm:pt>
    <dgm:pt modelId="{D6A4374C-6919-470A-BB1B-B1CAB740FDEA}" type="pres">
      <dgm:prSet presAssocID="{7465001A-891A-485E-8D15-FF80C5081173}" presName="level3hierChild" presStyleCnt="0"/>
      <dgm:spPr/>
    </dgm:pt>
    <dgm:pt modelId="{DA2ECC47-770D-41A8-93D2-DFA670BD8A71}" type="pres">
      <dgm:prSet presAssocID="{71558491-9A35-4D61-972C-68F6AFD3838D}" presName="conn2-1" presStyleLbl="parChTrans1D3" presStyleIdx="1" presStyleCnt="2"/>
      <dgm:spPr/>
    </dgm:pt>
    <dgm:pt modelId="{8C21F3D8-B953-45CA-940C-44F83CFBAD8C}" type="pres">
      <dgm:prSet presAssocID="{71558491-9A35-4D61-972C-68F6AFD3838D}" presName="connTx" presStyleLbl="parChTrans1D3" presStyleIdx="1" presStyleCnt="2"/>
      <dgm:spPr/>
    </dgm:pt>
    <dgm:pt modelId="{F0CE6819-E5C6-4A3B-A85C-5E8B75AD9EFE}" type="pres">
      <dgm:prSet presAssocID="{5BAA8594-42D1-4C6E-8D62-FEBA2A878831}" presName="root2" presStyleCnt="0"/>
      <dgm:spPr/>
    </dgm:pt>
    <dgm:pt modelId="{D068C603-C5F8-46CA-B96E-5DE2E212CD84}" type="pres">
      <dgm:prSet presAssocID="{5BAA8594-42D1-4C6E-8D62-FEBA2A878831}" presName="LevelTwoTextNode" presStyleLbl="node3" presStyleIdx="1" presStyleCnt="2">
        <dgm:presLayoutVars>
          <dgm:chPref val="3"/>
        </dgm:presLayoutVars>
      </dgm:prSet>
      <dgm:spPr/>
    </dgm:pt>
    <dgm:pt modelId="{0146015D-A179-4FAD-B95A-C73FA01219E4}" type="pres">
      <dgm:prSet presAssocID="{5BAA8594-42D1-4C6E-8D62-FEBA2A878831}" presName="level3hierChild" presStyleCnt="0"/>
      <dgm:spPr/>
    </dgm:pt>
    <dgm:pt modelId="{B1DF6412-156B-4A9D-8DEE-221C7A1329FF}" type="pres">
      <dgm:prSet presAssocID="{76ECE38A-E362-40EE-87F1-1A834057D6E0}" presName="conn2-1" presStyleLbl="parChTrans1D4" presStyleIdx="2" presStyleCnt="5"/>
      <dgm:spPr/>
    </dgm:pt>
    <dgm:pt modelId="{7836F395-03F2-474D-B3BA-583E216B7614}" type="pres">
      <dgm:prSet presAssocID="{76ECE38A-E362-40EE-87F1-1A834057D6E0}" presName="connTx" presStyleLbl="parChTrans1D4" presStyleIdx="2" presStyleCnt="5"/>
      <dgm:spPr/>
    </dgm:pt>
    <dgm:pt modelId="{0A46A580-D4FE-4EF1-B4F1-28D2871D4B25}" type="pres">
      <dgm:prSet presAssocID="{2FE55936-0250-4B2F-A663-A525252E7022}" presName="root2" presStyleCnt="0"/>
      <dgm:spPr/>
    </dgm:pt>
    <dgm:pt modelId="{AC691B5D-29B1-492A-BE24-9B5B1DC51BBC}" type="pres">
      <dgm:prSet presAssocID="{2FE55936-0250-4B2F-A663-A525252E7022}" presName="LevelTwoTextNode" presStyleLbl="node4" presStyleIdx="2" presStyleCnt="5">
        <dgm:presLayoutVars>
          <dgm:chPref val="3"/>
        </dgm:presLayoutVars>
      </dgm:prSet>
      <dgm:spPr/>
    </dgm:pt>
    <dgm:pt modelId="{9A8A8C0F-CF7C-454C-8ABE-E9B6F331F5A1}" type="pres">
      <dgm:prSet presAssocID="{2FE55936-0250-4B2F-A663-A525252E7022}" presName="level3hierChild" presStyleCnt="0"/>
      <dgm:spPr/>
    </dgm:pt>
    <dgm:pt modelId="{99E2CD24-FAB4-4D84-9C07-EA8C7B0BC263}" type="pres">
      <dgm:prSet presAssocID="{5B88B0AE-A39B-41B1-B1D2-4C992D14449C}" presName="conn2-1" presStyleLbl="parChTrans1D4" presStyleIdx="3" presStyleCnt="5"/>
      <dgm:spPr/>
    </dgm:pt>
    <dgm:pt modelId="{3ED92034-3B3A-4E5A-A817-1B4155973B54}" type="pres">
      <dgm:prSet presAssocID="{5B88B0AE-A39B-41B1-B1D2-4C992D14449C}" presName="connTx" presStyleLbl="parChTrans1D4" presStyleIdx="3" presStyleCnt="5"/>
      <dgm:spPr/>
    </dgm:pt>
    <dgm:pt modelId="{89C6E0EC-5DB4-4CE7-B2D2-56C052F1E504}" type="pres">
      <dgm:prSet presAssocID="{25793EBB-7176-45FF-91CE-892332F032D0}" presName="root2" presStyleCnt="0"/>
      <dgm:spPr/>
    </dgm:pt>
    <dgm:pt modelId="{448E5303-8651-40D0-A65F-C0FE50312AB3}" type="pres">
      <dgm:prSet presAssocID="{25793EBB-7176-45FF-91CE-892332F032D0}" presName="LevelTwoTextNode" presStyleLbl="node4" presStyleIdx="3" presStyleCnt="5">
        <dgm:presLayoutVars>
          <dgm:chPref val="3"/>
        </dgm:presLayoutVars>
      </dgm:prSet>
      <dgm:spPr/>
    </dgm:pt>
    <dgm:pt modelId="{51CDD959-42E1-444B-AB03-FBFA2578ECD9}" type="pres">
      <dgm:prSet presAssocID="{25793EBB-7176-45FF-91CE-892332F032D0}" presName="level3hierChild" presStyleCnt="0"/>
      <dgm:spPr/>
    </dgm:pt>
    <dgm:pt modelId="{13C56F96-CEC6-4933-B350-BE9C559B85CA}" type="pres">
      <dgm:prSet presAssocID="{7853CE30-9906-4379-B8C5-B1E78DB2BEE8}" presName="conn2-1" presStyleLbl="parChTrans1D4" presStyleIdx="4" presStyleCnt="5"/>
      <dgm:spPr/>
    </dgm:pt>
    <dgm:pt modelId="{81FF1BBB-A251-49FF-87BD-305328A5EC88}" type="pres">
      <dgm:prSet presAssocID="{7853CE30-9906-4379-B8C5-B1E78DB2BEE8}" presName="connTx" presStyleLbl="parChTrans1D4" presStyleIdx="4" presStyleCnt="5"/>
      <dgm:spPr/>
    </dgm:pt>
    <dgm:pt modelId="{52EB9A82-0443-4267-BF4B-E673C6E9FB8C}" type="pres">
      <dgm:prSet presAssocID="{4646633C-AFF7-4357-B44C-A0C545A5981C}" presName="root2" presStyleCnt="0"/>
      <dgm:spPr/>
    </dgm:pt>
    <dgm:pt modelId="{1B5470A2-1F1D-4299-942B-5905C07AC1D1}" type="pres">
      <dgm:prSet presAssocID="{4646633C-AFF7-4357-B44C-A0C545A5981C}" presName="LevelTwoTextNode" presStyleLbl="node4" presStyleIdx="4" presStyleCnt="5">
        <dgm:presLayoutVars>
          <dgm:chPref val="3"/>
        </dgm:presLayoutVars>
      </dgm:prSet>
      <dgm:spPr/>
    </dgm:pt>
    <dgm:pt modelId="{646A95F0-FC82-467F-8BD2-A8BF7A84441A}" type="pres">
      <dgm:prSet presAssocID="{4646633C-AFF7-4357-B44C-A0C545A5981C}" presName="level3hierChild" presStyleCnt="0"/>
      <dgm:spPr/>
    </dgm:pt>
  </dgm:ptLst>
  <dgm:cxnLst>
    <dgm:cxn modelId="{72919403-C998-4AFB-9BDD-94CDB22F7CE6}" srcId="{8B00A38A-EA40-4E1F-9EEB-28BDED10B86A}" destId="{3A580FD9-6784-431E-85D4-BB3C602273CF}" srcOrd="0" destOrd="0" parTransId="{1943C241-2766-4E4D-8FB5-6F6D3E6BCA17}" sibTransId="{E124AD56-F477-4EBE-856B-8D4AF007D626}"/>
    <dgm:cxn modelId="{DAC9AB03-1BBD-4EBA-BF2E-4949A0DEC559}" type="presOf" srcId="{0CF05FDE-319D-4474-A485-8FA398E04A7A}" destId="{99AF2AF0-0EEA-4DAE-8F73-335740E59505}" srcOrd="1" destOrd="0" presId="urn:microsoft.com/office/officeart/2005/8/layout/hierarchy2"/>
    <dgm:cxn modelId="{DA3B6E0A-CF35-4FB0-B88B-24DF12E678E2}" type="presOf" srcId="{7853CE30-9906-4379-B8C5-B1E78DB2BEE8}" destId="{81FF1BBB-A251-49FF-87BD-305328A5EC88}" srcOrd="1" destOrd="0" presId="urn:microsoft.com/office/officeart/2005/8/layout/hierarchy2"/>
    <dgm:cxn modelId="{878C300C-D637-4F21-89C3-47F02A2B16F8}" type="presOf" srcId="{71558491-9A35-4D61-972C-68F6AFD3838D}" destId="{DA2ECC47-770D-41A8-93D2-DFA670BD8A71}" srcOrd="0" destOrd="0" presId="urn:microsoft.com/office/officeart/2005/8/layout/hierarchy2"/>
    <dgm:cxn modelId="{F8BA1513-6C35-4465-BD4B-DF5EBAF9D952}" type="presOf" srcId="{25793EBB-7176-45FF-91CE-892332F032D0}" destId="{448E5303-8651-40D0-A65F-C0FE50312AB3}" srcOrd="0" destOrd="0" presId="urn:microsoft.com/office/officeart/2005/8/layout/hierarchy2"/>
    <dgm:cxn modelId="{676EF615-40B2-445D-8916-E9CA6FF3D839}" type="presOf" srcId="{AECB2797-0F85-47A8-8BA4-12EDD717C00B}" destId="{6CA4DC4E-AE5D-45F4-87AC-F88EE97AD9E3}" srcOrd="0" destOrd="0" presId="urn:microsoft.com/office/officeart/2005/8/layout/hierarchy2"/>
    <dgm:cxn modelId="{5AA7811C-CFA7-4D15-A8E9-10D8BFD0E09F}" type="presOf" srcId="{5B88B0AE-A39B-41B1-B1D2-4C992D14449C}" destId="{99E2CD24-FAB4-4D84-9C07-EA8C7B0BC263}" srcOrd="0" destOrd="0" presId="urn:microsoft.com/office/officeart/2005/8/layout/hierarchy2"/>
    <dgm:cxn modelId="{A68EEE29-8D48-49AD-8869-F2C67DD638AA}" srcId="{7465001A-891A-485E-8D15-FF80C5081173}" destId="{5BAA8594-42D1-4C6E-8D62-FEBA2A878831}" srcOrd="0" destOrd="0" parTransId="{71558491-9A35-4D61-972C-68F6AFD3838D}" sibTransId="{3832691A-3058-466B-AFE3-0988FABE130A}"/>
    <dgm:cxn modelId="{172E5A32-4A0E-4B7F-8A00-A6850F29D215}" type="presOf" srcId="{4646633C-AFF7-4357-B44C-A0C545A5981C}" destId="{1B5470A2-1F1D-4299-942B-5905C07AC1D1}" srcOrd="0" destOrd="0" presId="urn:microsoft.com/office/officeart/2005/8/layout/hierarchy2"/>
    <dgm:cxn modelId="{DB3FE635-4C8C-44EB-B45A-D5149670CA5E}" srcId="{5BAA8594-42D1-4C6E-8D62-FEBA2A878831}" destId="{2FE55936-0250-4B2F-A663-A525252E7022}" srcOrd="0" destOrd="0" parTransId="{76ECE38A-E362-40EE-87F1-1A834057D6E0}" sibTransId="{67AED094-0FFE-4ABA-8EB1-4BEBC62B11FB}"/>
    <dgm:cxn modelId="{8F411A3A-F65E-4D4D-8F4D-FA8307056C8D}" srcId="{2FE55936-0250-4B2F-A663-A525252E7022}" destId="{25793EBB-7176-45FF-91CE-892332F032D0}" srcOrd="0" destOrd="0" parTransId="{5B88B0AE-A39B-41B1-B1D2-4C992D14449C}" sibTransId="{008B8F2D-7DBA-4D99-866A-EE6BB0BD9B75}"/>
    <dgm:cxn modelId="{FFDEF93B-8ED4-4364-A5EA-E32A99B4A097}" type="presOf" srcId="{8B00A38A-EA40-4E1F-9EEB-28BDED10B86A}" destId="{480B28E2-A97F-4499-BE2D-041647C6BDDD}" srcOrd="0" destOrd="0" presId="urn:microsoft.com/office/officeart/2005/8/layout/hierarchy2"/>
    <dgm:cxn modelId="{668A7460-820C-4336-B482-5CEA0047F6D3}" type="presOf" srcId="{7853CE30-9906-4379-B8C5-B1E78DB2BEE8}" destId="{13C56F96-CEC6-4933-B350-BE9C559B85CA}" srcOrd="0" destOrd="0" presId="urn:microsoft.com/office/officeart/2005/8/layout/hierarchy2"/>
    <dgm:cxn modelId="{71841042-6A25-4CB3-AD61-3C9F5A20B5EC}" type="presOf" srcId="{76ECE38A-E362-40EE-87F1-1A834057D6E0}" destId="{B1DF6412-156B-4A9D-8DEE-221C7A1329FF}" srcOrd="0" destOrd="0" presId="urn:microsoft.com/office/officeart/2005/8/layout/hierarchy2"/>
    <dgm:cxn modelId="{E40AFF42-B86E-41C8-AD2C-153FB3CCC6B5}" type="presOf" srcId="{37D270B2-D780-4E24-85EB-512033577D5C}" destId="{7A4FBC53-15AF-404C-BF84-DB7F2B4ED673}" srcOrd="0" destOrd="0" presId="urn:microsoft.com/office/officeart/2005/8/layout/hierarchy2"/>
    <dgm:cxn modelId="{C6131564-02AF-4DF6-AFC6-0243DDDAFF13}" srcId="{AECB2797-0F85-47A8-8BA4-12EDD717C00B}" destId="{CFCBC7B3-5860-44BD-8654-9400F780C2DC}" srcOrd="0" destOrd="0" parTransId="{0CF05FDE-319D-4474-A485-8FA398E04A7A}" sibTransId="{5C79C842-2EC7-4CB8-ADC7-D69E25F80C0A}"/>
    <dgm:cxn modelId="{A8B1EC65-CC5C-4C71-900E-E5DA317CB1C1}" type="presOf" srcId="{5BAA8594-42D1-4C6E-8D62-FEBA2A878831}" destId="{D068C603-C5F8-46CA-B96E-5DE2E212CD84}" srcOrd="0" destOrd="0" presId="urn:microsoft.com/office/officeart/2005/8/layout/hierarchy2"/>
    <dgm:cxn modelId="{FCCB1348-D758-4D49-BB86-2C36B922805A}" type="presOf" srcId="{D7FA6C8D-E124-415B-9B5A-E269BB942DE3}" destId="{CB84BB87-6B8A-4E79-9362-AF6DBD90582D}" srcOrd="1" destOrd="0" presId="urn:microsoft.com/office/officeart/2005/8/layout/hierarchy2"/>
    <dgm:cxn modelId="{3F477A49-F747-4002-9265-88AB1F510317}" type="presOf" srcId="{AD141EC4-AC9B-4A37-979D-78ADDD4EAEF0}" destId="{22BAD0DE-13B3-4409-9981-364791FDD552}" srcOrd="0" destOrd="0" presId="urn:microsoft.com/office/officeart/2005/8/layout/hierarchy2"/>
    <dgm:cxn modelId="{C0B0CD4A-2605-4408-9B0B-96E46EC3F8CE}" srcId="{3A580FD9-6784-431E-85D4-BB3C602273CF}" destId="{3E7F82D9-8262-4086-AF83-E49EAC425DED}" srcOrd="0" destOrd="0" parTransId="{D7FA6C8D-E124-415B-9B5A-E269BB942DE3}" sibTransId="{180B3CC0-5697-4E1F-ABAE-9817631489B4}"/>
    <dgm:cxn modelId="{805ECB6F-91A7-4E98-854D-9088C02C5278}" type="presOf" srcId="{76ECE38A-E362-40EE-87F1-1A834057D6E0}" destId="{7836F395-03F2-474D-B3BA-583E216B7614}" srcOrd="1" destOrd="0" presId="urn:microsoft.com/office/officeart/2005/8/layout/hierarchy2"/>
    <dgm:cxn modelId="{37BBFE50-D280-4832-A346-4C35ABC7723E}" type="presOf" srcId="{7465001A-891A-485E-8D15-FF80C5081173}" destId="{566DA338-A7E7-4341-8B3A-54895930BFBF}" srcOrd="0" destOrd="0" presId="urn:microsoft.com/office/officeart/2005/8/layout/hierarchy2"/>
    <dgm:cxn modelId="{E24BA252-3649-42B3-95C6-8A62F99050E0}" type="presOf" srcId="{3A580FD9-6784-431E-85D4-BB3C602273CF}" destId="{5299301F-3887-4DBC-A6C7-A73773C97739}" srcOrd="0" destOrd="0" presId="urn:microsoft.com/office/officeart/2005/8/layout/hierarchy2"/>
    <dgm:cxn modelId="{F1946175-C97D-4850-914F-3BF057DDD589}" type="presOf" srcId="{37D270B2-D780-4E24-85EB-512033577D5C}" destId="{004E0A8B-9343-4EF5-B93A-6C5895D4C46B}" srcOrd="1" destOrd="0" presId="urn:microsoft.com/office/officeart/2005/8/layout/hierarchy2"/>
    <dgm:cxn modelId="{40431179-26FA-4C26-AD0D-F1EEF5396A16}" type="presOf" srcId="{0CF05FDE-319D-4474-A485-8FA398E04A7A}" destId="{0F79ADB2-2F7A-4BB7-A385-D932F8B0A26F}" srcOrd="0" destOrd="0" presId="urn:microsoft.com/office/officeart/2005/8/layout/hierarchy2"/>
    <dgm:cxn modelId="{3337307B-B9E9-4390-AD23-98608990D55E}" srcId="{AECB2797-0F85-47A8-8BA4-12EDD717C00B}" destId="{7465001A-891A-485E-8D15-FF80C5081173}" srcOrd="1" destOrd="0" parTransId="{37D270B2-D780-4E24-85EB-512033577D5C}" sibTransId="{C45D39BA-F2A5-44B2-9FCA-227BA38D4472}"/>
    <dgm:cxn modelId="{F573797B-5FBD-4AF1-BB66-ECEDB669C049}" type="presOf" srcId="{5B88B0AE-A39B-41B1-B1D2-4C992D14449C}" destId="{3ED92034-3B3A-4E5A-A817-1B4155973B54}" srcOrd="1" destOrd="0" presId="urn:microsoft.com/office/officeart/2005/8/layout/hierarchy2"/>
    <dgm:cxn modelId="{D589E895-8A79-4EFF-93EC-91B91F6ED54E}" type="presOf" srcId="{CFCBC7B3-5860-44BD-8654-9400F780C2DC}" destId="{5210E7F5-0E9D-4FF1-AC37-9F093327230E}" srcOrd="0" destOrd="0" presId="urn:microsoft.com/office/officeart/2005/8/layout/hierarchy2"/>
    <dgm:cxn modelId="{BD4C059D-F356-451A-BCB1-DD19B3AFCE36}" type="presOf" srcId="{1943C241-2766-4E4D-8FB5-6F6D3E6BCA17}" destId="{546EA382-F97E-4487-808F-DCFCB11FDC4D}" srcOrd="1" destOrd="0" presId="urn:microsoft.com/office/officeart/2005/8/layout/hierarchy2"/>
    <dgm:cxn modelId="{0F3B3DA0-A48E-42F1-8B42-4AC8B4F51243}" type="presOf" srcId="{137517A3-9964-4B91-B1E8-91FEB5FC438B}" destId="{7163B77F-27DB-4FA0-9DE1-FE774381E4CD}" srcOrd="0" destOrd="0" presId="urn:microsoft.com/office/officeart/2005/8/layout/hierarchy2"/>
    <dgm:cxn modelId="{C8BEA1AD-750A-41A7-A065-7C9DD15501A9}" type="presOf" srcId="{1943C241-2766-4E4D-8FB5-6F6D3E6BCA17}" destId="{DD8049E2-DD07-463A-A553-4CF790E8B632}" srcOrd="0" destOrd="0" presId="urn:microsoft.com/office/officeart/2005/8/layout/hierarchy2"/>
    <dgm:cxn modelId="{B99A84C5-6FD2-43B8-BF74-64142C85686E}" srcId="{AD141EC4-AC9B-4A37-979D-78ADDD4EAEF0}" destId="{AECB2797-0F85-47A8-8BA4-12EDD717C00B}" srcOrd="0" destOrd="0" parTransId="{89D4EA68-71A2-4D4A-A619-DBC455AE5866}" sibTransId="{E45FAE6B-5BF7-4BE8-A60C-F27686F3708D}"/>
    <dgm:cxn modelId="{144FA4C9-AB47-4693-B05D-1D6C3E2D845E}" type="presOf" srcId="{2FE55936-0250-4B2F-A663-A525252E7022}" destId="{AC691B5D-29B1-492A-BE24-9B5B1DC51BBC}" srcOrd="0" destOrd="0" presId="urn:microsoft.com/office/officeart/2005/8/layout/hierarchy2"/>
    <dgm:cxn modelId="{4C7783D7-770B-40A5-BC6D-BF9C3642C78F}" type="presOf" srcId="{D7FA6C8D-E124-415B-9B5A-E269BB942DE3}" destId="{7EC2BD9E-4F69-45A9-9283-25C66CB6FB19}" srcOrd="0" destOrd="0" presId="urn:microsoft.com/office/officeart/2005/8/layout/hierarchy2"/>
    <dgm:cxn modelId="{D1FEE4DA-E8C1-4CDD-8D00-18E454BB7EEB}" srcId="{2FE55936-0250-4B2F-A663-A525252E7022}" destId="{4646633C-AFF7-4357-B44C-A0C545A5981C}" srcOrd="1" destOrd="0" parTransId="{7853CE30-9906-4379-B8C5-B1E78DB2BEE8}" sibTransId="{E2EDB2B0-BF1D-4025-86D2-714CA8D4570A}"/>
    <dgm:cxn modelId="{80A9E0DB-56FC-4750-B8BF-FE2CBB8A4201}" type="presOf" srcId="{137517A3-9964-4B91-B1E8-91FEB5FC438B}" destId="{07B35663-A296-43F9-9FF9-21075D797E5D}" srcOrd="1" destOrd="0" presId="urn:microsoft.com/office/officeart/2005/8/layout/hierarchy2"/>
    <dgm:cxn modelId="{D064ABEF-5D2F-4010-8BE8-53BA4FEE314F}" type="presOf" srcId="{3E7F82D9-8262-4086-AF83-E49EAC425DED}" destId="{B85B0CA0-E075-46B0-9AA8-879664EAEEE1}" srcOrd="0" destOrd="0" presId="urn:microsoft.com/office/officeart/2005/8/layout/hierarchy2"/>
    <dgm:cxn modelId="{D2110FF4-2645-41CC-B05D-163FE979C391}" type="presOf" srcId="{71558491-9A35-4D61-972C-68F6AFD3838D}" destId="{8C21F3D8-B953-45CA-940C-44F83CFBAD8C}" srcOrd="1" destOrd="0" presId="urn:microsoft.com/office/officeart/2005/8/layout/hierarchy2"/>
    <dgm:cxn modelId="{70881EFA-EE43-4C3E-8CCF-114FA24A9CD2}" srcId="{CFCBC7B3-5860-44BD-8654-9400F780C2DC}" destId="{8B00A38A-EA40-4E1F-9EEB-28BDED10B86A}" srcOrd="0" destOrd="0" parTransId="{137517A3-9964-4B91-B1E8-91FEB5FC438B}" sibTransId="{6C1DB59F-C997-4A37-B4E4-3BCF03BF8785}"/>
    <dgm:cxn modelId="{2076075D-9BA9-4AF6-8125-74877DFCF0F2}" type="presParOf" srcId="{22BAD0DE-13B3-4409-9981-364791FDD552}" destId="{EBB643D4-C68F-4381-841B-84701E9E9097}" srcOrd="0" destOrd="0" presId="urn:microsoft.com/office/officeart/2005/8/layout/hierarchy2"/>
    <dgm:cxn modelId="{D3D04CFA-6B03-42BF-BE77-9B49D7EA35B8}" type="presParOf" srcId="{EBB643D4-C68F-4381-841B-84701E9E9097}" destId="{6CA4DC4E-AE5D-45F4-87AC-F88EE97AD9E3}" srcOrd="0" destOrd="0" presId="urn:microsoft.com/office/officeart/2005/8/layout/hierarchy2"/>
    <dgm:cxn modelId="{0938A946-CD93-4269-8CE9-E93B40F21D4D}" type="presParOf" srcId="{EBB643D4-C68F-4381-841B-84701E9E9097}" destId="{E476496F-0EB1-4B34-ADE9-3D966940BB3B}" srcOrd="1" destOrd="0" presId="urn:microsoft.com/office/officeart/2005/8/layout/hierarchy2"/>
    <dgm:cxn modelId="{AB0EA3B1-F591-498E-BB36-0C5D39542DAF}" type="presParOf" srcId="{E476496F-0EB1-4B34-ADE9-3D966940BB3B}" destId="{0F79ADB2-2F7A-4BB7-A385-D932F8B0A26F}" srcOrd="0" destOrd="0" presId="urn:microsoft.com/office/officeart/2005/8/layout/hierarchy2"/>
    <dgm:cxn modelId="{17D096F7-CF5E-43BF-B617-B7DD422176D7}" type="presParOf" srcId="{0F79ADB2-2F7A-4BB7-A385-D932F8B0A26F}" destId="{99AF2AF0-0EEA-4DAE-8F73-335740E59505}" srcOrd="0" destOrd="0" presId="urn:microsoft.com/office/officeart/2005/8/layout/hierarchy2"/>
    <dgm:cxn modelId="{281ADAB4-B96E-46B8-9D06-B16894C866FC}" type="presParOf" srcId="{E476496F-0EB1-4B34-ADE9-3D966940BB3B}" destId="{35308815-D75B-461E-8F14-45CC7D95B2F4}" srcOrd="1" destOrd="0" presId="urn:microsoft.com/office/officeart/2005/8/layout/hierarchy2"/>
    <dgm:cxn modelId="{4BC7A57B-5DFB-4A61-A08D-594DFA3B99C9}" type="presParOf" srcId="{35308815-D75B-461E-8F14-45CC7D95B2F4}" destId="{5210E7F5-0E9D-4FF1-AC37-9F093327230E}" srcOrd="0" destOrd="0" presId="urn:microsoft.com/office/officeart/2005/8/layout/hierarchy2"/>
    <dgm:cxn modelId="{986C5603-0C8C-4006-90B1-E9C9B625778E}" type="presParOf" srcId="{35308815-D75B-461E-8F14-45CC7D95B2F4}" destId="{0FB2BD7F-E188-4C45-8250-A7DA6F236A3A}" srcOrd="1" destOrd="0" presId="urn:microsoft.com/office/officeart/2005/8/layout/hierarchy2"/>
    <dgm:cxn modelId="{1C5BA6D8-FA46-4E35-84E7-229B66F0AB7B}" type="presParOf" srcId="{0FB2BD7F-E188-4C45-8250-A7DA6F236A3A}" destId="{7163B77F-27DB-4FA0-9DE1-FE774381E4CD}" srcOrd="0" destOrd="0" presId="urn:microsoft.com/office/officeart/2005/8/layout/hierarchy2"/>
    <dgm:cxn modelId="{3458FF6D-A388-45EF-87B9-A03E0E689418}" type="presParOf" srcId="{7163B77F-27DB-4FA0-9DE1-FE774381E4CD}" destId="{07B35663-A296-43F9-9FF9-21075D797E5D}" srcOrd="0" destOrd="0" presId="urn:microsoft.com/office/officeart/2005/8/layout/hierarchy2"/>
    <dgm:cxn modelId="{27EAE921-3634-40C8-82A1-F06451D03FB1}" type="presParOf" srcId="{0FB2BD7F-E188-4C45-8250-A7DA6F236A3A}" destId="{FDEB21E7-5188-44EC-B7ED-CF1F0E4666FC}" srcOrd="1" destOrd="0" presId="urn:microsoft.com/office/officeart/2005/8/layout/hierarchy2"/>
    <dgm:cxn modelId="{B82A1F7B-8D0F-44CE-907D-1E6598B399FF}" type="presParOf" srcId="{FDEB21E7-5188-44EC-B7ED-CF1F0E4666FC}" destId="{480B28E2-A97F-4499-BE2D-041647C6BDDD}" srcOrd="0" destOrd="0" presId="urn:microsoft.com/office/officeart/2005/8/layout/hierarchy2"/>
    <dgm:cxn modelId="{77948D7C-1EAE-4C02-815A-E4F7B22D92B7}" type="presParOf" srcId="{FDEB21E7-5188-44EC-B7ED-CF1F0E4666FC}" destId="{798298DD-64BB-4BD1-A4A5-AEBAFC34D508}" srcOrd="1" destOrd="0" presId="urn:microsoft.com/office/officeart/2005/8/layout/hierarchy2"/>
    <dgm:cxn modelId="{B308C3E8-17A5-4B0E-B012-BF109C2EAC05}" type="presParOf" srcId="{798298DD-64BB-4BD1-A4A5-AEBAFC34D508}" destId="{DD8049E2-DD07-463A-A553-4CF790E8B632}" srcOrd="0" destOrd="0" presId="urn:microsoft.com/office/officeart/2005/8/layout/hierarchy2"/>
    <dgm:cxn modelId="{93A571A3-CC0E-4916-A5C3-7823547F25DA}" type="presParOf" srcId="{DD8049E2-DD07-463A-A553-4CF790E8B632}" destId="{546EA382-F97E-4487-808F-DCFCB11FDC4D}" srcOrd="0" destOrd="0" presId="urn:microsoft.com/office/officeart/2005/8/layout/hierarchy2"/>
    <dgm:cxn modelId="{7103456B-F99B-44F0-A01C-C40D7CD020E5}" type="presParOf" srcId="{798298DD-64BB-4BD1-A4A5-AEBAFC34D508}" destId="{991934B6-EE68-4E05-A408-4441F02A9FFD}" srcOrd="1" destOrd="0" presId="urn:microsoft.com/office/officeart/2005/8/layout/hierarchy2"/>
    <dgm:cxn modelId="{86ED0661-9E21-4BB6-B79E-AEF69B48B997}" type="presParOf" srcId="{991934B6-EE68-4E05-A408-4441F02A9FFD}" destId="{5299301F-3887-4DBC-A6C7-A73773C97739}" srcOrd="0" destOrd="0" presId="urn:microsoft.com/office/officeart/2005/8/layout/hierarchy2"/>
    <dgm:cxn modelId="{EF28EA78-8D7D-4F98-A474-DB65AD605FB9}" type="presParOf" srcId="{991934B6-EE68-4E05-A408-4441F02A9FFD}" destId="{0F16DFD5-56F2-4BDA-B6BF-E9E735B7264B}" srcOrd="1" destOrd="0" presId="urn:microsoft.com/office/officeart/2005/8/layout/hierarchy2"/>
    <dgm:cxn modelId="{EF20B5BC-D224-4D17-881D-034AA32A876C}" type="presParOf" srcId="{0F16DFD5-56F2-4BDA-B6BF-E9E735B7264B}" destId="{7EC2BD9E-4F69-45A9-9283-25C66CB6FB19}" srcOrd="0" destOrd="0" presId="urn:microsoft.com/office/officeart/2005/8/layout/hierarchy2"/>
    <dgm:cxn modelId="{FD69F8E1-C8BA-4967-A7D5-E22F5DEC5CF7}" type="presParOf" srcId="{7EC2BD9E-4F69-45A9-9283-25C66CB6FB19}" destId="{CB84BB87-6B8A-4E79-9362-AF6DBD90582D}" srcOrd="0" destOrd="0" presId="urn:microsoft.com/office/officeart/2005/8/layout/hierarchy2"/>
    <dgm:cxn modelId="{165D339D-BFFB-43E4-A0C0-99683C603253}" type="presParOf" srcId="{0F16DFD5-56F2-4BDA-B6BF-E9E735B7264B}" destId="{1483E0C0-66B4-4D20-95E6-23F664625D10}" srcOrd="1" destOrd="0" presId="urn:microsoft.com/office/officeart/2005/8/layout/hierarchy2"/>
    <dgm:cxn modelId="{E65CE496-A636-4CE9-9E21-CA8416E375C6}" type="presParOf" srcId="{1483E0C0-66B4-4D20-95E6-23F664625D10}" destId="{B85B0CA0-E075-46B0-9AA8-879664EAEEE1}" srcOrd="0" destOrd="0" presId="urn:microsoft.com/office/officeart/2005/8/layout/hierarchy2"/>
    <dgm:cxn modelId="{A0AF87EB-E7E9-4055-818D-9B84735BD9FE}" type="presParOf" srcId="{1483E0C0-66B4-4D20-95E6-23F664625D10}" destId="{53250ED6-1E5A-401A-BCC3-58CD1FE919E0}" srcOrd="1" destOrd="0" presId="urn:microsoft.com/office/officeart/2005/8/layout/hierarchy2"/>
    <dgm:cxn modelId="{0B606B77-2044-495E-9D5B-29F531D2735E}" type="presParOf" srcId="{E476496F-0EB1-4B34-ADE9-3D966940BB3B}" destId="{7A4FBC53-15AF-404C-BF84-DB7F2B4ED673}" srcOrd="2" destOrd="0" presId="urn:microsoft.com/office/officeart/2005/8/layout/hierarchy2"/>
    <dgm:cxn modelId="{AA2356ED-DDD6-4C61-9A24-3018C6245E03}" type="presParOf" srcId="{7A4FBC53-15AF-404C-BF84-DB7F2B4ED673}" destId="{004E0A8B-9343-4EF5-B93A-6C5895D4C46B}" srcOrd="0" destOrd="0" presId="urn:microsoft.com/office/officeart/2005/8/layout/hierarchy2"/>
    <dgm:cxn modelId="{DDA81378-BDCA-4E57-9F44-9C8B5A7E4DCB}" type="presParOf" srcId="{E476496F-0EB1-4B34-ADE9-3D966940BB3B}" destId="{C25CCB25-CE8C-41BE-A3A4-57180C1EF1FA}" srcOrd="3" destOrd="0" presId="urn:microsoft.com/office/officeart/2005/8/layout/hierarchy2"/>
    <dgm:cxn modelId="{B1D4D8EE-5B48-485D-A8B9-8D1836D11F2C}" type="presParOf" srcId="{C25CCB25-CE8C-41BE-A3A4-57180C1EF1FA}" destId="{566DA338-A7E7-4341-8B3A-54895930BFBF}" srcOrd="0" destOrd="0" presId="urn:microsoft.com/office/officeart/2005/8/layout/hierarchy2"/>
    <dgm:cxn modelId="{8AFFBAEF-3D03-40DA-9D60-A6F5E252C64C}" type="presParOf" srcId="{C25CCB25-CE8C-41BE-A3A4-57180C1EF1FA}" destId="{D6A4374C-6919-470A-BB1B-B1CAB740FDEA}" srcOrd="1" destOrd="0" presId="urn:microsoft.com/office/officeart/2005/8/layout/hierarchy2"/>
    <dgm:cxn modelId="{3BB0C48D-39CE-4AE7-AE1C-0A89A39FECE3}" type="presParOf" srcId="{D6A4374C-6919-470A-BB1B-B1CAB740FDEA}" destId="{DA2ECC47-770D-41A8-93D2-DFA670BD8A71}" srcOrd="0" destOrd="0" presId="urn:microsoft.com/office/officeart/2005/8/layout/hierarchy2"/>
    <dgm:cxn modelId="{A5DAC2CB-02AA-4745-9612-16A5A84145ED}" type="presParOf" srcId="{DA2ECC47-770D-41A8-93D2-DFA670BD8A71}" destId="{8C21F3D8-B953-45CA-940C-44F83CFBAD8C}" srcOrd="0" destOrd="0" presId="urn:microsoft.com/office/officeart/2005/8/layout/hierarchy2"/>
    <dgm:cxn modelId="{F00E1426-BA6E-40FF-9641-52F035D5C629}" type="presParOf" srcId="{D6A4374C-6919-470A-BB1B-B1CAB740FDEA}" destId="{F0CE6819-E5C6-4A3B-A85C-5E8B75AD9EFE}" srcOrd="1" destOrd="0" presId="urn:microsoft.com/office/officeart/2005/8/layout/hierarchy2"/>
    <dgm:cxn modelId="{1497B7DD-65C6-4019-B824-F99B03AB3D01}" type="presParOf" srcId="{F0CE6819-E5C6-4A3B-A85C-5E8B75AD9EFE}" destId="{D068C603-C5F8-46CA-B96E-5DE2E212CD84}" srcOrd="0" destOrd="0" presId="urn:microsoft.com/office/officeart/2005/8/layout/hierarchy2"/>
    <dgm:cxn modelId="{59BFF8E7-7B2D-4D21-977C-310796FDFB93}" type="presParOf" srcId="{F0CE6819-E5C6-4A3B-A85C-5E8B75AD9EFE}" destId="{0146015D-A179-4FAD-B95A-C73FA01219E4}" srcOrd="1" destOrd="0" presId="urn:microsoft.com/office/officeart/2005/8/layout/hierarchy2"/>
    <dgm:cxn modelId="{0D436283-13D8-4C71-8746-EF1F038016B4}" type="presParOf" srcId="{0146015D-A179-4FAD-B95A-C73FA01219E4}" destId="{B1DF6412-156B-4A9D-8DEE-221C7A1329FF}" srcOrd="0" destOrd="0" presId="urn:microsoft.com/office/officeart/2005/8/layout/hierarchy2"/>
    <dgm:cxn modelId="{740E277D-ED74-46AC-B94D-FD2A1AE406B0}" type="presParOf" srcId="{B1DF6412-156B-4A9D-8DEE-221C7A1329FF}" destId="{7836F395-03F2-474D-B3BA-583E216B7614}" srcOrd="0" destOrd="0" presId="urn:microsoft.com/office/officeart/2005/8/layout/hierarchy2"/>
    <dgm:cxn modelId="{102DA6DA-3753-4A56-A0FB-156E843D5230}" type="presParOf" srcId="{0146015D-A179-4FAD-B95A-C73FA01219E4}" destId="{0A46A580-D4FE-4EF1-B4F1-28D2871D4B25}" srcOrd="1" destOrd="0" presId="urn:microsoft.com/office/officeart/2005/8/layout/hierarchy2"/>
    <dgm:cxn modelId="{60400E4E-F6D0-4834-8BF8-525E69858417}" type="presParOf" srcId="{0A46A580-D4FE-4EF1-B4F1-28D2871D4B25}" destId="{AC691B5D-29B1-492A-BE24-9B5B1DC51BBC}" srcOrd="0" destOrd="0" presId="urn:microsoft.com/office/officeart/2005/8/layout/hierarchy2"/>
    <dgm:cxn modelId="{08E1CB04-0B5F-435A-92C1-6998F68397FF}" type="presParOf" srcId="{0A46A580-D4FE-4EF1-B4F1-28D2871D4B25}" destId="{9A8A8C0F-CF7C-454C-8ABE-E9B6F331F5A1}" srcOrd="1" destOrd="0" presId="urn:microsoft.com/office/officeart/2005/8/layout/hierarchy2"/>
    <dgm:cxn modelId="{34A1B505-31AC-4F57-BF29-F1B71EE63BF2}" type="presParOf" srcId="{9A8A8C0F-CF7C-454C-8ABE-E9B6F331F5A1}" destId="{99E2CD24-FAB4-4D84-9C07-EA8C7B0BC263}" srcOrd="0" destOrd="0" presId="urn:microsoft.com/office/officeart/2005/8/layout/hierarchy2"/>
    <dgm:cxn modelId="{875D738B-697C-42E7-B6E9-7EA2BF08C4B4}" type="presParOf" srcId="{99E2CD24-FAB4-4D84-9C07-EA8C7B0BC263}" destId="{3ED92034-3B3A-4E5A-A817-1B4155973B54}" srcOrd="0" destOrd="0" presId="urn:microsoft.com/office/officeart/2005/8/layout/hierarchy2"/>
    <dgm:cxn modelId="{1CC90842-5993-4F47-A5CD-E97F285E7706}" type="presParOf" srcId="{9A8A8C0F-CF7C-454C-8ABE-E9B6F331F5A1}" destId="{89C6E0EC-5DB4-4CE7-B2D2-56C052F1E504}" srcOrd="1" destOrd="0" presId="urn:microsoft.com/office/officeart/2005/8/layout/hierarchy2"/>
    <dgm:cxn modelId="{92AE323C-CCA1-4343-A958-0F02BCB8CB05}" type="presParOf" srcId="{89C6E0EC-5DB4-4CE7-B2D2-56C052F1E504}" destId="{448E5303-8651-40D0-A65F-C0FE50312AB3}" srcOrd="0" destOrd="0" presId="urn:microsoft.com/office/officeart/2005/8/layout/hierarchy2"/>
    <dgm:cxn modelId="{FC67D462-B1F4-4E7E-BE22-6BBF3382DF43}" type="presParOf" srcId="{89C6E0EC-5DB4-4CE7-B2D2-56C052F1E504}" destId="{51CDD959-42E1-444B-AB03-FBFA2578ECD9}" srcOrd="1" destOrd="0" presId="urn:microsoft.com/office/officeart/2005/8/layout/hierarchy2"/>
    <dgm:cxn modelId="{D408BF87-E3C0-4A80-9889-E01686624752}" type="presParOf" srcId="{9A8A8C0F-CF7C-454C-8ABE-E9B6F331F5A1}" destId="{13C56F96-CEC6-4933-B350-BE9C559B85CA}" srcOrd="2" destOrd="0" presId="urn:microsoft.com/office/officeart/2005/8/layout/hierarchy2"/>
    <dgm:cxn modelId="{FE1D8E61-1A4A-4332-835C-25A69700BAC2}" type="presParOf" srcId="{13C56F96-CEC6-4933-B350-BE9C559B85CA}" destId="{81FF1BBB-A251-49FF-87BD-305328A5EC88}" srcOrd="0" destOrd="0" presId="urn:microsoft.com/office/officeart/2005/8/layout/hierarchy2"/>
    <dgm:cxn modelId="{F6FFC475-D791-4AA7-9A05-712C0DA867EB}" type="presParOf" srcId="{9A8A8C0F-CF7C-454C-8ABE-E9B6F331F5A1}" destId="{52EB9A82-0443-4267-BF4B-E673C6E9FB8C}" srcOrd="3" destOrd="0" presId="urn:microsoft.com/office/officeart/2005/8/layout/hierarchy2"/>
    <dgm:cxn modelId="{027CA556-00A1-4834-A02C-CE9FF21B2D1B}" type="presParOf" srcId="{52EB9A82-0443-4267-BF4B-E673C6E9FB8C}" destId="{1B5470A2-1F1D-4299-942B-5905C07AC1D1}" srcOrd="0" destOrd="0" presId="urn:microsoft.com/office/officeart/2005/8/layout/hierarchy2"/>
    <dgm:cxn modelId="{5F9F3373-444B-4A7E-B755-BFA68AECD53A}" type="presParOf" srcId="{52EB9A82-0443-4267-BF4B-E673C6E9FB8C}" destId="{646A95F0-FC82-467F-8BD2-A8BF7A8444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DC4E-AE5D-45F4-87AC-F88EE97AD9E3}">
      <dsp:nvSpPr>
        <dsp:cNvPr id="0" name=""/>
        <dsp:cNvSpPr/>
      </dsp:nvSpPr>
      <dsp:spPr>
        <a:xfrm>
          <a:off x="0" y="1680354"/>
          <a:ext cx="1233122" cy="616561"/>
        </a:xfrm>
        <a:prstGeom prst="roundRect">
          <a:avLst>
            <a:gd name="adj" fmla="val 10000"/>
          </a:avLst>
        </a:prstGeom>
        <a:solidFill>
          <a:srgbClr val="003E6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Proyecto de inversión</a:t>
          </a:r>
        </a:p>
      </dsp:txBody>
      <dsp:txXfrm>
        <a:off x="18058" y="1698412"/>
        <a:ext cx="1197006" cy="580445"/>
      </dsp:txXfrm>
    </dsp:sp>
    <dsp:sp modelId="{0F79ADB2-2F7A-4BB7-A385-D932F8B0A26F}">
      <dsp:nvSpPr>
        <dsp:cNvPr id="0" name=""/>
        <dsp:cNvSpPr/>
      </dsp:nvSpPr>
      <dsp:spPr>
        <a:xfrm rot="18783378">
          <a:off x="1117665" y="1709933"/>
          <a:ext cx="727790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727790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1463365" y="1704548"/>
        <a:ext cx="36389" cy="36389"/>
      </dsp:txXfrm>
    </dsp:sp>
    <dsp:sp modelId="{5210E7F5-0E9D-4FF1-AC37-9F093327230E}">
      <dsp:nvSpPr>
        <dsp:cNvPr id="0" name=""/>
        <dsp:cNvSpPr/>
      </dsp:nvSpPr>
      <dsp:spPr>
        <a:xfrm>
          <a:off x="1729997" y="1148570"/>
          <a:ext cx="1233122" cy="616561"/>
        </a:xfrm>
        <a:prstGeom prst="roundRect">
          <a:avLst>
            <a:gd name="adj" fmla="val 10000"/>
          </a:avLst>
        </a:prstGeom>
        <a:solidFill>
          <a:srgbClr val="00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Objetivo específico 1</a:t>
          </a:r>
        </a:p>
      </dsp:txBody>
      <dsp:txXfrm>
        <a:off x="1748055" y="1166628"/>
        <a:ext cx="1197006" cy="580445"/>
      </dsp:txXfrm>
    </dsp:sp>
    <dsp:sp modelId="{7163B77F-27DB-4FA0-9DE1-FE774381E4CD}">
      <dsp:nvSpPr>
        <dsp:cNvPr id="0" name=""/>
        <dsp:cNvSpPr/>
      </dsp:nvSpPr>
      <dsp:spPr>
        <a:xfrm>
          <a:off x="2963120" y="1444041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3197414" y="1444520"/>
        <a:ext cx="24662" cy="24662"/>
      </dsp:txXfrm>
    </dsp:sp>
    <dsp:sp modelId="{480B28E2-A97F-4499-BE2D-041647C6BDDD}">
      <dsp:nvSpPr>
        <dsp:cNvPr id="0" name=""/>
        <dsp:cNvSpPr/>
      </dsp:nvSpPr>
      <dsp:spPr>
        <a:xfrm>
          <a:off x="3456370" y="1148570"/>
          <a:ext cx="1233122" cy="616561"/>
        </a:xfrm>
        <a:prstGeom prst="roundRect">
          <a:avLst>
            <a:gd name="adj" fmla="val 10000"/>
          </a:avLst>
        </a:prstGeom>
        <a:solidFill>
          <a:srgbClr val="0084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Meta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3474428" y="1166628"/>
        <a:ext cx="1197006" cy="580445"/>
      </dsp:txXfrm>
    </dsp:sp>
    <dsp:sp modelId="{DD8049E2-DD07-463A-A553-4CF790E8B632}">
      <dsp:nvSpPr>
        <dsp:cNvPr id="0" name=""/>
        <dsp:cNvSpPr/>
      </dsp:nvSpPr>
      <dsp:spPr>
        <a:xfrm>
          <a:off x="4689492" y="1444041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4923786" y="1444520"/>
        <a:ext cx="24662" cy="24662"/>
      </dsp:txXfrm>
    </dsp:sp>
    <dsp:sp modelId="{5299301F-3887-4DBC-A6C7-A73773C97739}">
      <dsp:nvSpPr>
        <dsp:cNvPr id="0" name=""/>
        <dsp:cNvSpPr/>
      </dsp:nvSpPr>
      <dsp:spPr>
        <a:xfrm>
          <a:off x="5182742" y="1148570"/>
          <a:ext cx="1233122" cy="616561"/>
        </a:xfrm>
        <a:prstGeom prst="roundRect">
          <a:avLst>
            <a:gd name="adj" fmla="val 10000"/>
          </a:avLst>
        </a:prstGeom>
        <a:solidFill>
          <a:srgbClr val="009F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Actividad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 </a:t>
          </a:r>
        </a:p>
      </dsp:txBody>
      <dsp:txXfrm>
        <a:off x="5200800" y="1166628"/>
        <a:ext cx="1197006" cy="580445"/>
      </dsp:txXfrm>
    </dsp:sp>
    <dsp:sp modelId="{7EC2BD9E-4F69-45A9-9283-25C66CB6FB19}">
      <dsp:nvSpPr>
        <dsp:cNvPr id="0" name=""/>
        <dsp:cNvSpPr/>
      </dsp:nvSpPr>
      <dsp:spPr>
        <a:xfrm>
          <a:off x="6415865" y="1444041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6650158" y="1444520"/>
        <a:ext cx="24662" cy="24662"/>
      </dsp:txXfrm>
    </dsp:sp>
    <dsp:sp modelId="{B85B0CA0-E075-46B0-9AA8-879664EAEEE1}">
      <dsp:nvSpPr>
        <dsp:cNvPr id="0" name=""/>
        <dsp:cNvSpPr/>
      </dsp:nvSpPr>
      <dsp:spPr>
        <a:xfrm>
          <a:off x="6909114" y="1148570"/>
          <a:ext cx="1233122" cy="616561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Tarea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6927172" y="1166628"/>
        <a:ext cx="1197006" cy="580445"/>
      </dsp:txXfrm>
    </dsp:sp>
    <dsp:sp modelId="{7A4FBC53-15AF-404C-BF84-DB7F2B4ED673}">
      <dsp:nvSpPr>
        <dsp:cNvPr id="0" name=""/>
        <dsp:cNvSpPr/>
      </dsp:nvSpPr>
      <dsp:spPr>
        <a:xfrm rot="2816622">
          <a:off x="1117665" y="2241717"/>
          <a:ext cx="727790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727790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1463365" y="2236332"/>
        <a:ext cx="36389" cy="36389"/>
      </dsp:txXfrm>
    </dsp:sp>
    <dsp:sp modelId="{566DA338-A7E7-4341-8B3A-54895930BFBF}">
      <dsp:nvSpPr>
        <dsp:cNvPr id="0" name=""/>
        <dsp:cNvSpPr/>
      </dsp:nvSpPr>
      <dsp:spPr>
        <a:xfrm>
          <a:off x="1729997" y="2212139"/>
          <a:ext cx="1233122" cy="616561"/>
        </a:xfrm>
        <a:prstGeom prst="roundRect">
          <a:avLst>
            <a:gd name="adj" fmla="val 10000"/>
          </a:avLst>
        </a:prstGeom>
        <a:solidFill>
          <a:srgbClr val="00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Objetivo específico 2</a:t>
          </a:r>
        </a:p>
      </dsp:txBody>
      <dsp:txXfrm>
        <a:off x="1748055" y="2230197"/>
        <a:ext cx="1197006" cy="580445"/>
      </dsp:txXfrm>
    </dsp:sp>
    <dsp:sp modelId="{DA2ECC47-770D-41A8-93D2-DFA670BD8A71}">
      <dsp:nvSpPr>
        <dsp:cNvPr id="0" name=""/>
        <dsp:cNvSpPr/>
      </dsp:nvSpPr>
      <dsp:spPr>
        <a:xfrm>
          <a:off x="2963120" y="2507609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3197414" y="2508088"/>
        <a:ext cx="24662" cy="24662"/>
      </dsp:txXfrm>
    </dsp:sp>
    <dsp:sp modelId="{D068C603-C5F8-46CA-B96E-5DE2E212CD84}">
      <dsp:nvSpPr>
        <dsp:cNvPr id="0" name=""/>
        <dsp:cNvSpPr/>
      </dsp:nvSpPr>
      <dsp:spPr>
        <a:xfrm>
          <a:off x="3456370" y="2212139"/>
          <a:ext cx="1233122" cy="616561"/>
        </a:xfrm>
        <a:prstGeom prst="roundRect">
          <a:avLst>
            <a:gd name="adj" fmla="val 10000"/>
          </a:avLst>
        </a:prstGeom>
        <a:solidFill>
          <a:srgbClr val="0084D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Meta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3474428" y="2230197"/>
        <a:ext cx="1197006" cy="580445"/>
      </dsp:txXfrm>
    </dsp:sp>
    <dsp:sp modelId="{B1DF6412-156B-4A9D-8DEE-221C7A1329FF}">
      <dsp:nvSpPr>
        <dsp:cNvPr id="0" name=""/>
        <dsp:cNvSpPr/>
      </dsp:nvSpPr>
      <dsp:spPr>
        <a:xfrm>
          <a:off x="4689492" y="2507609"/>
          <a:ext cx="493249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493249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4923786" y="2508088"/>
        <a:ext cx="24662" cy="24662"/>
      </dsp:txXfrm>
    </dsp:sp>
    <dsp:sp modelId="{AC691B5D-29B1-492A-BE24-9B5B1DC51BBC}">
      <dsp:nvSpPr>
        <dsp:cNvPr id="0" name=""/>
        <dsp:cNvSpPr/>
      </dsp:nvSpPr>
      <dsp:spPr>
        <a:xfrm>
          <a:off x="5182742" y="2212139"/>
          <a:ext cx="1233122" cy="616561"/>
        </a:xfrm>
        <a:prstGeom prst="roundRect">
          <a:avLst>
            <a:gd name="adj" fmla="val 10000"/>
          </a:avLst>
        </a:prstGeom>
        <a:solidFill>
          <a:srgbClr val="009F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Actividad  %</a:t>
          </a:r>
        </a:p>
      </dsp:txBody>
      <dsp:txXfrm>
        <a:off x="5200800" y="2230197"/>
        <a:ext cx="1197006" cy="580445"/>
      </dsp:txXfrm>
    </dsp:sp>
    <dsp:sp modelId="{99E2CD24-FAB4-4D84-9C07-EA8C7B0BC263}">
      <dsp:nvSpPr>
        <dsp:cNvPr id="0" name=""/>
        <dsp:cNvSpPr/>
      </dsp:nvSpPr>
      <dsp:spPr>
        <a:xfrm rot="19457599">
          <a:off x="6358770" y="2330348"/>
          <a:ext cx="607438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607438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6647303" y="2327972"/>
        <a:ext cx="30371" cy="30371"/>
      </dsp:txXfrm>
    </dsp:sp>
    <dsp:sp modelId="{448E5303-8651-40D0-A65F-C0FE50312AB3}">
      <dsp:nvSpPr>
        <dsp:cNvPr id="0" name=""/>
        <dsp:cNvSpPr/>
      </dsp:nvSpPr>
      <dsp:spPr>
        <a:xfrm>
          <a:off x="6909114" y="1857616"/>
          <a:ext cx="1233122" cy="616561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Tarea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 %</a:t>
          </a:r>
        </a:p>
      </dsp:txBody>
      <dsp:txXfrm>
        <a:off x="6927172" y="1875674"/>
        <a:ext cx="1197006" cy="580445"/>
      </dsp:txXfrm>
    </dsp:sp>
    <dsp:sp modelId="{13C56F96-CEC6-4933-B350-BE9C559B85CA}">
      <dsp:nvSpPr>
        <dsp:cNvPr id="0" name=""/>
        <dsp:cNvSpPr/>
      </dsp:nvSpPr>
      <dsp:spPr>
        <a:xfrm rot="2142401">
          <a:off x="6358770" y="2684871"/>
          <a:ext cx="607438" cy="25620"/>
        </a:xfrm>
        <a:custGeom>
          <a:avLst/>
          <a:gdLst/>
          <a:ahLst/>
          <a:cxnLst/>
          <a:rect l="0" t="0" r="0" b="0"/>
          <a:pathLst>
            <a:path>
              <a:moveTo>
                <a:pt x="0" y="12810"/>
              </a:moveTo>
              <a:lnTo>
                <a:pt x="607438" y="1281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>
        <a:off x="6647303" y="2682495"/>
        <a:ext cx="30371" cy="30371"/>
      </dsp:txXfrm>
    </dsp:sp>
    <dsp:sp modelId="{1B5470A2-1F1D-4299-942B-5905C07AC1D1}">
      <dsp:nvSpPr>
        <dsp:cNvPr id="0" name=""/>
        <dsp:cNvSpPr/>
      </dsp:nvSpPr>
      <dsp:spPr>
        <a:xfrm>
          <a:off x="6909114" y="2566661"/>
          <a:ext cx="1233122" cy="616561"/>
        </a:xfrm>
        <a:prstGeom prst="roundRect">
          <a:avLst>
            <a:gd name="adj" fmla="val 10000"/>
          </a:avLst>
        </a:prstGeom>
        <a:solidFill>
          <a:srgbClr val="3FB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Tarea 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Arial Rounded MT Bold" panose="020F0704030504030204" pitchFamily="34" charset="0"/>
            </a:rPr>
            <a:t>%</a:t>
          </a:r>
        </a:p>
      </dsp:txBody>
      <dsp:txXfrm>
        <a:off x="6927172" y="2584719"/>
        <a:ext cx="1197006" cy="58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3AC7939-FC65-467C-B81D-A224E86BD1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1A5950-B7B5-452A-B43F-72790C9A8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3409-6307-4F74-81EB-B068CEFA7BC0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268DF-1173-4651-B7CC-C261E214E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C43A29-55AB-470D-B6C1-21E1D34412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EC7B-74DF-464E-89A1-D4BDC885EBD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9589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302B-8131-4D9B-8CD8-DC143B96DA5C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4831-ACE6-4DEE-AD31-23B55A5643A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080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84550"/>
            <a:ext cx="5486400" cy="46300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6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6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9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78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46285"/>
            <a:ext cx="5486400" cy="48389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7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67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71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97943"/>
            <a:ext cx="5486400" cy="5187270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4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8768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041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7557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2116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1188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8173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0203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5297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838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101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831-ACE6-4DEE-AD31-23B55A5643A7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960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385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59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3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4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4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E0AC1-A5A6-40E6-82E1-D4D6D3D7D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67222E-CF2D-4C84-AD8D-BEEF8EBC1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BF8D41-4C2C-4332-B8E6-C1994AE2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1A1B6-84BE-4D6F-BFE8-8E7D7906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96EDD-4914-4203-BF3A-AA0DD708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1A2176F-CC6F-464D-A7CE-299CA3574067}"/>
              </a:ext>
            </a:extLst>
          </p:cNvPr>
          <p:cNvCxnSpPr/>
          <p:nvPr userDrawn="1"/>
        </p:nvCxnSpPr>
        <p:spPr>
          <a:xfrm>
            <a:off x="0" y="3509963"/>
            <a:ext cx="12192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0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734DC-D7E0-4706-8F45-9BB840A7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C0A519-6DD9-4B56-A14D-1A2282F4B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397A0C-001B-45CE-8F36-AA77D06E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490C3-4C3A-46C7-BB1B-1CFC5804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0A5E7-664C-4B57-8852-1F36646D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4DC328-42AA-4682-9CE1-2E6ECA8F804D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2 Imagen">
            <a:extLst>
              <a:ext uri="{FF2B5EF4-FFF2-40B4-BE49-F238E27FC236}">
                <a16:creationId xmlns:a16="http://schemas.microsoft.com/office/drawing/2014/main" id="{BF87132F-3C4D-4E0A-964C-D7F047473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BC298F-6D1A-441F-B5B7-BF94DC594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E88F85-C6A1-444D-AACE-10C3CF0C4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E43C1-D497-4CD4-B4FF-9CF0D6E3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2D756-4224-4842-9708-8E604B47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6BA26-545D-4AB7-ACD2-4E798C6D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0E602DC-5C5E-4637-A45D-1E2CD82D59B2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2 Imagen">
            <a:extLst>
              <a:ext uri="{FF2B5EF4-FFF2-40B4-BE49-F238E27FC236}">
                <a16:creationId xmlns:a16="http://schemas.microsoft.com/office/drawing/2014/main" id="{C62A915F-964F-4B7A-876F-4ABF1C488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2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44ADA-DCC9-451B-B557-B32907FE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E2144-B7AA-486E-9DD8-B822D4AB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D64AF-A95B-4A89-B0DA-29543173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2A9AB-ADFC-46FA-B67D-BD5D81DD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F2001-F3F8-4BAC-B345-AEC43067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0310571-38DA-4BCC-92F0-821D99790EA4}"/>
              </a:ext>
            </a:extLst>
          </p:cNvPr>
          <p:cNvCxnSpPr/>
          <p:nvPr userDrawn="1"/>
        </p:nvCxnSpPr>
        <p:spPr>
          <a:xfrm>
            <a:off x="0" y="1024563"/>
            <a:ext cx="12192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9D95F-C3E5-4713-AB2A-63F566A0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A4B846-493C-4548-8941-FE208577E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6F3C52-4FDD-4B5B-944D-CC099A89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1F2A8-F1B2-4FD2-BD19-E54CABE4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0766FA-3084-4AFB-AECD-BF6B252C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0CA14F5-7F26-4C00-BEF1-B6352D00B5EF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2 Imagen">
            <a:extLst>
              <a:ext uri="{FF2B5EF4-FFF2-40B4-BE49-F238E27FC236}">
                <a16:creationId xmlns:a16="http://schemas.microsoft.com/office/drawing/2014/main" id="{6A75E157-BFFB-4CAA-8B43-E577D4AA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4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8A40A-E355-45EE-A53D-91313AAB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06081-F820-4AF1-9C86-3F40B44BE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D51312-5D67-463D-A2BD-64A1A52F1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142B3E-48FE-497F-999B-2E3BD5F4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1497C-1931-4E32-A49A-8EA1F31D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A1084D-7336-4BC5-BCBA-7ECCAE5B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2 Imagen">
            <a:extLst>
              <a:ext uri="{FF2B5EF4-FFF2-40B4-BE49-F238E27FC236}">
                <a16:creationId xmlns:a16="http://schemas.microsoft.com/office/drawing/2014/main" id="{9BE21A90-0756-4E2A-B8FD-D92058CD3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33282EA-44FF-4AB0-9ACD-B800929363DA}"/>
              </a:ext>
            </a:extLst>
          </p:cNvPr>
          <p:cNvSpPr/>
          <p:nvPr userDrawn="1"/>
        </p:nvSpPr>
        <p:spPr>
          <a:xfrm>
            <a:off x="152400" y="64490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1" name="2 Imagen">
            <a:extLst>
              <a:ext uri="{FF2B5EF4-FFF2-40B4-BE49-F238E27FC236}">
                <a16:creationId xmlns:a16="http://schemas.microsoft.com/office/drawing/2014/main" id="{1A7F363C-0CA7-487B-8184-A35942F68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17" y="64490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18DE34F-9D7A-4611-B226-AC7B249157BB}"/>
              </a:ext>
            </a:extLst>
          </p:cNvPr>
          <p:cNvCxnSpPr/>
          <p:nvPr userDrawn="1"/>
        </p:nvCxnSpPr>
        <p:spPr>
          <a:xfrm>
            <a:off x="0" y="1024563"/>
            <a:ext cx="12192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7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1EA32-FF18-41C8-8003-3134EC60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C2B42D-B995-47EA-BF86-F58E17B7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3B8ACF-B7B5-45FC-A8E3-4A16DB532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F76D00-8983-41EA-B094-0D9898E36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326E53-4821-436C-A9BC-844B28E71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141940-9C1B-4264-A967-A247FC4F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30CBD2-501C-4E63-98EB-7B2A4BC7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9A02DC-924C-4C6B-B936-F624F57A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B7A4A2-F2DE-4BE3-8524-E3420400E78C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1" name="2 Imagen">
            <a:extLst>
              <a:ext uri="{FF2B5EF4-FFF2-40B4-BE49-F238E27FC236}">
                <a16:creationId xmlns:a16="http://schemas.microsoft.com/office/drawing/2014/main" id="{04FED8E1-0290-4FDE-823A-4D962227B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760EED5-C094-4CD2-8F0D-57EEEA716832}"/>
              </a:ext>
            </a:extLst>
          </p:cNvPr>
          <p:cNvCxnSpPr/>
          <p:nvPr userDrawn="1"/>
        </p:nvCxnSpPr>
        <p:spPr>
          <a:xfrm>
            <a:off x="0" y="1024563"/>
            <a:ext cx="12192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2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4365C-107C-47EF-9286-304AAA6F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23B8F9-80C8-4024-BD23-6B46E8E9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553ED1-A447-45C7-A6D1-2E996D3E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97001A-A657-4973-A7BE-AC744F5B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1EBE7CC-2E6B-4094-B267-06BEB7BDCDAF}"/>
              </a:ext>
            </a:extLst>
          </p:cNvPr>
          <p:cNvCxnSpPr/>
          <p:nvPr userDrawn="1"/>
        </p:nvCxnSpPr>
        <p:spPr>
          <a:xfrm>
            <a:off x="0" y="1024563"/>
            <a:ext cx="12192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9C06476E-C232-44CF-869C-5E38A44ABCA9}"/>
              </a:ext>
            </a:extLst>
          </p:cNvPr>
          <p:cNvSpPr/>
          <p:nvPr userDrawn="1"/>
        </p:nvSpPr>
        <p:spPr>
          <a:xfrm>
            <a:off x="0" y="6492875"/>
            <a:ext cx="12192000" cy="388274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2 Imagen">
            <a:extLst>
              <a:ext uri="{FF2B5EF4-FFF2-40B4-BE49-F238E27FC236}">
                <a16:creationId xmlns:a16="http://schemas.microsoft.com/office/drawing/2014/main" id="{4F179E09-BA66-45D7-BD78-F068477C2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433" y="6492875"/>
            <a:ext cx="1189480" cy="4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6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5707BE-4A21-4DC8-A41B-A07C12B2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43C827-BE5A-406B-AE5E-2E68B31F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687592-1D67-4661-9943-093B57B1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97415D-2D41-45BC-AC7E-0BCEE9C50481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43F06ED8-96C1-4951-823D-3B1E42E62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0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A8222-2157-478D-BB7F-35A7A8E2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07119-F14A-439F-974F-7881BA31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E920AB-FB82-4B12-B7BC-BDA4198DF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5A751F-85F4-4F2D-A2B9-7D9EEFB3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82F5F7-FAB8-4B2C-A154-6D4E3C6A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00ED7F-45D4-4433-812B-631C9DE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230A6F-392D-486D-B6B3-C8E6BD958B93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2 Imagen">
            <a:extLst>
              <a:ext uri="{FF2B5EF4-FFF2-40B4-BE49-F238E27FC236}">
                <a16:creationId xmlns:a16="http://schemas.microsoft.com/office/drawing/2014/main" id="{87E1372E-445E-4E51-9594-61605A30B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7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B30A2-7AE3-4FDB-92B4-DA009BEA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C5F63E-9D81-43FE-BFC9-8128AB27A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4A1552-C87D-4954-9F93-37505C38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7649F8-791D-48D3-8AC8-72291BEB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CA8AC7-D089-437A-B3C8-FCC1BFB8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0B24C0-C2B8-4397-A658-6A69FD08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0F87E96-7220-4A37-919F-57DE7CCA9F4D}"/>
              </a:ext>
            </a:extLst>
          </p:cNvPr>
          <p:cNvSpPr/>
          <p:nvPr userDrawn="1"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2 Imagen">
            <a:extLst>
              <a:ext uri="{FF2B5EF4-FFF2-40B4-BE49-F238E27FC236}">
                <a16:creationId xmlns:a16="http://schemas.microsoft.com/office/drawing/2014/main" id="{39B7CC0F-308D-4B30-9AEC-911B47598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19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6EC264-2CA0-4F7E-940C-0996321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D37D9C-E103-4428-B33B-738FF811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A6214-E322-42A2-A305-031BEF37C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CB29-D339-475E-BE3B-55C8F6E8F856}" type="datetimeFigureOut">
              <a:rPr lang="es-CO" smtClean="0"/>
              <a:t>31/01/2019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2E14E-E139-4403-9A33-070A290B6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22094-EE73-406F-B509-6AF40C491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59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B95375-9E8E-4578-947A-96E74024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66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D04773-208E-4214-A786-E713068B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393" y="1966512"/>
            <a:ext cx="10245213" cy="2387600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PLAN DE ACCIÓN INSTITUCIONAL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805F4F-3300-4B55-819E-F67D466D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1488"/>
            <a:ext cx="9144000" cy="366311"/>
          </a:xfrm>
        </p:spPr>
        <p:txBody>
          <a:bodyPr>
            <a:normAutofit fontScale="92500" lnSpcReduction="20000"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Diciembre 2018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967A05-0AF0-4BD7-A9BD-3D776F07D7F0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4A53BBDD-83BB-457C-B916-24B87F2C5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13352AE-A190-471A-8332-6E0A2D72CB33}"/>
              </a:ext>
            </a:extLst>
          </p:cNvPr>
          <p:cNvGrpSpPr/>
          <p:nvPr/>
        </p:nvGrpSpPr>
        <p:grpSpPr>
          <a:xfrm>
            <a:off x="1124158" y="1099826"/>
            <a:ext cx="10524693" cy="5393047"/>
            <a:chOff x="1659550" y="1590876"/>
            <a:chExt cx="7099210" cy="3600114"/>
          </a:xfrm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B9D3B52E-4D6B-4A81-B5C6-0792B658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117" y="3774385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D58C189E-BD90-4AD6-8220-FE4E144F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998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EB25EA5-22A5-499F-86D4-4730C1CE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765" y="2654546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C126BF3-9543-4BD7-8652-66C7958F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685" y="4781093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6">
              <a:extLst>
                <a:ext uri="{FF2B5EF4-FFF2-40B4-BE49-F238E27FC236}">
                  <a16:creationId xmlns:a16="http://schemas.microsoft.com/office/drawing/2014/main" id="{74FB388F-0AA0-45F4-92CD-1AEA41AC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952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3F07648E-BDDE-47A3-AE5B-65ECC071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895" y="4138374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>
              <a:extLst>
                <a:ext uri="{FF2B5EF4-FFF2-40B4-BE49-F238E27FC236}">
                  <a16:creationId xmlns:a16="http://schemas.microsoft.com/office/drawing/2014/main" id="{E9E8C44E-49D1-44FB-ADE2-F1BBA3AF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571" y="3449747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>
              <a:extLst>
                <a:ext uri="{FF2B5EF4-FFF2-40B4-BE49-F238E27FC236}">
                  <a16:creationId xmlns:a16="http://schemas.microsoft.com/office/drawing/2014/main" id="{7BA0028C-DD84-4B67-982C-D47180A8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586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89">
              <a:extLst>
                <a:ext uri="{FF2B5EF4-FFF2-40B4-BE49-F238E27FC236}">
                  <a16:creationId xmlns:a16="http://schemas.microsoft.com/office/drawing/2014/main" id="{5D7521A9-136B-4122-96CA-38665A1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770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90">
              <a:extLst>
                <a:ext uri="{FF2B5EF4-FFF2-40B4-BE49-F238E27FC236}">
                  <a16:creationId xmlns:a16="http://schemas.microsoft.com/office/drawing/2014/main" id="{AA7D77C6-EE71-4D11-8899-25A50421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19" y="2902125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8BD067-272C-4542-9A2A-9CF671073260}"/>
                </a:ext>
              </a:extLst>
            </p:cNvPr>
            <p:cNvGrpSpPr/>
            <p:nvPr/>
          </p:nvGrpSpPr>
          <p:grpSpPr>
            <a:xfrm>
              <a:off x="1659550" y="3522925"/>
              <a:ext cx="2381596" cy="1472917"/>
              <a:chOff x="94576" y="2615017"/>
              <a:chExt cx="3175448" cy="1963892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B69E24D-9453-424B-9B5E-E2C1F75C02D4}"/>
                  </a:ext>
                </a:extLst>
              </p:cNvPr>
              <p:cNvSpPr txBox="1"/>
              <p:nvPr/>
            </p:nvSpPr>
            <p:spPr>
              <a:xfrm>
                <a:off x="94576" y="2615017"/>
                <a:ext cx="2937088" cy="43274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CF52C-C330-42FC-84C8-F83ABFD329E1}"/>
                  </a:ext>
                </a:extLst>
              </p:cNvPr>
              <p:cNvSpPr txBox="1"/>
              <p:nvPr/>
            </p:nvSpPr>
            <p:spPr>
              <a:xfrm>
                <a:off x="340731" y="3002875"/>
                <a:ext cx="2929293" cy="157603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Atender a las personas con discapacidad y a sus familias durante el transcurrir vital para el desarrollo de habilidades y  </a:t>
                </a:r>
                <a:r>
                  <a:rPr lang="es-CO" b="1" dirty="0"/>
                  <a:t>capacidades</a:t>
                </a:r>
              </a:p>
              <a:p>
                <a:endParaRPr lang="es-ES" b="1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92</a:t>
                </a:r>
                <a:r>
                  <a:rPr lang="es-CO" b="1" dirty="0">
                    <a:solidFill>
                      <a:schemeClr val="bg1"/>
                    </a:solidFill>
                  </a:rPr>
                  <a:t>%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35F60CB-3D33-496C-96D1-4AF7F874B9E4}"/>
                </a:ext>
              </a:extLst>
            </p:cNvPr>
            <p:cNvGrpSpPr/>
            <p:nvPr/>
          </p:nvGrpSpPr>
          <p:grpSpPr>
            <a:xfrm>
              <a:off x="6555944" y="2881604"/>
              <a:ext cx="2202816" cy="1082947"/>
              <a:chOff x="9187325" y="3980921"/>
              <a:chExt cx="2937088" cy="1443931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E8C745E-723E-400D-B302-B9829C54E178}"/>
                  </a:ext>
                </a:extLst>
              </p:cNvPr>
              <p:cNvSpPr txBox="1"/>
              <p:nvPr/>
            </p:nvSpPr>
            <p:spPr>
              <a:xfrm>
                <a:off x="9187325" y="3980921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 Objetivo 3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E45FCF8-EE34-4657-92F5-D36E404FBB8E}"/>
                  </a:ext>
                </a:extLst>
              </p:cNvPr>
              <p:cNvSpPr txBox="1"/>
              <p:nvPr/>
            </p:nvSpPr>
            <p:spPr>
              <a:xfrm>
                <a:off x="9195115" y="427313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Desarrollar estrategias para la disminución de barreras actitudinales</a:t>
                </a:r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56</a:t>
                </a:r>
                <a:r>
                  <a:rPr lang="es-CO" b="1" dirty="0">
                    <a:solidFill>
                      <a:schemeClr val="bg1"/>
                    </a:solidFill>
                  </a:rPr>
                  <a:t>%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AB54004-490F-4D0C-8AD5-96B83DC531BD}"/>
                </a:ext>
              </a:extLst>
            </p:cNvPr>
            <p:cNvGrpSpPr/>
            <p:nvPr/>
          </p:nvGrpSpPr>
          <p:grpSpPr>
            <a:xfrm>
              <a:off x="4407452" y="1590876"/>
              <a:ext cx="2202817" cy="1097215"/>
              <a:chOff x="8811265" y="4058997"/>
              <a:chExt cx="2937089" cy="1462955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44FE50-9CF4-4F9B-AD02-BD82C3C329CD}"/>
                  </a:ext>
                </a:extLst>
              </p:cNvPr>
              <p:cNvSpPr txBox="1"/>
              <p:nvPr/>
            </p:nvSpPr>
            <p:spPr>
              <a:xfrm>
                <a:off x="8811265" y="4058997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Objetivo 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B5BCCA-F1E7-4441-9822-FA683A167170}"/>
                  </a:ext>
                </a:extLst>
              </p:cNvPr>
              <p:cNvSpPr txBox="1"/>
              <p:nvPr/>
            </p:nvSpPr>
            <p:spPr>
              <a:xfrm>
                <a:off x="8819061" y="437023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rgbClr val="003E65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>
                    <a:solidFill>
                      <a:schemeClr val="bg1"/>
                    </a:solidFill>
                  </a:rPr>
                  <a:t>Articular  acciones para la inclusión  de las institucionales personas con discapacidad y sus familias</a:t>
                </a:r>
              </a:p>
              <a:p>
                <a:endParaRPr lang="es-CO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97%</a:t>
                </a:r>
              </a:p>
            </p:txBody>
          </p:sp>
        </p:grp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E5F742E5-FF7B-48DD-8FD6-BE6AE6EACA90}"/>
                </a:ext>
              </a:extLst>
            </p:cNvPr>
            <p:cNvCxnSpPr>
              <a:cxnSpLocks/>
              <a:stCxn id="54" idx="21"/>
              <a:endCxn id="110" idx="1"/>
            </p:cNvCxnSpPr>
            <p:nvPr/>
          </p:nvCxnSpPr>
          <p:spPr>
            <a:xfrm flipV="1">
              <a:off x="5663749" y="3176977"/>
              <a:ext cx="812478" cy="961398"/>
            </a:xfrm>
            <a:prstGeom prst="bentConnector3">
              <a:avLst>
                <a:gd name="adj1" fmla="val 1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8FBC05-DB12-4941-BCE8-EEA9C232B8E6}"/>
                </a:ext>
              </a:extLst>
            </p:cNvPr>
            <p:cNvSpPr/>
            <p:nvPr/>
          </p:nvSpPr>
          <p:spPr>
            <a:xfrm>
              <a:off x="6476227" y="3004793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6C1B8B44-AE00-4E82-A5AB-896C7D2171B2}"/>
                </a:ext>
              </a:extLst>
            </p:cNvPr>
            <p:cNvCxnSpPr>
              <a:cxnSpLocks/>
              <a:endCxn id="147" idx="1"/>
            </p:cNvCxnSpPr>
            <p:nvPr/>
          </p:nvCxnSpPr>
          <p:spPr>
            <a:xfrm rot="5400000" flipH="1" flipV="1">
              <a:off x="3631110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0E33DE-23C3-4B21-B029-82A72BEDCFD7}"/>
                </a:ext>
              </a:extLst>
            </p:cNvPr>
            <p:cNvSpPr/>
            <p:nvPr/>
          </p:nvSpPr>
          <p:spPr>
            <a:xfrm>
              <a:off x="4355960" y="1625344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F0355D64-258D-40CB-AEB6-9FBE33BFBD2E}"/>
                </a:ext>
              </a:extLst>
            </p:cNvPr>
            <p:cNvCxnSpPr>
              <a:cxnSpLocks/>
              <a:endCxn id="151" idx="3"/>
            </p:cNvCxnSpPr>
            <p:nvPr/>
          </p:nvCxnSpPr>
          <p:spPr>
            <a:xfrm rot="5400000">
              <a:off x="4375359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199BB96-0025-4965-B34B-CD9ED39DDA5B}"/>
                </a:ext>
              </a:extLst>
            </p:cNvPr>
            <p:cNvSpPr/>
            <p:nvPr/>
          </p:nvSpPr>
          <p:spPr>
            <a:xfrm>
              <a:off x="4089702" y="3546165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608777" y="1095478"/>
            <a:ext cx="39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Por una ciudad incluyente y sin barreras 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265341" y="1872410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7DD855-D293-4764-A9A0-B3A32F37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73" y="1667329"/>
            <a:ext cx="1156166" cy="11498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004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21" y="272417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-39908" y="986945"/>
            <a:ext cx="390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Prevención y atención integral del fenómeno de habitabilidad en calle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874283" y="1829456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pic>
        <p:nvPicPr>
          <p:cNvPr id="15372" name="Picture 12" descr="Resultado de imagen para imagenes manos cogidas azul">
            <a:extLst>
              <a:ext uri="{FF2B5EF4-FFF2-40B4-BE49-F238E27FC236}">
                <a16:creationId xmlns:a16="http://schemas.microsoft.com/office/drawing/2014/main" id="{F268C11F-CF85-453D-B3F6-224B2AB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91" y="1696665"/>
            <a:ext cx="1148498" cy="10644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0AF22F3-5169-44CB-9BDF-E65644CFB36C}"/>
              </a:ext>
            </a:extLst>
          </p:cNvPr>
          <p:cNvGrpSpPr/>
          <p:nvPr/>
        </p:nvGrpSpPr>
        <p:grpSpPr>
          <a:xfrm>
            <a:off x="372750" y="1248217"/>
            <a:ext cx="11692582" cy="5119633"/>
            <a:chOff x="1127233" y="414830"/>
            <a:chExt cx="10696535" cy="5119633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13F8E15-91F7-45C8-B4BD-38CE67F5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519" y="3033602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E038D6A-EEC6-4DCA-82E5-3C7A6866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99" y="2426955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9919404-4B71-4ABE-803C-A80BAD0D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66" y="1913763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66">
              <a:extLst>
                <a:ext uri="{FF2B5EF4-FFF2-40B4-BE49-F238E27FC236}">
                  <a16:creationId xmlns:a16="http://schemas.microsoft.com/office/drawing/2014/main" id="{8768956F-130B-4E1B-BC00-A5D5770A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53" y="3356602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7">
              <a:extLst>
                <a:ext uri="{FF2B5EF4-FFF2-40B4-BE49-F238E27FC236}">
                  <a16:creationId xmlns:a16="http://schemas.microsoft.com/office/drawing/2014/main" id="{86F02E94-8B9F-4BE4-96AC-B0F7CE9A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296" y="3397591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77">
              <a:extLst>
                <a:ext uri="{FF2B5EF4-FFF2-40B4-BE49-F238E27FC236}">
                  <a16:creationId xmlns:a16="http://schemas.microsoft.com/office/drawing/2014/main" id="{14EBD80E-E635-42FD-8397-E77B1983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972" y="2708964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8">
              <a:extLst>
                <a:ext uri="{FF2B5EF4-FFF2-40B4-BE49-F238E27FC236}">
                  <a16:creationId xmlns:a16="http://schemas.microsoft.com/office/drawing/2014/main" id="{05D6736A-F756-44B1-9ACD-CFAE5399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988" y="2736838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9">
              <a:extLst>
                <a:ext uri="{FF2B5EF4-FFF2-40B4-BE49-F238E27FC236}">
                  <a16:creationId xmlns:a16="http://schemas.microsoft.com/office/drawing/2014/main" id="{392E3318-3139-40EE-A829-F8B121EB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172" y="2149865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0">
              <a:extLst>
                <a:ext uri="{FF2B5EF4-FFF2-40B4-BE49-F238E27FC236}">
                  <a16:creationId xmlns:a16="http://schemas.microsoft.com/office/drawing/2014/main" id="{31546DC3-D904-40C7-B131-AE8AAE1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520" y="2161342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" name="Group 91">
              <a:extLst>
                <a:ext uri="{FF2B5EF4-FFF2-40B4-BE49-F238E27FC236}">
                  <a16:creationId xmlns:a16="http://schemas.microsoft.com/office/drawing/2014/main" id="{9D6C2AEA-B88D-4BEF-9E35-03C02C3C44AF}"/>
                </a:ext>
              </a:extLst>
            </p:cNvPr>
            <p:cNvGrpSpPr/>
            <p:nvPr/>
          </p:nvGrpSpPr>
          <p:grpSpPr>
            <a:xfrm>
              <a:off x="1127233" y="2355851"/>
              <a:ext cx="3197319" cy="1532471"/>
              <a:chOff x="-913542" y="2046619"/>
              <a:chExt cx="4263091" cy="2043289"/>
            </a:xfrm>
          </p:grpSpPr>
          <p:sp>
            <p:nvSpPr>
              <p:cNvPr id="65" name="TextBox 98">
                <a:extLst>
                  <a:ext uri="{FF2B5EF4-FFF2-40B4-BE49-F238E27FC236}">
                    <a16:creationId xmlns:a16="http://schemas.microsoft.com/office/drawing/2014/main" id="{2800D98E-3056-44D9-99E0-68DA5C953855}"/>
                  </a:ext>
                </a:extLst>
              </p:cNvPr>
              <p:cNvSpPr txBox="1"/>
              <p:nvPr/>
            </p:nvSpPr>
            <p:spPr>
              <a:xfrm>
                <a:off x="332936" y="2046619"/>
                <a:ext cx="2937088" cy="53347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id="{AC9EAEFD-69B4-425E-A350-5FE886D63C32}"/>
                  </a:ext>
                </a:extLst>
              </p:cNvPr>
              <p:cNvSpPr txBox="1"/>
              <p:nvPr/>
            </p:nvSpPr>
            <p:spPr>
              <a:xfrm>
                <a:off x="-913542" y="2478123"/>
                <a:ext cx="4263091" cy="161178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Promover el ingreso a procesos de inclusión social de la ciudadanía habitantes de calle y en riesgo.</a:t>
                </a:r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93</a:t>
                </a:r>
                <a:r>
                  <a:rPr lang="es-CO" b="1" dirty="0">
                    <a:solidFill>
                      <a:schemeClr val="bg1"/>
                    </a:solidFill>
                  </a:rPr>
                  <a:t>% 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67" name="Group 100">
              <a:extLst>
                <a:ext uri="{FF2B5EF4-FFF2-40B4-BE49-F238E27FC236}">
                  <a16:creationId xmlns:a16="http://schemas.microsoft.com/office/drawing/2014/main" id="{C0C7CFBA-C6F5-4F3B-8F2A-C85E34C8C140}"/>
                </a:ext>
              </a:extLst>
            </p:cNvPr>
            <p:cNvGrpSpPr/>
            <p:nvPr/>
          </p:nvGrpSpPr>
          <p:grpSpPr>
            <a:xfrm>
              <a:off x="6616326" y="2013495"/>
              <a:ext cx="3980635" cy="1532480"/>
              <a:chOff x="8921977" y="3811132"/>
              <a:chExt cx="5307512" cy="2043300"/>
            </a:xfrm>
          </p:grpSpPr>
          <p:sp>
            <p:nvSpPr>
              <p:cNvPr id="68" name="TextBox 101">
                <a:extLst>
                  <a:ext uri="{FF2B5EF4-FFF2-40B4-BE49-F238E27FC236}">
                    <a16:creationId xmlns:a16="http://schemas.microsoft.com/office/drawing/2014/main" id="{15CAA741-0043-4D33-A879-A94EB0CBBD32}"/>
                  </a:ext>
                </a:extLst>
              </p:cNvPr>
              <p:cNvSpPr txBox="1"/>
              <p:nvPr/>
            </p:nvSpPr>
            <p:spPr>
              <a:xfrm>
                <a:off x="8921977" y="3811132"/>
                <a:ext cx="3171786" cy="53347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69" name="TextBox 102">
                <a:extLst>
                  <a:ext uri="{FF2B5EF4-FFF2-40B4-BE49-F238E27FC236}">
                    <a16:creationId xmlns:a16="http://schemas.microsoft.com/office/drawing/2014/main" id="{95FA7891-5C8C-4C68-92B0-C1350B49D828}"/>
                  </a:ext>
                </a:extLst>
              </p:cNvPr>
              <p:cNvSpPr txBox="1"/>
              <p:nvPr/>
            </p:nvSpPr>
            <p:spPr>
              <a:xfrm>
                <a:off x="8929771" y="4242648"/>
                <a:ext cx="5299718" cy="161178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Desarrollar procesos de inclusión social para el desarrollo, formación personal, laboral y vinculación socio-económica</a:t>
                </a:r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88</a:t>
                </a:r>
                <a:r>
                  <a:rPr lang="es-CO" b="1" dirty="0">
                    <a:solidFill>
                      <a:schemeClr val="bg1"/>
                    </a:solidFill>
                  </a:rPr>
                  <a:t>%</a:t>
                </a:r>
                <a:endParaRPr lang="es-ES" dirty="0"/>
              </a:p>
            </p:txBody>
          </p:sp>
        </p:grpSp>
        <p:grpSp>
          <p:nvGrpSpPr>
            <p:cNvPr id="70" name="Group 103">
              <a:extLst>
                <a:ext uri="{FF2B5EF4-FFF2-40B4-BE49-F238E27FC236}">
                  <a16:creationId xmlns:a16="http://schemas.microsoft.com/office/drawing/2014/main" id="{46433056-9A52-42D5-B494-F4A19F059953}"/>
                </a:ext>
              </a:extLst>
            </p:cNvPr>
            <p:cNvGrpSpPr/>
            <p:nvPr/>
          </p:nvGrpSpPr>
          <p:grpSpPr>
            <a:xfrm>
              <a:off x="4749888" y="414830"/>
              <a:ext cx="4245277" cy="1515437"/>
              <a:chOff x="8921977" y="3478635"/>
              <a:chExt cx="5660368" cy="2020580"/>
            </a:xfrm>
          </p:grpSpPr>
          <p:sp>
            <p:nvSpPr>
              <p:cNvPr id="71" name="TextBox 104">
                <a:extLst>
                  <a:ext uri="{FF2B5EF4-FFF2-40B4-BE49-F238E27FC236}">
                    <a16:creationId xmlns:a16="http://schemas.microsoft.com/office/drawing/2014/main" id="{9FE9AB75-A72A-4EFF-B168-4F831D1CCEDD}"/>
                  </a:ext>
                </a:extLst>
              </p:cNvPr>
              <p:cNvSpPr txBox="1"/>
              <p:nvPr/>
            </p:nvSpPr>
            <p:spPr>
              <a:xfrm>
                <a:off x="8921977" y="3478635"/>
                <a:ext cx="2937088" cy="533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2" name="TextBox 105">
                <a:extLst>
                  <a:ext uri="{FF2B5EF4-FFF2-40B4-BE49-F238E27FC236}">
                    <a16:creationId xmlns:a16="http://schemas.microsoft.com/office/drawing/2014/main" id="{7E1491F4-6ABF-40C8-A968-ED6A2F51754C}"/>
                  </a:ext>
                </a:extLst>
              </p:cNvPr>
              <p:cNvSpPr txBox="1"/>
              <p:nvPr/>
            </p:nvSpPr>
            <p:spPr>
              <a:xfrm>
                <a:off x="8929769" y="3910129"/>
                <a:ext cx="5652576" cy="158908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300" dirty="0"/>
                  <a:t>Desarrollar acciones significativas en los territorios dirigidas a la prevención de habitabilidad en calle con poblaciones en riesgo</a:t>
                </a:r>
              </a:p>
              <a:p>
                <a:endParaRPr lang="es-CO" sz="1300" dirty="0"/>
              </a:p>
              <a:p>
                <a:pPr algn="ctr"/>
                <a:r>
                  <a:rPr lang="es-CO" sz="1200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sz="1200" b="1" dirty="0"/>
                  <a:t>94</a:t>
                </a:r>
                <a:r>
                  <a:rPr lang="es-CO" sz="1200" b="1" dirty="0">
                    <a:solidFill>
                      <a:schemeClr val="bg1"/>
                    </a:solidFill>
                  </a:rPr>
                  <a:t>%</a:t>
                </a:r>
                <a:endParaRPr lang="en-US" sz="1300" dirty="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F83E0B9-3F40-4EAC-9328-832670897346}"/>
                </a:ext>
              </a:extLst>
            </p:cNvPr>
            <p:cNvGrpSpPr/>
            <p:nvPr/>
          </p:nvGrpSpPr>
          <p:grpSpPr>
            <a:xfrm>
              <a:off x="7237871" y="3553032"/>
              <a:ext cx="4585897" cy="1981431"/>
              <a:chOff x="8149109" y="4235915"/>
              <a:chExt cx="4625764" cy="2096529"/>
            </a:xfrm>
          </p:grpSpPr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id="{370B4FC1-5C03-4025-80DA-7EEE5BC7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109" y="5216536"/>
                <a:ext cx="2576805" cy="1115908"/>
              </a:xfrm>
              <a:custGeom>
                <a:avLst/>
                <a:gdLst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1758828 w 3431180"/>
                  <a:gd name="connsiteY3" fmla="*/ 244353 h 1056304"/>
                  <a:gd name="connsiteX4" fmla="*/ 3431180 w 3431180"/>
                  <a:gd name="connsiteY4" fmla="*/ 1056304 h 1056304"/>
                  <a:gd name="connsiteX5" fmla="*/ 878250 w 3431180"/>
                  <a:gd name="connsiteY5" fmla="*/ 1056304 h 1056304"/>
                  <a:gd name="connsiteX6" fmla="*/ 878248 w 3431180"/>
                  <a:gd name="connsiteY6" fmla="*/ 1056303 h 1056304"/>
                  <a:gd name="connsiteX7" fmla="*/ 234666 w 3431180"/>
                  <a:gd name="connsiteY7" fmla="*/ 1056303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3431180 w 3431180"/>
                  <a:gd name="connsiteY3" fmla="*/ 1056304 h 1056304"/>
                  <a:gd name="connsiteX4" fmla="*/ 878250 w 3431180"/>
                  <a:gd name="connsiteY4" fmla="*/ 1056304 h 1056304"/>
                  <a:gd name="connsiteX5" fmla="*/ 878248 w 3431180"/>
                  <a:gd name="connsiteY5" fmla="*/ 1056303 h 1056304"/>
                  <a:gd name="connsiteX6" fmla="*/ 234666 w 3431180"/>
                  <a:gd name="connsiteY6" fmla="*/ 1056303 h 1056304"/>
                  <a:gd name="connsiteX7" fmla="*/ 0 w 3431180"/>
                  <a:gd name="connsiteY7" fmla="*/ 0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3431180 w 3431180"/>
                  <a:gd name="connsiteY2" fmla="*/ 1056304 h 1056304"/>
                  <a:gd name="connsiteX3" fmla="*/ 878250 w 3431180"/>
                  <a:gd name="connsiteY3" fmla="*/ 1056304 h 1056304"/>
                  <a:gd name="connsiteX4" fmla="*/ 878248 w 3431180"/>
                  <a:gd name="connsiteY4" fmla="*/ 1056303 h 1056304"/>
                  <a:gd name="connsiteX5" fmla="*/ 234666 w 3431180"/>
                  <a:gd name="connsiteY5" fmla="*/ 1056303 h 1056304"/>
                  <a:gd name="connsiteX6" fmla="*/ 0 w 3431180"/>
                  <a:gd name="connsiteY6" fmla="*/ 0 h 10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80" h="1056304">
                    <a:moveTo>
                      <a:pt x="0" y="0"/>
                    </a:moveTo>
                    <a:lnTo>
                      <a:pt x="1254602" y="0"/>
                    </a:lnTo>
                    <a:lnTo>
                      <a:pt x="3431180" y="1056304"/>
                    </a:lnTo>
                    <a:lnTo>
                      <a:pt x="878250" y="1056304"/>
                    </a:lnTo>
                    <a:cubicBezTo>
                      <a:pt x="878249" y="1056304"/>
                      <a:pt x="878249" y="1056303"/>
                      <a:pt x="878248" y="1056303"/>
                    </a:cubicBezTo>
                    <a:lnTo>
                      <a:pt x="234666" y="1056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82CEDA81-B919-43F2-B20F-8780024D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327" y="5436242"/>
                <a:ext cx="715887" cy="301684"/>
              </a:xfrm>
              <a:custGeom>
                <a:avLst/>
                <a:gdLst>
                  <a:gd name="T0" fmla="*/ 1664 w 1664"/>
                  <a:gd name="T1" fmla="*/ 276 h 551"/>
                  <a:gd name="T2" fmla="*/ 1662 w 1664"/>
                  <a:gd name="T3" fmla="*/ 291 h 551"/>
                  <a:gd name="T4" fmla="*/ 1654 w 1664"/>
                  <a:gd name="T5" fmla="*/ 318 h 551"/>
                  <a:gd name="T6" fmla="*/ 1628 w 1664"/>
                  <a:gd name="T7" fmla="*/ 358 h 551"/>
                  <a:gd name="T8" fmla="*/ 1565 w 1664"/>
                  <a:gd name="T9" fmla="*/ 407 h 551"/>
                  <a:gd name="T10" fmla="*/ 1474 w 1664"/>
                  <a:gd name="T11" fmla="*/ 452 h 551"/>
                  <a:gd name="T12" fmla="*/ 1362 w 1664"/>
                  <a:gd name="T13" fmla="*/ 489 h 551"/>
                  <a:gd name="T14" fmla="*/ 1229 w 1664"/>
                  <a:gd name="T15" fmla="*/ 519 h 551"/>
                  <a:gd name="T16" fmla="*/ 1079 w 1664"/>
                  <a:gd name="T17" fmla="*/ 539 h 551"/>
                  <a:gd name="T18" fmla="*/ 917 w 1664"/>
                  <a:gd name="T19" fmla="*/ 551 h 551"/>
                  <a:gd name="T20" fmla="*/ 832 w 1664"/>
                  <a:gd name="T21" fmla="*/ 551 h 551"/>
                  <a:gd name="T22" fmla="*/ 747 w 1664"/>
                  <a:gd name="T23" fmla="*/ 551 h 551"/>
                  <a:gd name="T24" fmla="*/ 584 w 1664"/>
                  <a:gd name="T25" fmla="*/ 539 h 551"/>
                  <a:gd name="T26" fmla="*/ 435 w 1664"/>
                  <a:gd name="T27" fmla="*/ 519 h 551"/>
                  <a:gd name="T28" fmla="*/ 302 w 1664"/>
                  <a:gd name="T29" fmla="*/ 489 h 551"/>
                  <a:gd name="T30" fmla="*/ 190 w 1664"/>
                  <a:gd name="T31" fmla="*/ 452 h 551"/>
                  <a:gd name="T32" fmla="*/ 99 w 1664"/>
                  <a:gd name="T33" fmla="*/ 407 h 551"/>
                  <a:gd name="T34" fmla="*/ 37 w 1664"/>
                  <a:gd name="T35" fmla="*/ 358 h 551"/>
                  <a:gd name="T36" fmla="*/ 10 w 1664"/>
                  <a:gd name="T37" fmla="*/ 318 h 551"/>
                  <a:gd name="T38" fmla="*/ 1 w 1664"/>
                  <a:gd name="T39" fmla="*/ 291 h 551"/>
                  <a:gd name="T40" fmla="*/ 0 w 1664"/>
                  <a:gd name="T41" fmla="*/ 276 h 551"/>
                  <a:gd name="T42" fmla="*/ 1 w 1664"/>
                  <a:gd name="T43" fmla="*/ 262 h 551"/>
                  <a:gd name="T44" fmla="*/ 10 w 1664"/>
                  <a:gd name="T45" fmla="*/ 234 h 551"/>
                  <a:gd name="T46" fmla="*/ 37 w 1664"/>
                  <a:gd name="T47" fmla="*/ 194 h 551"/>
                  <a:gd name="T48" fmla="*/ 99 w 1664"/>
                  <a:gd name="T49" fmla="*/ 144 h 551"/>
                  <a:gd name="T50" fmla="*/ 190 w 1664"/>
                  <a:gd name="T51" fmla="*/ 101 h 551"/>
                  <a:gd name="T52" fmla="*/ 302 w 1664"/>
                  <a:gd name="T53" fmla="*/ 63 h 551"/>
                  <a:gd name="T54" fmla="*/ 435 w 1664"/>
                  <a:gd name="T55" fmla="*/ 33 h 551"/>
                  <a:gd name="T56" fmla="*/ 584 w 1664"/>
                  <a:gd name="T57" fmla="*/ 13 h 551"/>
                  <a:gd name="T58" fmla="*/ 747 w 1664"/>
                  <a:gd name="T59" fmla="*/ 1 h 551"/>
                  <a:gd name="T60" fmla="*/ 832 w 1664"/>
                  <a:gd name="T61" fmla="*/ 0 h 551"/>
                  <a:gd name="T62" fmla="*/ 917 w 1664"/>
                  <a:gd name="T63" fmla="*/ 1 h 551"/>
                  <a:gd name="T64" fmla="*/ 1079 w 1664"/>
                  <a:gd name="T65" fmla="*/ 13 h 551"/>
                  <a:gd name="T66" fmla="*/ 1229 w 1664"/>
                  <a:gd name="T67" fmla="*/ 33 h 551"/>
                  <a:gd name="T68" fmla="*/ 1362 w 1664"/>
                  <a:gd name="T69" fmla="*/ 63 h 551"/>
                  <a:gd name="T70" fmla="*/ 1474 w 1664"/>
                  <a:gd name="T71" fmla="*/ 101 h 551"/>
                  <a:gd name="T72" fmla="*/ 1565 w 1664"/>
                  <a:gd name="T73" fmla="*/ 144 h 551"/>
                  <a:gd name="T74" fmla="*/ 1628 w 1664"/>
                  <a:gd name="T75" fmla="*/ 194 h 551"/>
                  <a:gd name="T76" fmla="*/ 1654 w 1664"/>
                  <a:gd name="T77" fmla="*/ 234 h 551"/>
                  <a:gd name="T78" fmla="*/ 1662 w 1664"/>
                  <a:gd name="T79" fmla="*/ 262 h 551"/>
                  <a:gd name="T80" fmla="*/ 1664 w 1664"/>
                  <a:gd name="T81" fmla="*/ 27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551">
                    <a:moveTo>
                      <a:pt x="1664" y="276"/>
                    </a:moveTo>
                    <a:lnTo>
                      <a:pt x="1662" y="291"/>
                    </a:lnTo>
                    <a:lnTo>
                      <a:pt x="1654" y="318"/>
                    </a:lnTo>
                    <a:lnTo>
                      <a:pt x="1628" y="358"/>
                    </a:lnTo>
                    <a:lnTo>
                      <a:pt x="1565" y="407"/>
                    </a:lnTo>
                    <a:lnTo>
                      <a:pt x="1474" y="452"/>
                    </a:lnTo>
                    <a:lnTo>
                      <a:pt x="1362" y="489"/>
                    </a:lnTo>
                    <a:lnTo>
                      <a:pt x="1229" y="519"/>
                    </a:lnTo>
                    <a:lnTo>
                      <a:pt x="1079" y="539"/>
                    </a:lnTo>
                    <a:lnTo>
                      <a:pt x="917" y="551"/>
                    </a:lnTo>
                    <a:lnTo>
                      <a:pt x="832" y="551"/>
                    </a:lnTo>
                    <a:lnTo>
                      <a:pt x="747" y="551"/>
                    </a:lnTo>
                    <a:lnTo>
                      <a:pt x="584" y="539"/>
                    </a:lnTo>
                    <a:lnTo>
                      <a:pt x="435" y="519"/>
                    </a:lnTo>
                    <a:lnTo>
                      <a:pt x="302" y="489"/>
                    </a:lnTo>
                    <a:lnTo>
                      <a:pt x="190" y="452"/>
                    </a:lnTo>
                    <a:lnTo>
                      <a:pt x="99" y="407"/>
                    </a:lnTo>
                    <a:lnTo>
                      <a:pt x="37" y="358"/>
                    </a:lnTo>
                    <a:lnTo>
                      <a:pt x="10" y="31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1" y="262"/>
                    </a:lnTo>
                    <a:lnTo>
                      <a:pt x="10" y="234"/>
                    </a:lnTo>
                    <a:lnTo>
                      <a:pt x="37" y="194"/>
                    </a:lnTo>
                    <a:lnTo>
                      <a:pt x="99" y="144"/>
                    </a:lnTo>
                    <a:lnTo>
                      <a:pt x="190" y="101"/>
                    </a:lnTo>
                    <a:lnTo>
                      <a:pt x="302" y="63"/>
                    </a:lnTo>
                    <a:lnTo>
                      <a:pt x="435" y="33"/>
                    </a:lnTo>
                    <a:lnTo>
                      <a:pt x="584" y="13"/>
                    </a:lnTo>
                    <a:lnTo>
                      <a:pt x="747" y="1"/>
                    </a:lnTo>
                    <a:lnTo>
                      <a:pt x="832" y="0"/>
                    </a:lnTo>
                    <a:lnTo>
                      <a:pt x="917" y="1"/>
                    </a:lnTo>
                    <a:lnTo>
                      <a:pt x="1079" y="13"/>
                    </a:lnTo>
                    <a:lnTo>
                      <a:pt x="1229" y="33"/>
                    </a:lnTo>
                    <a:lnTo>
                      <a:pt x="1362" y="63"/>
                    </a:lnTo>
                    <a:lnTo>
                      <a:pt x="1474" y="101"/>
                    </a:lnTo>
                    <a:lnTo>
                      <a:pt x="1565" y="144"/>
                    </a:lnTo>
                    <a:lnTo>
                      <a:pt x="1628" y="194"/>
                    </a:lnTo>
                    <a:lnTo>
                      <a:pt x="1654" y="234"/>
                    </a:lnTo>
                    <a:lnTo>
                      <a:pt x="1662" y="262"/>
                    </a:lnTo>
                    <a:lnTo>
                      <a:pt x="1664" y="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5AECDEB4-B988-448A-A66C-FE25BE5B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5518" y="5495268"/>
                <a:ext cx="509506" cy="183634"/>
              </a:xfrm>
              <a:custGeom>
                <a:avLst/>
                <a:gdLst>
                  <a:gd name="T0" fmla="*/ 1186 w 1186"/>
                  <a:gd name="T1" fmla="*/ 168 h 336"/>
                  <a:gd name="T2" fmla="*/ 1184 w 1186"/>
                  <a:gd name="T3" fmla="*/ 185 h 336"/>
                  <a:gd name="T4" fmla="*/ 1161 w 1186"/>
                  <a:gd name="T5" fmla="*/ 218 h 336"/>
                  <a:gd name="T6" fmla="*/ 1115 w 1186"/>
                  <a:gd name="T7" fmla="*/ 249 h 336"/>
                  <a:gd name="T8" fmla="*/ 1052 w 1186"/>
                  <a:gd name="T9" fmla="*/ 275 h 336"/>
                  <a:gd name="T10" fmla="*/ 971 w 1186"/>
                  <a:gd name="T11" fmla="*/ 298 h 336"/>
                  <a:gd name="T12" fmla="*/ 876 w 1186"/>
                  <a:gd name="T13" fmla="*/ 316 h 336"/>
                  <a:gd name="T14" fmla="*/ 770 w 1186"/>
                  <a:gd name="T15" fmla="*/ 329 h 336"/>
                  <a:gd name="T16" fmla="*/ 653 w 1186"/>
                  <a:gd name="T17" fmla="*/ 335 h 336"/>
                  <a:gd name="T18" fmla="*/ 593 w 1186"/>
                  <a:gd name="T19" fmla="*/ 336 h 336"/>
                  <a:gd name="T20" fmla="*/ 532 w 1186"/>
                  <a:gd name="T21" fmla="*/ 335 h 336"/>
                  <a:gd name="T22" fmla="*/ 416 w 1186"/>
                  <a:gd name="T23" fmla="*/ 329 h 336"/>
                  <a:gd name="T24" fmla="*/ 309 w 1186"/>
                  <a:gd name="T25" fmla="*/ 316 h 336"/>
                  <a:gd name="T26" fmla="*/ 214 w 1186"/>
                  <a:gd name="T27" fmla="*/ 298 h 336"/>
                  <a:gd name="T28" fmla="*/ 134 w 1186"/>
                  <a:gd name="T29" fmla="*/ 275 h 336"/>
                  <a:gd name="T30" fmla="*/ 70 w 1186"/>
                  <a:gd name="T31" fmla="*/ 249 h 336"/>
                  <a:gd name="T32" fmla="*/ 26 w 1186"/>
                  <a:gd name="T33" fmla="*/ 218 h 336"/>
                  <a:gd name="T34" fmla="*/ 1 w 1186"/>
                  <a:gd name="T35" fmla="*/ 185 h 336"/>
                  <a:gd name="T36" fmla="*/ 0 w 1186"/>
                  <a:gd name="T37" fmla="*/ 168 h 336"/>
                  <a:gd name="T38" fmla="*/ 1 w 1186"/>
                  <a:gd name="T39" fmla="*/ 151 h 336"/>
                  <a:gd name="T40" fmla="*/ 26 w 1186"/>
                  <a:gd name="T41" fmla="*/ 118 h 336"/>
                  <a:gd name="T42" fmla="*/ 70 w 1186"/>
                  <a:gd name="T43" fmla="*/ 88 h 336"/>
                  <a:gd name="T44" fmla="*/ 134 w 1186"/>
                  <a:gd name="T45" fmla="*/ 62 h 336"/>
                  <a:gd name="T46" fmla="*/ 214 w 1186"/>
                  <a:gd name="T47" fmla="*/ 39 h 336"/>
                  <a:gd name="T48" fmla="*/ 309 w 1186"/>
                  <a:gd name="T49" fmla="*/ 20 h 336"/>
                  <a:gd name="T50" fmla="*/ 416 w 1186"/>
                  <a:gd name="T51" fmla="*/ 7 h 336"/>
                  <a:gd name="T52" fmla="*/ 532 w 1186"/>
                  <a:gd name="T53" fmla="*/ 1 h 336"/>
                  <a:gd name="T54" fmla="*/ 593 w 1186"/>
                  <a:gd name="T55" fmla="*/ 0 h 336"/>
                  <a:gd name="T56" fmla="*/ 653 w 1186"/>
                  <a:gd name="T57" fmla="*/ 1 h 336"/>
                  <a:gd name="T58" fmla="*/ 770 w 1186"/>
                  <a:gd name="T59" fmla="*/ 7 h 336"/>
                  <a:gd name="T60" fmla="*/ 876 w 1186"/>
                  <a:gd name="T61" fmla="*/ 20 h 336"/>
                  <a:gd name="T62" fmla="*/ 971 w 1186"/>
                  <a:gd name="T63" fmla="*/ 39 h 336"/>
                  <a:gd name="T64" fmla="*/ 1052 w 1186"/>
                  <a:gd name="T65" fmla="*/ 62 h 336"/>
                  <a:gd name="T66" fmla="*/ 1115 w 1186"/>
                  <a:gd name="T67" fmla="*/ 88 h 336"/>
                  <a:gd name="T68" fmla="*/ 1161 w 1186"/>
                  <a:gd name="T69" fmla="*/ 118 h 336"/>
                  <a:gd name="T70" fmla="*/ 1184 w 1186"/>
                  <a:gd name="T71" fmla="*/ 151 h 336"/>
                  <a:gd name="T72" fmla="*/ 1186 w 1186"/>
                  <a:gd name="T73" fmla="*/ 16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6" h="336">
                    <a:moveTo>
                      <a:pt x="1186" y="168"/>
                    </a:moveTo>
                    <a:lnTo>
                      <a:pt x="1184" y="185"/>
                    </a:lnTo>
                    <a:lnTo>
                      <a:pt x="1161" y="218"/>
                    </a:lnTo>
                    <a:lnTo>
                      <a:pt x="1115" y="249"/>
                    </a:lnTo>
                    <a:lnTo>
                      <a:pt x="1052" y="275"/>
                    </a:lnTo>
                    <a:lnTo>
                      <a:pt x="971" y="298"/>
                    </a:lnTo>
                    <a:lnTo>
                      <a:pt x="876" y="316"/>
                    </a:lnTo>
                    <a:lnTo>
                      <a:pt x="770" y="329"/>
                    </a:lnTo>
                    <a:lnTo>
                      <a:pt x="653" y="335"/>
                    </a:lnTo>
                    <a:lnTo>
                      <a:pt x="593" y="336"/>
                    </a:lnTo>
                    <a:lnTo>
                      <a:pt x="532" y="335"/>
                    </a:lnTo>
                    <a:lnTo>
                      <a:pt x="416" y="329"/>
                    </a:lnTo>
                    <a:lnTo>
                      <a:pt x="309" y="316"/>
                    </a:lnTo>
                    <a:lnTo>
                      <a:pt x="214" y="298"/>
                    </a:lnTo>
                    <a:lnTo>
                      <a:pt x="134" y="275"/>
                    </a:lnTo>
                    <a:lnTo>
                      <a:pt x="70" y="249"/>
                    </a:lnTo>
                    <a:lnTo>
                      <a:pt x="26" y="218"/>
                    </a:lnTo>
                    <a:lnTo>
                      <a:pt x="1" y="185"/>
                    </a:lnTo>
                    <a:lnTo>
                      <a:pt x="0" y="168"/>
                    </a:lnTo>
                    <a:lnTo>
                      <a:pt x="1" y="151"/>
                    </a:lnTo>
                    <a:lnTo>
                      <a:pt x="26" y="118"/>
                    </a:lnTo>
                    <a:lnTo>
                      <a:pt x="70" y="88"/>
                    </a:lnTo>
                    <a:lnTo>
                      <a:pt x="134" y="62"/>
                    </a:lnTo>
                    <a:lnTo>
                      <a:pt x="214" y="39"/>
                    </a:lnTo>
                    <a:lnTo>
                      <a:pt x="309" y="20"/>
                    </a:lnTo>
                    <a:lnTo>
                      <a:pt x="416" y="7"/>
                    </a:lnTo>
                    <a:lnTo>
                      <a:pt x="532" y="1"/>
                    </a:lnTo>
                    <a:lnTo>
                      <a:pt x="593" y="0"/>
                    </a:lnTo>
                    <a:lnTo>
                      <a:pt x="653" y="1"/>
                    </a:lnTo>
                    <a:lnTo>
                      <a:pt x="770" y="7"/>
                    </a:lnTo>
                    <a:lnTo>
                      <a:pt x="876" y="20"/>
                    </a:lnTo>
                    <a:lnTo>
                      <a:pt x="971" y="39"/>
                    </a:lnTo>
                    <a:lnTo>
                      <a:pt x="1052" y="62"/>
                    </a:lnTo>
                    <a:lnTo>
                      <a:pt x="1115" y="88"/>
                    </a:lnTo>
                    <a:lnTo>
                      <a:pt x="1161" y="118"/>
                    </a:lnTo>
                    <a:lnTo>
                      <a:pt x="1184" y="151"/>
                    </a:lnTo>
                    <a:lnTo>
                      <a:pt x="1186" y="16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85">
                <a:extLst>
                  <a:ext uri="{FF2B5EF4-FFF2-40B4-BE49-F238E27FC236}">
                    <a16:creationId xmlns:a16="http://schemas.microsoft.com/office/drawing/2014/main" id="{8FC4024C-6361-4E41-A243-94F78D955B58}"/>
                  </a:ext>
                </a:extLst>
              </p:cNvPr>
              <p:cNvGrpSpPr/>
              <p:nvPr/>
            </p:nvGrpSpPr>
            <p:grpSpPr>
              <a:xfrm>
                <a:off x="9334584" y="4235915"/>
                <a:ext cx="3440289" cy="1860148"/>
                <a:chOff x="8921977" y="3985973"/>
                <a:chExt cx="4587051" cy="2480197"/>
              </a:xfrm>
            </p:grpSpPr>
            <p:sp>
              <p:nvSpPr>
                <p:cNvPr id="59" name="TextBox 86">
                  <a:extLst>
                    <a:ext uri="{FF2B5EF4-FFF2-40B4-BE49-F238E27FC236}">
                      <a16:creationId xmlns:a16="http://schemas.microsoft.com/office/drawing/2014/main" id="{07B49AFA-4A69-4520-AC70-38CD24AE2825}"/>
                    </a:ext>
                  </a:extLst>
                </p:cNvPr>
                <p:cNvSpPr txBox="1"/>
                <p:nvPr/>
              </p:nvSpPr>
              <p:spPr>
                <a:xfrm>
                  <a:off x="8921977" y="3985973"/>
                  <a:ext cx="2937088" cy="56446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sz="2000" b="1" dirty="0"/>
                    <a:t>Objetivo 5</a:t>
                  </a:r>
                </a:p>
              </p:txBody>
            </p:sp>
            <p:sp>
              <p:nvSpPr>
                <p:cNvPr id="60" name="TextBox 87">
                  <a:extLst>
                    <a:ext uri="{FF2B5EF4-FFF2-40B4-BE49-F238E27FC236}">
                      <a16:creationId xmlns:a16="http://schemas.microsoft.com/office/drawing/2014/main" id="{F295A815-DDA4-4B4D-92ED-A01659A18D3D}"/>
                    </a:ext>
                  </a:extLst>
                </p:cNvPr>
                <p:cNvSpPr txBox="1"/>
                <p:nvPr/>
              </p:nvSpPr>
              <p:spPr>
                <a:xfrm>
                  <a:off x="8929773" y="4448496"/>
                  <a:ext cx="4579255" cy="2017674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3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Fortalecer la articulación transectorial, el seguimiento, la generación y difusión de conocimiento orientado a los objetivos de la Política Pública</a:t>
                  </a:r>
                </a:p>
                <a:p>
                  <a:endParaRPr lang="es-CO" dirty="0"/>
                </a:p>
                <a:p>
                  <a:pPr algn="ctr"/>
                  <a:r>
                    <a:rPr lang="es-CO" b="1" dirty="0">
                      <a:solidFill>
                        <a:schemeClr val="bg1"/>
                      </a:solidFill>
                    </a:rPr>
                    <a:t>Cumplimiento: </a:t>
                  </a:r>
                  <a:r>
                    <a:rPr lang="es-CO" b="1" dirty="0"/>
                    <a:t>96</a:t>
                  </a:r>
                  <a:r>
                    <a:rPr lang="es-CO" b="1" dirty="0">
                      <a:solidFill>
                        <a:schemeClr val="bg1"/>
                      </a:solidFill>
                    </a:rPr>
                    <a:t>%</a:t>
                  </a:r>
                  <a:endParaRPr lang="es-ES" dirty="0"/>
                </a:p>
              </p:txBody>
            </p:sp>
          </p:grpSp>
          <p:cxnSp>
            <p:nvCxnSpPr>
              <p:cNvPr id="73" name="Connector: Elbow 106">
                <a:extLst>
                  <a:ext uri="{FF2B5EF4-FFF2-40B4-BE49-F238E27FC236}">
                    <a16:creationId xmlns:a16="http://schemas.microsoft.com/office/drawing/2014/main" id="{20B70C33-FE59-464E-A374-535B6E2F818F}"/>
                  </a:ext>
                </a:extLst>
              </p:cNvPr>
              <p:cNvCxnSpPr>
                <a:cxnSpLocks/>
                <a:endCxn id="74" idx="1"/>
              </p:cNvCxnSpPr>
              <p:nvPr/>
            </p:nvCxnSpPr>
            <p:spPr>
              <a:xfrm rot="5400000" flipH="1" flipV="1">
                <a:off x="8399341" y="4805393"/>
                <a:ext cx="1115908" cy="452445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F874F69F-4606-4501-8E78-76B340DCA3E7}"/>
                  </a:ext>
                </a:extLst>
              </p:cNvPr>
              <p:cNvSpPr/>
              <p:nvPr/>
            </p:nvSpPr>
            <p:spPr>
              <a:xfrm>
                <a:off x="9183517" y="4301478"/>
                <a:ext cx="34289" cy="34436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75" name="Connector: Elbow 108">
              <a:extLst>
                <a:ext uri="{FF2B5EF4-FFF2-40B4-BE49-F238E27FC236}">
                  <a16:creationId xmlns:a16="http://schemas.microsoft.com/office/drawing/2014/main" id="{0E44FA10-5E0A-4ACB-8A12-793CA54E9435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5400000" flipH="1" flipV="1">
              <a:off x="5663777" y="2680339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109">
              <a:extLst>
                <a:ext uri="{FF2B5EF4-FFF2-40B4-BE49-F238E27FC236}">
                  <a16:creationId xmlns:a16="http://schemas.microsoft.com/office/drawing/2014/main" id="{390D4A1B-CD39-419E-A44C-E571449BA707}"/>
                </a:ext>
              </a:extLst>
            </p:cNvPr>
            <p:cNvSpPr/>
            <p:nvPr/>
          </p:nvSpPr>
          <p:spPr>
            <a:xfrm>
              <a:off x="6413824" y="2264010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7" name="Connector: Elbow 145">
              <a:extLst>
                <a:ext uri="{FF2B5EF4-FFF2-40B4-BE49-F238E27FC236}">
                  <a16:creationId xmlns:a16="http://schemas.microsoft.com/office/drawing/2014/main" id="{6354D7CF-1E4D-429E-9481-BEB55478EEDF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 rot="5400000" flipH="1" flipV="1">
              <a:off x="3890511" y="1434678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146">
              <a:extLst>
                <a:ext uri="{FF2B5EF4-FFF2-40B4-BE49-F238E27FC236}">
                  <a16:creationId xmlns:a16="http://schemas.microsoft.com/office/drawing/2014/main" id="{F4C90393-E1D4-4D2D-9690-0D071E76F867}"/>
                </a:ext>
              </a:extLst>
            </p:cNvPr>
            <p:cNvSpPr/>
            <p:nvPr/>
          </p:nvSpPr>
          <p:spPr>
            <a:xfrm>
              <a:off x="4615361" y="884561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1D1BE8-C89D-45CF-93CF-9C501C5AA22A}"/>
                </a:ext>
              </a:extLst>
            </p:cNvPr>
            <p:cNvGrpSpPr/>
            <p:nvPr/>
          </p:nvGrpSpPr>
          <p:grpSpPr>
            <a:xfrm>
              <a:off x="2245451" y="3785269"/>
              <a:ext cx="5791393" cy="1691323"/>
              <a:chOff x="2245451" y="3785269"/>
              <a:chExt cx="5791393" cy="1691323"/>
            </a:xfrm>
          </p:grpSpPr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94484013-27FD-4A59-B3B6-F329F70C0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94" y="3789454"/>
                <a:ext cx="1702650" cy="1687138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FE03F72F-033E-45D2-B0DF-B45F0752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11CD689E-4DB2-419D-BF3B-D590528F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1" name="Group 88">
                <a:extLst>
                  <a:ext uri="{FF2B5EF4-FFF2-40B4-BE49-F238E27FC236}">
                    <a16:creationId xmlns:a16="http://schemas.microsoft.com/office/drawing/2014/main" id="{B6086F31-FC5A-44DC-9840-549D759D9299}"/>
                  </a:ext>
                </a:extLst>
              </p:cNvPr>
              <p:cNvGrpSpPr/>
              <p:nvPr/>
            </p:nvGrpSpPr>
            <p:grpSpPr>
              <a:xfrm>
                <a:off x="2245451" y="3785269"/>
                <a:ext cx="3485357" cy="1494132"/>
                <a:chOff x="-1290463" y="2087660"/>
                <a:chExt cx="4647142" cy="1992178"/>
              </a:xfrm>
            </p:grpSpPr>
            <p:sp>
              <p:nvSpPr>
                <p:cNvPr id="62" name="TextBox 89">
                  <a:extLst>
                    <a:ext uri="{FF2B5EF4-FFF2-40B4-BE49-F238E27FC236}">
                      <a16:creationId xmlns:a16="http://schemas.microsoft.com/office/drawing/2014/main" id="{133F46E0-2968-468D-966D-D7417E064EDF}"/>
                    </a:ext>
                  </a:extLst>
                </p:cNvPr>
                <p:cNvSpPr txBox="1"/>
                <p:nvPr/>
              </p:nvSpPr>
              <p:spPr>
                <a:xfrm>
                  <a:off x="332936" y="2087660"/>
                  <a:ext cx="2937088" cy="4924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r"/>
                  <a:r>
                    <a:rPr lang="en-US" b="1" dirty="0"/>
                    <a:t>Objetivo 4</a:t>
                  </a:r>
                </a:p>
              </p:txBody>
            </p:sp>
            <p:sp>
              <p:nvSpPr>
                <p:cNvPr id="63" name="TextBox 90">
                  <a:extLst>
                    <a:ext uri="{FF2B5EF4-FFF2-40B4-BE49-F238E27FC236}">
                      <a16:creationId xmlns:a16="http://schemas.microsoft.com/office/drawing/2014/main" id="{BF45A1E2-E801-4329-9372-8156487AFF3F}"/>
                    </a:ext>
                  </a:extLst>
                </p:cNvPr>
                <p:cNvSpPr txBox="1"/>
                <p:nvPr/>
              </p:nvSpPr>
              <p:spPr>
                <a:xfrm>
                  <a:off x="-1290463" y="2468047"/>
                  <a:ext cx="4647142" cy="1611791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3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Fortalecer la autonomía, las capacidades, habilidades ocupacionales y restablecimiento de redes de apoyo</a:t>
                  </a:r>
                </a:p>
                <a:p>
                  <a:endParaRPr lang="es-CO" dirty="0"/>
                </a:p>
                <a:p>
                  <a:pPr algn="ctr"/>
                  <a:r>
                    <a:rPr lang="es-CO" b="1" dirty="0">
                      <a:solidFill>
                        <a:schemeClr val="bg1"/>
                      </a:solidFill>
                    </a:rPr>
                    <a:t>Cumplimiento: </a:t>
                  </a:r>
                  <a:r>
                    <a:rPr lang="es-CO" b="1" dirty="0"/>
                    <a:t>84</a:t>
                  </a:r>
                  <a:r>
                    <a:rPr lang="es-CO" b="1" dirty="0">
                      <a:solidFill>
                        <a:schemeClr val="bg1"/>
                      </a:solidFill>
                    </a:rPr>
                    <a:t>%</a:t>
                  </a:r>
                  <a:endParaRPr lang="es-CO" dirty="0"/>
                </a:p>
              </p:txBody>
            </p:sp>
          </p:grpSp>
          <p:cxnSp>
            <p:nvCxnSpPr>
              <p:cNvPr id="79" name="Connector: Elbow 147">
                <a:extLst>
                  <a:ext uri="{FF2B5EF4-FFF2-40B4-BE49-F238E27FC236}">
                    <a16:creationId xmlns:a16="http://schemas.microsoft.com/office/drawing/2014/main" id="{D69A68AF-E0E0-4D88-86D8-4B485FC3C579}"/>
                  </a:ext>
                </a:extLst>
              </p:cNvPr>
              <p:cNvCxnSpPr>
                <a:cxnSpLocks/>
                <a:endCxn id="80" idx="3"/>
              </p:cNvCxnSpPr>
              <p:nvPr/>
            </p:nvCxnSpPr>
            <p:spPr>
              <a:xfrm rot="5400000">
                <a:off x="6274243" y="3708020"/>
                <a:ext cx="213815" cy="1143105"/>
              </a:xfrm>
              <a:prstGeom prst="bentConnector2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48">
                <a:extLst>
                  <a:ext uri="{FF2B5EF4-FFF2-40B4-BE49-F238E27FC236}">
                    <a16:creationId xmlns:a16="http://schemas.microsoft.com/office/drawing/2014/main" id="{CAE264C0-4254-4A3E-8F72-1089C7B040F5}"/>
                  </a:ext>
                </a:extLst>
              </p:cNvPr>
              <p:cNvSpPr/>
              <p:nvPr/>
            </p:nvSpPr>
            <p:spPr>
              <a:xfrm>
                <a:off x="5775308" y="4214297"/>
                <a:ext cx="34289" cy="34436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81" name="Connector: Elbow 149">
              <a:extLst>
                <a:ext uri="{FF2B5EF4-FFF2-40B4-BE49-F238E27FC236}">
                  <a16:creationId xmlns:a16="http://schemas.microsoft.com/office/drawing/2014/main" id="{00C6CCA4-7803-4177-8FBD-F84F8ABDC114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rot="5400000">
              <a:off x="4634761" y="2551942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0E379C69-7FC5-46ED-A574-B31725F2922D}"/>
                </a:ext>
              </a:extLst>
            </p:cNvPr>
            <p:cNvSpPr/>
            <p:nvPr/>
          </p:nvSpPr>
          <p:spPr>
            <a:xfrm>
              <a:off x="4349103" y="2805382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08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212719" y="1121299"/>
            <a:ext cx="39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Envejecimiento digno, activo y feliz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641615" y="1961585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BD3A9D46-8BAC-4E4F-961C-C75B024ECA16}"/>
              </a:ext>
            </a:extLst>
          </p:cNvPr>
          <p:cNvSpPr>
            <a:spLocks/>
          </p:cNvSpPr>
          <p:nvPr/>
        </p:nvSpPr>
        <p:spPr bwMode="auto">
          <a:xfrm>
            <a:off x="7515805" y="5517268"/>
            <a:ext cx="715887" cy="301684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8CD4F11-5747-440F-8AD6-B10457609D2A}"/>
              </a:ext>
            </a:extLst>
          </p:cNvPr>
          <p:cNvGrpSpPr/>
          <p:nvPr/>
        </p:nvGrpSpPr>
        <p:grpSpPr>
          <a:xfrm>
            <a:off x="1126435" y="1281078"/>
            <a:ext cx="10537374" cy="5447768"/>
            <a:chOff x="2038948" y="1210253"/>
            <a:chExt cx="6674311" cy="5065467"/>
          </a:xfrm>
        </p:grpSpPr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267F4F0-74A7-48AF-8B51-613D073D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375" y="3774384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879CA07-0351-44F5-8C05-136B45E3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5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D236B58B-FC95-4FC1-962D-8227853F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022" y="2654545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CD6AA09-D1F2-4607-B3F4-881F54F3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050" y="4530236"/>
              <a:ext cx="1702650" cy="1687138"/>
            </a:xfrm>
            <a:custGeom>
              <a:avLst/>
              <a:gdLst>
                <a:gd name="T0" fmla="*/ 1950 w 3959"/>
                <a:gd name="T1" fmla="*/ 1182 h 3087"/>
                <a:gd name="T2" fmla="*/ 3959 w 3959"/>
                <a:gd name="T3" fmla="*/ 1182 h 3087"/>
                <a:gd name="T4" fmla="*/ 1518 w 3959"/>
                <a:gd name="T5" fmla="*/ 0 h 3087"/>
                <a:gd name="T6" fmla="*/ 0 w 3959"/>
                <a:gd name="T7" fmla="*/ 0 h 3087"/>
                <a:gd name="T8" fmla="*/ 311 w 3959"/>
                <a:gd name="T9" fmla="*/ 1395 h 3087"/>
                <a:gd name="T10" fmla="*/ 2374 w 3959"/>
                <a:gd name="T11" fmla="*/ 3087 h 3087"/>
                <a:gd name="T12" fmla="*/ 1950 w 3959"/>
                <a:gd name="T13" fmla="*/ 1182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9" h="3087">
                  <a:moveTo>
                    <a:pt x="1950" y="1182"/>
                  </a:moveTo>
                  <a:lnTo>
                    <a:pt x="3959" y="1182"/>
                  </a:lnTo>
                  <a:lnTo>
                    <a:pt x="1518" y="0"/>
                  </a:lnTo>
                  <a:lnTo>
                    <a:pt x="0" y="0"/>
                  </a:lnTo>
                  <a:lnTo>
                    <a:pt x="311" y="1395"/>
                  </a:lnTo>
                  <a:lnTo>
                    <a:pt x="2374" y="3087"/>
                  </a:lnTo>
                  <a:lnTo>
                    <a:pt x="1950" y="11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4">
              <a:extLst>
                <a:ext uri="{FF2B5EF4-FFF2-40B4-BE49-F238E27FC236}">
                  <a16:creationId xmlns:a16="http://schemas.microsoft.com/office/drawing/2014/main" id="{62E6CC54-6483-4192-92BC-632A6CF2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43" y="4781092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5">
              <a:extLst>
                <a:ext uri="{FF2B5EF4-FFF2-40B4-BE49-F238E27FC236}">
                  <a16:creationId xmlns:a16="http://schemas.microsoft.com/office/drawing/2014/main" id="{763FE81A-27AC-4357-8054-BA98750D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945" y="4831920"/>
              <a:ext cx="443721" cy="159040"/>
            </a:xfrm>
            <a:custGeom>
              <a:avLst/>
              <a:gdLst>
                <a:gd name="T0" fmla="*/ 1032 w 1032"/>
                <a:gd name="T1" fmla="*/ 146 h 292"/>
                <a:gd name="T2" fmla="*/ 1029 w 1032"/>
                <a:gd name="T3" fmla="*/ 161 h 292"/>
                <a:gd name="T4" fmla="*/ 1009 w 1032"/>
                <a:gd name="T5" fmla="*/ 189 h 292"/>
                <a:gd name="T6" fmla="*/ 970 w 1032"/>
                <a:gd name="T7" fmla="*/ 216 h 292"/>
                <a:gd name="T8" fmla="*/ 914 w 1032"/>
                <a:gd name="T9" fmla="*/ 239 h 292"/>
                <a:gd name="T10" fmla="*/ 806 w 1032"/>
                <a:gd name="T11" fmla="*/ 268 h 292"/>
                <a:gd name="T12" fmla="*/ 621 w 1032"/>
                <a:gd name="T13" fmla="*/ 289 h 292"/>
                <a:gd name="T14" fmla="*/ 516 w 1032"/>
                <a:gd name="T15" fmla="*/ 292 h 292"/>
                <a:gd name="T16" fmla="*/ 411 w 1032"/>
                <a:gd name="T17" fmla="*/ 289 h 292"/>
                <a:gd name="T18" fmla="*/ 226 w 1032"/>
                <a:gd name="T19" fmla="*/ 268 h 292"/>
                <a:gd name="T20" fmla="*/ 118 w 1032"/>
                <a:gd name="T21" fmla="*/ 239 h 292"/>
                <a:gd name="T22" fmla="*/ 61 w 1032"/>
                <a:gd name="T23" fmla="*/ 216 h 292"/>
                <a:gd name="T24" fmla="*/ 23 w 1032"/>
                <a:gd name="T25" fmla="*/ 189 h 292"/>
                <a:gd name="T26" fmla="*/ 2 w 1032"/>
                <a:gd name="T27" fmla="*/ 161 h 292"/>
                <a:gd name="T28" fmla="*/ 0 w 1032"/>
                <a:gd name="T29" fmla="*/ 146 h 292"/>
                <a:gd name="T30" fmla="*/ 2 w 1032"/>
                <a:gd name="T31" fmla="*/ 131 h 292"/>
                <a:gd name="T32" fmla="*/ 23 w 1032"/>
                <a:gd name="T33" fmla="*/ 102 h 292"/>
                <a:gd name="T34" fmla="*/ 61 w 1032"/>
                <a:gd name="T35" fmla="*/ 77 h 292"/>
                <a:gd name="T36" fmla="*/ 118 w 1032"/>
                <a:gd name="T37" fmla="*/ 54 h 292"/>
                <a:gd name="T38" fmla="*/ 226 w 1032"/>
                <a:gd name="T39" fmla="*/ 25 h 292"/>
                <a:gd name="T40" fmla="*/ 411 w 1032"/>
                <a:gd name="T41" fmla="*/ 2 h 292"/>
                <a:gd name="T42" fmla="*/ 516 w 1032"/>
                <a:gd name="T43" fmla="*/ 0 h 292"/>
                <a:gd name="T44" fmla="*/ 621 w 1032"/>
                <a:gd name="T45" fmla="*/ 2 h 292"/>
                <a:gd name="T46" fmla="*/ 806 w 1032"/>
                <a:gd name="T47" fmla="*/ 25 h 292"/>
                <a:gd name="T48" fmla="*/ 914 w 1032"/>
                <a:gd name="T49" fmla="*/ 54 h 292"/>
                <a:gd name="T50" fmla="*/ 970 w 1032"/>
                <a:gd name="T51" fmla="*/ 77 h 292"/>
                <a:gd name="T52" fmla="*/ 1009 w 1032"/>
                <a:gd name="T53" fmla="*/ 102 h 292"/>
                <a:gd name="T54" fmla="*/ 1029 w 1032"/>
                <a:gd name="T55" fmla="*/ 131 h 292"/>
                <a:gd name="T56" fmla="*/ 1032 w 1032"/>
                <a:gd name="T5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2" h="292">
                  <a:moveTo>
                    <a:pt x="1032" y="146"/>
                  </a:moveTo>
                  <a:lnTo>
                    <a:pt x="1029" y="161"/>
                  </a:lnTo>
                  <a:lnTo>
                    <a:pt x="1009" y="189"/>
                  </a:lnTo>
                  <a:lnTo>
                    <a:pt x="970" y="216"/>
                  </a:lnTo>
                  <a:lnTo>
                    <a:pt x="914" y="239"/>
                  </a:lnTo>
                  <a:lnTo>
                    <a:pt x="806" y="268"/>
                  </a:lnTo>
                  <a:lnTo>
                    <a:pt x="621" y="289"/>
                  </a:lnTo>
                  <a:lnTo>
                    <a:pt x="516" y="292"/>
                  </a:lnTo>
                  <a:lnTo>
                    <a:pt x="411" y="289"/>
                  </a:lnTo>
                  <a:lnTo>
                    <a:pt x="226" y="268"/>
                  </a:lnTo>
                  <a:lnTo>
                    <a:pt x="118" y="239"/>
                  </a:lnTo>
                  <a:lnTo>
                    <a:pt x="61" y="216"/>
                  </a:lnTo>
                  <a:lnTo>
                    <a:pt x="23" y="189"/>
                  </a:lnTo>
                  <a:lnTo>
                    <a:pt x="2" y="161"/>
                  </a:lnTo>
                  <a:lnTo>
                    <a:pt x="0" y="146"/>
                  </a:lnTo>
                  <a:lnTo>
                    <a:pt x="2" y="131"/>
                  </a:lnTo>
                  <a:lnTo>
                    <a:pt x="23" y="102"/>
                  </a:lnTo>
                  <a:lnTo>
                    <a:pt x="61" y="77"/>
                  </a:lnTo>
                  <a:lnTo>
                    <a:pt x="118" y="54"/>
                  </a:lnTo>
                  <a:lnTo>
                    <a:pt x="226" y="25"/>
                  </a:lnTo>
                  <a:lnTo>
                    <a:pt x="411" y="2"/>
                  </a:lnTo>
                  <a:lnTo>
                    <a:pt x="516" y="0"/>
                  </a:lnTo>
                  <a:lnTo>
                    <a:pt x="621" y="2"/>
                  </a:lnTo>
                  <a:lnTo>
                    <a:pt x="806" y="25"/>
                  </a:lnTo>
                  <a:lnTo>
                    <a:pt x="914" y="54"/>
                  </a:lnTo>
                  <a:lnTo>
                    <a:pt x="970" y="77"/>
                  </a:lnTo>
                  <a:lnTo>
                    <a:pt x="1009" y="102"/>
                  </a:lnTo>
                  <a:lnTo>
                    <a:pt x="1029" y="131"/>
                  </a:lnTo>
                  <a:lnTo>
                    <a:pt x="1032" y="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6">
              <a:extLst>
                <a:ext uri="{FF2B5EF4-FFF2-40B4-BE49-F238E27FC236}">
                  <a16:creationId xmlns:a16="http://schemas.microsoft.com/office/drawing/2014/main" id="{A9A7103B-0797-4CAA-B04C-CB5CAC3B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209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67">
              <a:extLst>
                <a:ext uri="{FF2B5EF4-FFF2-40B4-BE49-F238E27FC236}">
                  <a16:creationId xmlns:a16="http://schemas.microsoft.com/office/drawing/2014/main" id="{8EDBCBB3-0D81-45E7-9288-2AEE0406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152" y="4138373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7">
              <a:extLst>
                <a:ext uri="{FF2B5EF4-FFF2-40B4-BE49-F238E27FC236}">
                  <a16:creationId xmlns:a16="http://schemas.microsoft.com/office/drawing/2014/main" id="{C7EB0FD6-C96F-4F7E-B652-1AA042B8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828" y="3449746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78">
              <a:extLst>
                <a:ext uri="{FF2B5EF4-FFF2-40B4-BE49-F238E27FC236}">
                  <a16:creationId xmlns:a16="http://schemas.microsoft.com/office/drawing/2014/main" id="{0E4E5AF6-52E8-40EA-B608-1B2DC7C2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844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9">
              <a:extLst>
                <a:ext uri="{FF2B5EF4-FFF2-40B4-BE49-F238E27FC236}">
                  <a16:creationId xmlns:a16="http://schemas.microsoft.com/office/drawing/2014/main" id="{12694B2D-92AB-4882-87ED-93988C1D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028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0">
              <a:extLst>
                <a:ext uri="{FF2B5EF4-FFF2-40B4-BE49-F238E27FC236}">
                  <a16:creationId xmlns:a16="http://schemas.microsoft.com/office/drawing/2014/main" id="{E5B4CD45-D037-4B03-AE6A-97B59247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376" y="2902124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88">
              <a:extLst>
                <a:ext uri="{FF2B5EF4-FFF2-40B4-BE49-F238E27FC236}">
                  <a16:creationId xmlns:a16="http://schemas.microsoft.com/office/drawing/2014/main" id="{F87EB17F-80FB-4D9A-B17B-C347E22AB424}"/>
                </a:ext>
              </a:extLst>
            </p:cNvPr>
            <p:cNvGrpSpPr/>
            <p:nvPr/>
          </p:nvGrpSpPr>
          <p:grpSpPr>
            <a:xfrm>
              <a:off x="3461849" y="4805603"/>
              <a:ext cx="2202817" cy="1470117"/>
              <a:chOff x="362261" y="2460386"/>
              <a:chExt cx="2937089" cy="1960144"/>
            </a:xfrm>
          </p:grpSpPr>
          <p:sp>
            <p:nvSpPr>
              <p:cNvPr id="63" name="TextBox 89">
                <a:extLst>
                  <a:ext uri="{FF2B5EF4-FFF2-40B4-BE49-F238E27FC236}">
                    <a16:creationId xmlns:a16="http://schemas.microsoft.com/office/drawing/2014/main" id="{28758159-538E-472C-8ABA-D4B0E8E4DD63}"/>
                  </a:ext>
                </a:extLst>
              </p:cNvPr>
              <p:cNvSpPr txBox="1"/>
              <p:nvPr/>
            </p:nvSpPr>
            <p:spPr>
              <a:xfrm>
                <a:off x="362261" y="2460386"/>
                <a:ext cx="2937088" cy="45788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dirty="0"/>
                  <a:t>Objetivo 4</a:t>
                </a:r>
              </a:p>
            </p:txBody>
          </p:sp>
          <p:sp>
            <p:nvSpPr>
              <p:cNvPr id="64" name="TextBox 90">
                <a:extLst>
                  <a:ext uri="{FF2B5EF4-FFF2-40B4-BE49-F238E27FC236}">
                    <a16:creationId xmlns:a16="http://schemas.microsoft.com/office/drawing/2014/main" id="{689CCABC-9C3A-4970-81D2-8CC7F893FB1A}"/>
                  </a:ext>
                </a:extLst>
              </p:cNvPr>
              <p:cNvSpPr txBox="1"/>
              <p:nvPr/>
            </p:nvSpPr>
            <p:spPr>
              <a:xfrm>
                <a:off x="370057" y="2816312"/>
                <a:ext cx="2929293" cy="160421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400" dirty="0"/>
                  <a:t> Promover la implementación de acciones intersectoriales en el marco de la Política Pública</a:t>
                </a:r>
              </a:p>
              <a:p>
                <a:endParaRPr lang="es-CO" sz="1400" dirty="0"/>
              </a:p>
              <a:p>
                <a:pPr algn="ctr"/>
                <a:r>
                  <a:rPr lang="es-CO" sz="1400" b="1" dirty="0"/>
                  <a:t>Cumplimiento: 100%</a:t>
                </a:r>
                <a:endParaRPr lang="en-US" sz="1400" b="1" dirty="0"/>
              </a:p>
            </p:txBody>
          </p:sp>
        </p:grpSp>
        <p:grpSp>
          <p:nvGrpSpPr>
            <p:cNvPr id="65" name="Group 91">
              <a:extLst>
                <a:ext uri="{FF2B5EF4-FFF2-40B4-BE49-F238E27FC236}">
                  <a16:creationId xmlns:a16="http://schemas.microsoft.com/office/drawing/2014/main" id="{7C566C11-73F5-4943-A9FF-D26E312D54DA}"/>
                </a:ext>
              </a:extLst>
            </p:cNvPr>
            <p:cNvGrpSpPr/>
            <p:nvPr/>
          </p:nvGrpSpPr>
          <p:grpSpPr>
            <a:xfrm>
              <a:off x="2038948" y="3144260"/>
              <a:ext cx="2202816" cy="1752030"/>
              <a:chOff x="332936" y="2110113"/>
              <a:chExt cx="2937088" cy="2336026"/>
            </a:xfrm>
          </p:grpSpPr>
          <p:sp>
            <p:nvSpPr>
              <p:cNvPr id="66" name="TextBox 98">
                <a:extLst>
                  <a:ext uri="{FF2B5EF4-FFF2-40B4-BE49-F238E27FC236}">
                    <a16:creationId xmlns:a16="http://schemas.microsoft.com/office/drawing/2014/main" id="{FF962416-EF46-438B-B094-5F4D577441CA}"/>
                  </a:ext>
                </a:extLst>
              </p:cNvPr>
              <p:cNvSpPr txBox="1"/>
              <p:nvPr/>
            </p:nvSpPr>
            <p:spPr>
              <a:xfrm>
                <a:off x="332936" y="2110113"/>
                <a:ext cx="2937088" cy="49604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7" name="TextBox 99">
                <a:extLst>
                  <a:ext uri="{FF2B5EF4-FFF2-40B4-BE49-F238E27FC236}">
                    <a16:creationId xmlns:a16="http://schemas.microsoft.com/office/drawing/2014/main" id="{BE233BCA-1DF7-4E9B-BCDE-4BDD532C6849}"/>
                  </a:ext>
                </a:extLst>
              </p:cNvPr>
              <p:cNvSpPr txBox="1"/>
              <p:nvPr/>
            </p:nvSpPr>
            <p:spPr>
              <a:xfrm>
                <a:off x="340731" y="2504191"/>
                <a:ext cx="2929293" cy="194194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600" dirty="0"/>
                  <a:t> </a:t>
                </a:r>
                <a:r>
                  <a:rPr lang="es-CO" sz="105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CO" sz="1400" dirty="0"/>
                  <a:t>Implementar acciones para apoyar a las personas mayores y las redes familiares, respecto a su autocuidado y labor de cuidado.</a:t>
                </a:r>
              </a:p>
              <a:p>
                <a:endParaRPr lang="es-CO" sz="1400" dirty="0"/>
              </a:p>
              <a:p>
                <a:pPr algn="ctr"/>
                <a:r>
                  <a:rPr lang="es-CO" sz="1400" b="1" dirty="0"/>
                  <a:t>Cumplimiento: 100%</a:t>
                </a:r>
              </a:p>
            </p:txBody>
          </p:sp>
        </p:grpSp>
        <p:grpSp>
          <p:nvGrpSpPr>
            <p:cNvPr id="68" name="Group 100">
              <a:extLst>
                <a:ext uri="{FF2B5EF4-FFF2-40B4-BE49-F238E27FC236}">
                  <a16:creationId xmlns:a16="http://schemas.microsoft.com/office/drawing/2014/main" id="{7DBFBD98-9D1D-49CA-B2AF-FB7B8180164F}"/>
                </a:ext>
              </a:extLst>
            </p:cNvPr>
            <p:cNvGrpSpPr/>
            <p:nvPr/>
          </p:nvGrpSpPr>
          <p:grpSpPr>
            <a:xfrm>
              <a:off x="6510443" y="2815244"/>
              <a:ext cx="2202816" cy="1498737"/>
              <a:chOff x="8811657" y="3892446"/>
              <a:chExt cx="2937088" cy="1998315"/>
            </a:xfrm>
          </p:grpSpPr>
          <p:sp>
            <p:nvSpPr>
              <p:cNvPr id="69" name="TextBox 101">
                <a:extLst>
                  <a:ext uri="{FF2B5EF4-FFF2-40B4-BE49-F238E27FC236}">
                    <a16:creationId xmlns:a16="http://schemas.microsoft.com/office/drawing/2014/main" id="{7020256D-FAB1-40F0-90B4-CF7EA31F2285}"/>
                  </a:ext>
                </a:extLst>
              </p:cNvPr>
              <p:cNvSpPr txBox="1"/>
              <p:nvPr/>
            </p:nvSpPr>
            <p:spPr>
              <a:xfrm>
                <a:off x="8811657" y="3892446"/>
                <a:ext cx="2937088" cy="4960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70" name="TextBox 102">
                <a:extLst>
                  <a:ext uri="{FF2B5EF4-FFF2-40B4-BE49-F238E27FC236}">
                    <a16:creationId xmlns:a16="http://schemas.microsoft.com/office/drawing/2014/main" id="{BAB84E93-4AE8-43CD-97B1-225830C4DC44}"/>
                  </a:ext>
                </a:extLst>
              </p:cNvPr>
              <p:cNvSpPr txBox="1"/>
              <p:nvPr/>
            </p:nvSpPr>
            <p:spPr>
              <a:xfrm>
                <a:off x="8819449" y="4286541"/>
                <a:ext cx="2929293" cy="160422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400" dirty="0"/>
                  <a:t>Implementar el sistema de seguimiento y monitoreo de la Política Pública</a:t>
                </a:r>
              </a:p>
              <a:p>
                <a:endParaRPr lang="es-CO" sz="1400" dirty="0"/>
              </a:p>
              <a:p>
                <a:pPr algn="ctr"/>
                <a:r>
                  <a:rPr lang="es-CO" sz="1400" b="1" dirty="0"/>
                  <a:t>Cumplimiento: 100%</a:t>
                </a:r>
              </a:p>
            </p:txBody>
          </p:sp>
        </p:grpSp>
        <p:grpSp>
          <p:nvGrpSpPr>
            <p:cNvPr id="71" name="Group 103">
              <a:extLst>
                <a:ext uri="{FF2B5EF4-FFF2-40B4-BE49-F238E27FC236}">
                  <a16:creationId xmlns:a16="http://schemas.microsoft.com/office/drawing/2014/main" id="{4F616D9A-A8C4-4E60-95D9-27749EE534DE}"/>
                </a:ext>
              </a:extLst>
            </p:cNvPr>
            <p:cNvGrpSpPr/>
            <p:nvPr/>
          </p:nvGrpSpPr>
          <p:grpSpPr>
            <a:xfrm>
              <a:off x="4690087" y="1210253"/>
              <a:ext cx="2948775" cy="1539961"/>
              <a:chOff x="8885467" y="3006832"/>
              <a:chExt cx="2937088" cy="445589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extBox 104">
                <a:extLst>
                  <a:ext uri="{FF2B5EF4-FFF2-40B4-BE49-F238E27FC236}">
                    <a16:creationId xmlns:a16="http://schemas.microsoft.com/office/drawing/2014/main" id="{F55330D4-675F-4015-86E9-9F9D314ECFF7}"/>
                  </a:ext>
                </a:extLst>
              </p:cNvPr>
              <p:cNvSpPr txBox="1"/>
              <p:nvPr/>
            </p:nvSpPr>
            <p:spPr>
              <a:xfrm>
                <a:off x="8885467" y="3006832"/>
                <a:ext cx="2937088" cy="107647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3" name="TextBox 105">
                <a:extLst>
                  <a:ext uri="{FF2B5EF4-FFF2-40B4-BE49-F238E27FC236}">
                    <a16:creationId xmlns:a16="http://schemas.microsoft.com/office/drawing/2014/main" id="{5C4CCBDB-0CB9-4619-B41A-D81C301DF3E3}"/>
                  </a:ext>
                </a:extLst>
              </p:cNvPr>
              <p:cNvSpPr txBox="1"/>
              <p:nvPr/>
            </p:nvSpPr>
            <p:spPr>
              <a:xfrm>
                <a:off x="8893262" y="3981347"/>
                <a:ext cx="2572074" cy="348137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s-CO" sz="14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Fortalecer los servicios sociales de la SDIS que dignifiquen el proyecto de vida de las personas mayores.</a:t>
                </a:r>
              </a:p>
              <a:p>
                <a:pPr algn="just"/>
                <a:endParaRPr lang="es-CO" sz="14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s-CO" sz="14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Cumplimiento: 100%</a:t>
                </a:r>
                <a:endParaRPr lang="en-US" sz="14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cxnSp>
          <p:nvCxnSpPr>
            <p:cNvPr id="76" name="Connector: Elbow 108">
              <a:extLst>
                <a:ext uri="{FF2B5EF4-FFF2-40B4-BE49-F238E27FC236}">
                  <a16:creationId xmlns:a16="http://schemas.microsoft.com/office/drawing/2014/main" id="{825EEC88-CFC5-40C8-944E-BB84B75A3FCC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rot="5400000" flipH="1" flipV="1">
              <a:off x="5640633" y="3421121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109">
              <a:extLst>
                <a:ext uri="{FF2B5EF4-FFF2-40B4-BE49-F238E27FC236}">
                  <a16:creationId xmlns:a16="http://schemas.microsoft.com/office/drawing/2014/main" id="{FC6F1244-F5E5-48D1-95E2-CB1550CB667B}"/>
                </a:ext>
              </a:extLst>
            </p:cNvPr>
            <p:cNvSpPr/>
            <p:nvPr/>
          </p:nvSpPr>
          <p:spPr>
            <a:xfrm>
              <a:off x="6390680" y="3004792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8" name="Connector: Elbow 145">
              <a:extLst>
                <a:ext uri="{FF2B5EF4-FFF2-40B4-BE49-F238E27FC236}">
                  <a16:creationId xmlns:a16="http://schemas.microsoft.com/office/drawing/2014/main" id="{2E5199BF-47D9-4610-9052-8DCD3ACEC583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rot="5400000" flipH="1" flipV="1">
              <a:off x="3867367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46">
              <a:extLst>
                <a:ext uri="{FF2B5EF4-FFF2-40B4-BE49-F238E27FC236}">
                  <a16:creationId xmlns:a16="http://schemas.microsoft.com/office/drawing/2014/main" id="{A06F683C-09A0-42C7-9AB4-0AF573734F1A}"/>
                </a:ext>
              </a:extLst>
            </p:cNvPr>
            <p:cNvSpPr/>
            <p:nvPr/>
          </p:nvSpPr>
          <p:spPr>
            <a:xfrm>
              <a:off x="4592217" y="1625343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0" name="Connector: Elbow 147">
              <a:extLst>
                <a:ext uri="{FF2B5EF4-FFF2-40B4-BE49-F238E27FC236}">
                  <a16:creationId xmlns:a16="http://schemas.microsoft.com/office/drawing/2014/main" id="{8EDDF04F-8488-4B58-BC07-1BF3F8C027D4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rot="5400000">
              <a:off x="6251099" y="4448802"/>
              <a:ext cx="213815" cy="1143105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48">
              <a:extLst>
                <a:ext uri="{FF2B5EF4-FFF2-40B4-BE49-F238E27FC236}">
                  <a16:creationId xmlns:a16="http://schemas.microsoft.com/office/drawing/2014/main" id="{788E0A94-BCBC-47EF-8FE1-181E53151032}"/>
                </a:ext>
              </a:extLst>
            </p:cNvPr>
            <p:cNvSpPr/>
            <p:nvPr/>
          </p:nvSpPr>
          <p:spPr>
            <a:xfrm>
              <a:off x="5752164" y="4955079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2" name="Connector: Elbow 149">
              <a:extLst>
                <a:ext uri="{FF2B5EF4-FFF2-40B4-BE49-F238E27FC236}">
                  <a16:creationId xmlns:a16="http://schemas.microsoft.com/office/drawing/2014/main" id="{621FB4AE-46DE-4897-B6D0-4FA8382481DE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rot="5400000">
              <a:off x="4611617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150">
              <a:extLst>
                <a:ext uri="{FF2B5EF4-FFF2-40B4-BE49-F238E27FC236}">
                  <a16:creationId xmlns:a16="http://schemas.microsoft.com/office/drawing/2014/main" id="{95CD524F-C74F-45B1-BDE9-9D5CCB6D94A7}"/>
                </a:ext>
              </a:extLst>
            </p:cNvPr>
            <p:cNvSpPr/>
            <p:nvPr/>
          </p:nvSpPr>
          <p:spPr>
            <a:xfrm>
              <a:off x="4325959" y="3546164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8194" name="Picture 2" descr="Resultado de imagen para seÃ±ales personas con bastÃ³n azul">
            <a:extLst>
              <a:ext uri="{FF2B5EF4-FFF2-40B4-BE49-F238E27FC236}">
                <a16:creationId xmlns:a16="http://schemas.microsoft.com/office/drawing/2014/main" id="{0E37ACA2-78A1-4CE9-ABE8-B554F1E9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61" y="1667284"/>
            <a:ext cx="1355591" cy="1355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8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21" y="283988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-304315" y="1163217"/>
            <a:ext cx="39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Distrito diverso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525057" y="169826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97%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0AF22F3-5169-44CB-9BDF-E65644CFB36C}"/>
              </a:ext>
            </a:extLst>
          </p:cNvPr>
          <p:cNvGrpSpPr/>
          <p:nvPr/>
        </p:nvGrpSpPr>
        <p:grpSpPr>
          <a:xfrm>
            <a:off x="838200" y="1258421"/>
            <a:ext cx="10980917" cy="5518379"/>
            <a:chOff x="1553033" y="425034"/>
            <a:chExt cx="10045494" cy="5518379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13F8E15-91F7-45C8-B4BD-38CE67F5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519" y="3033602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E038D6A-EEC6-4DCA-82E5-3C7A6866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99" y="2426955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9919404-4B71-4ABE-803C-A80BAD0D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66" y="1913763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66">
              <a:extLst>
                <a:ext uri="{FF2B5EF4-FFF2-40B4-BE49-F238E27FC236}">
                  <a16:creationId xmlns:a16="http://schemas.microsoft.com/office/drawing/2014/main" id="{8768956F-130B-4E1B-BC00-A5D5770A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53" y="3356602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7">
              <a:extLst>
                <a:ext uri="{FF2B5EF4-FFF2-40B4-BE49-F238E27FC236}">
                  <a16:creationId xmlns:a16="http://schemas.microsoft.com/office/drawing/2014/main" id="{86F02E94-8B9F-4BE4-96AC-B0F7CE9A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296" y="3397591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77">
              <a:extLst>
                <a:ext uri="{FF2B5EF4-FFF2-40B4-BE49-F238E27FC236}">
                  <a16:creationId xmlns:a16="http://schemas.microsoft.com/office/drawing/2014/main" id="{14EBD80E-E635-42FD-8397-E77B1983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972" y="2708964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8">
              <a:extLst>
                <a:ext uri="{FF2B5EF4-FFF2-40B4-BE49-F238E27FC236}">
                  <a16:creationId xmlns:a16="http://schemas.microsoft.com/office/drawing/2014/main" id="{05D6736A-F756-44B1-9ACD-CFAE5399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988" y="2736838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9">
              <a:extLst>
                <a:ext uri="{FF2B5EF4-FFF2-40B4-BE49-F238E27FC236}">
                  <a16:creationId xmlns:a16="http://schemas.microsoft.com/office/drawing/2014/main" id="{392E3318-3139-40EE-A829-F8B121EB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172" y="2149865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0">
              <a:extLst>
                <a:ext uri="{FF2B5EF4-FFF2-40B4-BE49-F238E27FC236}">
                  <a16:creationId xmlns:a16="http://schemas.microsoft.com/office/drawing/2014/main" id="{31546DC3-D904-40C7-B131-AE8AAE1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520" y="2161342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" name="Group 91">
              <a:extLst>
                <a:ext uri="{FF2B5EF4-FFF2-40B4-BE49-F238E27FC236}">
                  <a16:creationId xmlns:a16="http://schemas.microsoft.com/office/drawing/2014/main" id="{9D6C2AEA-B88D-4BEF-9E35-03C02C3C44AF}"/>
                </a:ext>
              </a:extLst>
            </p:cNvPr>
            <p:cNvGrpSpPr/>
            <p:nvPr/>
          </p:nvGrpSpPr>
          <p:grpSpPr>
            <a:xfrm>
              <a:off x="1553033" y="2355851"/>
              <a:ext cx="2771519" cy="1532471"/>
              <a:chOff x="-345809" y="2046619"/>
              <a:chExt cx="3695358" cy="2043289"/>
            </a:xfrm>
          </p:grpSpPr>
          <p:sp>
            <p:nvSpPr>
              <p:cNvPr id="65" name="TextBox 98">
                <a:extLst>
                  <a:ext uri="{FF2B5EF4-FFF2-40B4-BE49-F238E27FC236}">
                    <a16:creationId xmlns:a16="http://schemas.microsoft.com/office/drawing/2014/main" id="{2800D98E-3056-44D9-99E0-68DA5C953855}"/>
                  </a:ext>
                </a:extLst>
              </p:cNvPr>
              <p:cNvSpPr txBox="1"/>
              <p:nvPr/>
            </p:nvSpPr>
            <p:spPr>
              <a:xfrm>
                <a:off x="332936" y="2046619"/>
                <a:ext cx="2937088" cy="53347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id="{AC9EAEFD-69B4-425E-A350-5FE886D63C32}"/>
                  </a:ext>
                </a:extLst>
              </p:cNvPr>
              <p:cNvSpPr txBox="1"/>
              <p:nvPr/>
            </p:nvSpPr>
            <p:spPr>
              <a:xfrm>
                <a:off x="-345809" y="2478123"/>
                <a:ext cx="3695358" cy="161178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Desarrollar una estrategia intrainstitucional  de formación en </a:t>
                </a:r>
                <a:r>
                  <a:rPr lang="es-CO" b="1" dirty="0"/>
                  <a:t>atención diferencial</a:t>
                </a:r>
              </a:p>
              <a:p>
                <a:endParaRPr lang="es-CO" b="1" dirty="0"/>
              </a:p>
              <a:p>
                <a:pPr algn="ctr"/>
                <a:r>
                  <a:rPr lang="es-CO" b="1" dirty="0"/>
                  <a:t>Cumplimiento: 100%</a:t>
                </a:r>
                <a:endParaRPr lang="es-ES" dirty="0"/>
              </a:p>
            </p:txBody>
          </p:sp>
        </p:grpSp>
        <p:grpSp>
          <p:nvGrpSpPr>
            <p:cNvPr id="67" name="Group 100">
              <a:extLst>
                <a:ext uri="{FF2B5EF4-FFF2-40B4-BE49-F238E27FC236}">
                  <a16:creationId xmlns:a16="http://schemas.microsoft.com/office/drawing/2014/main" id="{C0C7CFBA-C6F5-4F3B-8F2A-C85E34C8C140}"/>
                </a:ext>
              </a:extLst>
            </p:cNvPr>
            <p:cNvGrpSpPr/>
            <p:nvPr/>
          </p:nvGrpSpPr>
          <p:grpSpPr>
            <a:xfrm>
              <a:off x="6616324" y="2052117"/>
              <a:ext cx="2971134" cy="1532486"/>
              <a:chOff x="8921977" y="3862629"/>
              <a:chExt cx="3961512" cy="2043308"/>
            </a:xfrm>
          </p:grpSpPr>
          <p:sp>
            <p:nvSpPr>
              <p:cNvPr id="68" name="TextBox 101">
                <a:extLst>
                  <a:ext uri="{FF2B5EF4-FFF2-40B4-BE49-F238E27FC236}">
                    <a16:creationId xmlns:a16="http://schemas.microsoft.com/office/drawing/2014/main" id="{15CAA741-0043-4D33-A879-A94EB0CBBD32}"/>
                  </a:ext>
                </a:extLst>
              </p:cNvPr>
              <p:cNvSpPr txBox="1"/>
              <p:nvPr/>
            </p:nvSpPr>
            <p:spPr>
              <a:xfrm>
                <a:off x="8921977" y="3862629"/>
                <a:ext cx="2937089" cy="53347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69" name="TextBox 102">
                <a:extLst>
                  <a:ext uri="{FF2B5EF4-FFF2-40B4-BE49-F238E27FC236}">
                    <a16:creationId xmlns:a16="http://schemas.microsoft.com/office/drawing/2014/main" id="{95FA7891-5C8C-4C68-92B0-C1350B49D828}"/>
                  </a:ext>
                </a:extLst>
              </p:cNvPr>
              <p:cNvSpPr txBox="1"/>
              <p:nvPr/>
            </p:nvSpPr>
            <p:spPr>
              <a:xfrm>
                <a:off x="8929772" y="4294153"/>
                <a:ext cx="3953717" cy="161178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Prestar el servicio de atención integral a personas LGBTI, sus familias y redes de apoyo</a:t>
                </a:r>
                <a:endParaRPr lang="es-ES" dirty="0"/>
              </a:p>
              <a:p>
                <a:endParaRPr lang="es-CO" b="1" dirty="0"/>
              </a:p>
              <a:p>
                <a:pPr algn="ctr"/>
                <a:r>
                  <a:rPr lang="es-CO" b="1" dirty="0"/>
                  <a:t>Cumplimiento: 100%</a:t>
                </a:r>
              </a:p>
            </p:txBody>
          </p:sp>
        </p:grpSp>
        <p:grpSp>
          <p:nvGrpSpPr>
            <p:cNvPr id="70" name="Group 103">
              <a:extLst>
                <a:ext uri="{FF2B5EF4-FFF2-40B4-BE49-F238E27FC236}">
                  <a16:creationId xmlns:a16="http://schemas.microsoft.com/office/drawing/2014/main" id="{46433056-9A52-42D5-B494-F4A19F059953}"/>
                </a:ext>
              </a:extLst>
            </p:cNvPr>
            <p:cNvGrpSpPr/>
            <p:nvPr/>
          </p:nvGrpSpPr>
          <p:grpSpPr>
            <a:xfrm>
              <a:off x="4749887" y="425034"/>
              <a:ext cx="2935698" cy="1328148"/>
              <a:chOff x="8921977" y="3492234"/>
              <a:chExt cx="3914264" cy="1770861"/>
            </a:xfrm>
          </p:grpSpPr>
          <p:sp>
            <p:nvSpPr>
              <p:cNvPr id="71" name="TextBox 104">
                <a:extLst>
                  <a:ext uri="{FF2B5EF4-FFF2-40B4-BE49-F238E27FC236}">
                    <a16:creationId xmlns:a16="http://schemas.microsoft.com/office/drawing/2014/main" id="{9FE9AB75-A72A-4EFF-B168-4F831D1CCEDD}"/>
                  </a:ext>
                </a:extLst>
              </p:cNvPr>
              <p:cNvSpPr txBox="1"/>
              <p:nvPr/>
            </p:nvSpPr>
            <p:spPr>
              <a:xfrm>
                <a:off x="8921977" y="3492234"/>
                <a:ext cx="2937088" cy="53347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2" name="TextBox 105">
                <a:extLst>
                  <a:ext uri="{FF2B5EF4-FFF2-40B4-BE49-F238E27FC236}">
                    <a16:creationId xmlns:a16="http://schemas.microsoft.com/office/drawing/2014/main" id="{7E1491F4-6ABF-40C8-A968-ED6A2F51754C}"/>
                  </a:ext>
                </a:extLst>
              </p:cNvPr>
              <p:cNvSpPr txBox="1"/>
              <p:nvPr/>
            </p:nvSpPr>
            <p:spPr>
              <a:xfrm>
                <a:off x="8929770" y="3923724"/>
                <a:ext cx="3906471" cy="1339371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300" dirty="0"/>
                  <a:t>Fomentar el respeto y la construcción de nuevas subjetividades</a:t>
                </a:r>
              </a:p>
              <a:p>
                <a:endParaRPr lang="es-CO" sz="1300" b="1" dirty="0"/>
              </a:p>
              <a:p>
                <a:pPr algn="ctr"/>
                <a:r>
                  <a:rPr lang="es-CO" sz="1300" b="1" dirty="0"/>
                  <a:t>Cumplimiento: 100%</a:t>
                </a:r>
                <a:endParaRPr lang="en-US" sz="1300" dirty="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F83E0B9-3F40-4EAC-9328-832670897346}"/>
                </a:ext>
              </a:extLst>
            </p:cNvPr>
            <p:cNvGrpSpPr/>
            <p:nvPr/>
          </p:nvGrpSpPr>
          <p:grpSpPr>
            <a:xfrm>
              <a:off x="7237871" y="3553035"/>
              <a:ext cx="4360656" cy="1981428"/>
              <a:chOff x="8149109" y="4235918"/>
              <a:chExt cx="4398565" cy="2096526"/>
            </a:xfrm>
          </p:grpSpPr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id="{370B4FC1-5C03-4025-80DA-7EEE5BC7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109" y="5216536"/>
                <a:ext cx="2576805" cy="1115908"/>
              </a:xfrm>
              <a:custGeom>
                <a:avLst/>
                <a:gdLst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1758828 w 3431180"/>
                  <a:gd name="connsiteY3" fmla="*/ 244353 h 1056304"/>
                  <a:gd name="connsiteX4" fmla="*/ 3431180 w 3431180"/>
                  <a:gd name="connsiteY4" fmla="*/ 1056304 h 1056304"/>
                  <a:gd name="connsiteX5" fmla="*/ 878250 w 3431180"/>
                  <a:gd name="connsiteY5" fmla="*/ 1056304 h 1056304"/>
                  <a:gd name="connsiteX6" fmla="*/ 878248 w 3431180"/>
                  <a:gd name="connsiteY6" fmla="*/ 1056303 h 1056304"/>
                  <a:gd name="connsiteX7" fmla="*/ 234666 w 3431180"/>
                  <a:gd name="connsiteY7" fmla="*/ 1056303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3431180 w 3431180"/>
                  <a:gd name="connsiteY3" fmla="*/ 1056304 h 1056304"/>
                  <a:gd name="connsiteX4" fmla="*/ 878250 w 3431180"/>
                  <a:gd name="connsiteY4" fmla="*/ 1056304 h 1056304"/>
                  <a:gd name="connsiteX5" fmla="*/ 878248 w 3431180"/>
                  <a:gd name="connsiteY5" fmla="*/ 1056303 h 1056304"/>
                  <a:gd name="connsiteX6" fmla="*/ 234666 w 3431180"/>
                  <a:gd name="connsiteY6" fmla="*/ 1056303 h 1056304"/>
                  <a:gd name="connsiteX7" fmla="*/ 0 w 3431180"/>
                  <a:gd name="connsiteY7" fmla="*/ 0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3431180 w 3431180"/>
                  <a:gd name="connsiteY2" fmla="*/ 1056304 h 1056304"/>
                  <a:gd name="connsiteX3" fmla="*/ 878250 w 3431180"/>
                  <a:gd name="connsiteY3" fmla="*/ 1056304 h 1056304"/>
                  <a:gd name="connsiteX4" fmla="*/ 878248 w 3431180"/>
                  <a:gd name="connsiteY4" fmla="*/ 1056303 h 1056304"/>
                  <a:gd name="connsiteX5" fmla="*/ 234666 w 3431180"/>
                  <a:gd name="connsiteY5" fmla="*/ 1056303 h 1056304"/>
                  <a:gd name="connsiteX6" fmla="*/ 0 w 3431180"/>
                  <a:gd name="connsiteY6" fmla="*/ 0 h 10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80" h="1056304">
                    <a:moveTo>
                      <a:pt x="0" y="0"/>
                    </a:moveTo>
                    <a:lnTo>
                      <a:pt x="1254602" y="0"/>
                    </a:lnTo>
                    <a:lnTo>
                      <a:pt x="3431180" y="1056304"/>
                    </a:lnTo>
                    <a:lnTo>
                      <a:pt x="878250" y="1056304"/>
                    </a:lnTo>
                    <a:cubicBezTo>
                      <a:pt x="878249" y="1056304"/>
                      <a:pt x="878249" y="1056303"/>
                      <a:pt x="878248" y="1056303"/>
                    </a:cubicBezTo>
                    <a:lnTo>
                      <a:pt x="234666" y="1056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82CEDA81-B919-43F2-B20F-8780024D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327" y="5436242"/>
                <a:ext cx="715887" cy="301684"/>
              </a:xfrm>
              <a:custGeom>
                <a:avLst/>
                <a:gdLst>
                  <a:gd name="T0" fmla="*/ 1664 w 1664"/>
                  <a:gd name="T1" fmla="*/ 276 h 551"/>
                  <a:gd name="T2" fmla="*/ 1662 w 1664"/>
                  <a:gd name="T3" fmla="*/ 291 h 551"/>
                  <a:gd name="T4" fmla="*/ 1654 w 1664"/>
                  <a:gd name="T5" fmla="*/ 318 h 551"/>
                  <a:gd name="T6" fmla="*/ 1628 w 1664"/>
                  <a:gd name="T7" fmla="*/ 358 h 551"/>
                  <a:gd name="T8" fmla="*/ 1565 w 1664"/>
                  <a:gd name="T9" fmla="*/ 407 h 551"/>
                  <a:gd name="T10" fmla="*/ 1474 w 1664"/>
                  <a:gd name="T11" fmla="*/ 452 h 551"/>
                  <a:gd name="T12" fmla="*/ 1362 w 1664"/>
                  <a:gd name="T13" fmla="*/ 489 h 551"/>
                  <a:gd name="T14" fmla="*/ 1229 w 1664"/>
                  <a:gd name="T15" fmla="*/ 519 h 551"/>
                  <a:gd name="T16" fmla="*/ 1079 w 1664"/>
                  <a:gd name="T17" fmla="*/ 539 h 551"/>
                  <a:gd name="T18" fmla="*/ 917 w 1664"/>
                  <a:gd name="T19" fmla="*/ 551 h 551"/>
                  <a:gd name="T20" fmla="*/ 832 w 1664"/>
                  <a:gd name="T21" fmla="*/ 551 h 551"/>
                  <a:gd name="T22" fmla="*/ 747 w 1664"/>
                  <a:gd name="T23" fmla="*/ 551 h 551"/>
                  <a:gd name="T24" fmla="*/ 584 w 1664"/>
                  <a:gd name="T25" fmla="*/ 539 h 551"/>
                  <a:gd name="T26" fmla="*/ 435 w 1664"/>
                  <a:gd name="T27" fmla="*/ 519 h 551"/>
                  <a:gd name="T28" fmla="*/ 302 w 1664"/>
                  <a:gd name="T29" fmla="*/ 489 h 551"/>
                  <a:gd name="T30" fmla="*/ 190 w 1664"/>
                  <a:gd name="T31" fmla="*/ 452 h 551"/>
                  <a:gd name="T32" fmla="*/ 99 w 1664"/>
                  <a:gd name="T33" fmla="*/ 407 h 551"/>
                  <a:gd name="T34" fmla="*/ 37 w 1664"/>
                  <a:gd name="T35" fmla="*/ 358 h 551"/>
                  <a:gd name="T36" fmla="*/ 10 w 1664"/>
                  <a:gd name="T37" fmla="*/ 318 h 551"/>
                  <a:gd name="T38" fmla="*/ 1 w 1664"/>
                  <a:gd name="T39" fmla="*/ 291 h 551"/>
                  <a:gd name="T40" fmla="*/ 0 w 1664"/>
                  <a:gd name="T41" fmla="*/ 276 h 551"/>
                  <a:gd name="T42" fmla="*/ 1 w 1664"/>
                  <a:gd name="T43" fmla="*/ 262 h 551"/>
                  <a:gd name="T44" fmla="*/ 10 w 1664"/>
                  <a:gd name="T45" fmla="*/ 234 h 551"/>
                  <a:gd name="T46" fmla="*/ 37 w 1664"/>
                  <a:gd name="T47" fmla="*/ 194 h 551"/>
                  <a:gd name="T48" fmla="*/ 99 w 1664"/>
                  <a:gd name="T49" fmla="*/ 144 h 551"/>
                  <a:gd name="T50" fmla="*/ 190 w 1664"/>
                  <a:gd name="T51" fmla="*/ 101 h 551"/>
                  <a:gd name="T52" fmla="*/ 302 w 1664"/>
                  <a:gd name="T53" fmla="*/ 63 h 551"/>
                  <a:gd name="T54" fmla="*/ 435 w 1664"/>
                  <a:gd name="T55" fmla="*/ 33 h 551"/>
                  <a:gd name="T56" fmla="*/ 584 w 1664"/>
                  <a:gd name="T57" fmla="*/ 13 h 551"/>
                  <a:gd name="T58" fmla="*/ 747 w 1664"/>
                  <a:gd name="T59" fmla="*/ 1 h 551"/>
                  <a:gd name="T60" fmla="*/ 832 w 1664"/>
                  <a:gd name="T61" fmla="*/ 0 h 551"/>
                  <a:gd name="T62" fmla="*/ 917 w 1664"/>
                  <a:gd name="T63" fmla="*/ 1 h 551"/>
                  <a:gd name="T64" fmla="*/ 1079 w 1664"/>
                  <a:gd name="T65" fmla="*/ 13 h 551"/>
                  <a:gd name="T66" fmla="*/ 1229 w 1664"/>
                  <a:gd name="T67" fmla="*/ 33 h 551"/>
                  <a:gd name="T68" fmla="*/ 1362 w 1664"/>
                  <a:gd name="T69" fmla="*/ 63 h 551"/>
                  <a:gd name="T70" fmla="*/ 1474 w 1664"/>
                  <a:gd name="T71" fmla="*/ 101 h 551"/>
                  <a:gd name="T72" fmla="*/ 1565 w 1664"/>
                  <a:gd name="T73" fmla="*/ 144 h 551"/>
                  <a:gd name="T74" fmla="*/ 1628 w 1664"/>
                  <a:gd name="T75" fmla="*/ 194 h 551"/>
                  <a:gd name="T76" fmla="*/ 1654 w 1664"/>
                  <a:gd name="T77" fmla="*/ 234 h 551"/>
                  <a:gd name="T78" fmla="*/ 1662 w 1664"/>
                  <a:gd name="T79" fmla="*/ 262 h 551"/>
                  <a:gd name="T80" fmla="*/ 1664 w 1664"/>
                  <a:gd name="T81" fmla="*/ 27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551">
                    <a:moveTo>
                      <a:pt x="1664" y="276"/>
                    </a:moveTo>
                    <a:lnTo>
                      <a:pt x="1662" y="291"/>
                    </a:lnTo>
                    <a:lnTo>
                      <a:pt x="1654" y="318"/>
                    </a:lnTo>
                    <a:lnTo>
                      <a:pt x="1628" y="358"/>
                    </a:lnTo>
                    <a:lnTo>
                      <a:pt x="1565" y="407"/>
                    </a:lnTo>
                    <a:lnTo>
                      <a:pt x="1474" y="452"/>
                    </a:lnTo>
                    <a:lnTo>
                      <a:pt x="1362" y="489"/>
                    </a:lnTo>
                    <a:lnTo>
                      <a:pt x="1229" y="519"/>
                    </a:lnTo>
                    <a:lnTo>
                      <a:pt x="1079" y="539"/>
                    </a:lnTo>
                    <a:lnTo>
                      <a:pt x="917" y="551"/>
                    </a:lnTo>
                    <a:lnTo>
                      <a:pt x="832" y="551"/>
                    </a:lnTo>
                    <a:lnTo>
                      <a:pt x="747" y="551"/>
                    </a:lnTo>
                    <a:lnTo>
                      <a:pt x="584" y="539"/>
                    </a:lnTo>
                    <a:lnTo>
                      <a:pt x="435" y="519"/>
                    </a:lnTo>
                    <a:lnTo>
                      <a:pt x="302" y="489"/>
                    </a:lnTo>
                    <a:lnTo>
                      <a:pt x="190" y="452"/>
                    </a:lnTo>
                    <a:lnTo>
                      <a:pt x="99" y="407"/>
                    </a:lnTo>
                    <a:lnTo>
                      <a:pt x="37" y="358"/>
                    </a:lnTo>
                    <a:lnTo>
                      <a:pt x="10" y="31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1" y="262"/>
                    </a:lnTo>
                    <a:lnTo>
                      <a:pt x="10" y="234"/>
                    </a:lnTo>
                    <a:lnTo>
                      <a:pt x="37" y="194"/>
                    </a:lnTo>
                    <a:lnTo>
                      <a:pt x="99" y="144"/>
                    </a:lnTo>
                    <a:lnTo>
                      <a:pt x="190" y="101"/>
                    </a:lnTo>
                    <a:lnTo>
                      <a:pt x="302" y="63"/>
                    </a:lnTo>
                    <a:lnTo>
                      <a:pt x="435" y="33"/>
                    </a:lnTo>
                    <a:lnTo>
                      <a:pt x="584" y="13"/>
                    </a:lnTo>
                    <a:lnTo>
                      <a:pt x="747" y="1"/>
                    </a:lnTo>
                    <a:lnTo>
                      <a:pt x="832" y="0"/>
                    </a:lnTo>
                    <a:lnTo>
                      <a:pt x="917" y="1"/>
                    </a:lnTo>
                    <a:lnTo>
                      <a:pt x="1079" y="13"/>
                    </a:lnTo>
                    <a:lnTo>
                      <a:pt x="1229" y="33"/>
                    </a:lnTo>
                    <a:lnTo>
                      <a:pt x="1362" y="63"/>
                    </a:lnTo>
                    <a:lnTo>
                      <a:pt x="1474" y="101"/>
                    </a:lnTo>
                    <a:lnTo>
                      <a:pt x="1565" y="144"/>
                    </a:lnTo>
                    <a:lnTo>
                      <a:pt x="1628" y="194"/>
                    </a:lnTo>
                    <a:lnTo>
                      <a:pt x="1654" y="234"/>
                    </a:lnTo>
                    <a:lnTo>
                      <a:pt x="1662" y="262"/>
                    </a:lnTo>
                    <a:lnTo>
                      <a:pt x="1664" y="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5AECDEB4-B988-448A-A66C-FE25BE5B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5518" y="5495268"/>
                <a:ext cx="509506" cy="183634"/>
              </a:xfrm>
              <a:custGeom>
                <a:avLst/>
                <a:gdLst>
                  <a:gd name="T0" fmla="*/ 1186 w 1186"/>
                  <a:gd name="T1" fmla="*/ 168 h 336"/>
                  <a:gd name="T2" fmla="*/ 1184 w 1186"/>
                  <a:gd name="T3" fmla="*/ 185 h 336"/>
                  <a:gd name="T4" fmla="*/ 1161 w 1186"/>
                  <a:gd name="T5" fmla="*/ 218 h 336"/>
                  <a:gd name="T6" fmla="*/ 1115 w 1186"/>
                  <a:gd name="T7" fmla="*/ 249 h 336"/>
                  <a:gd name="T8" fmla="*/ 1052 w 1186"/>
                  <a:gd name="T9" fmla="*/ 275 h 336"/>
                  <a:gd name="T10" fmla="*/ 971 w 1186"/>
                  <a:gd name="T11" fmla="*/ 298 h 336"/>
                  <a:gd name="T12" fmla="*/ 876 w 1186"/>
                  <a:gd name="T13" fmla="*/ 316 h 336"/>
                  <a:gd name="T14" fmla="*/ 770 w 1186"/>
                  <a:gd name="T15" fmla="*/ 329 h 336"/>
                  <a:gd name="T16" fmla="*/ 653 w 1186"/>
                  <a:gd name="T17" fmla="*/ 335 h 336"/>
                  <a:gd name="T18" fmla="*/ 593 w 1186"/>
                  <a:gd name="T19" fmla="*/ 336 h 336"/>
                  <a:gd name="T20" fmla="*/ 532 w 1186"/>
                  <a:gd name="T21" fmla="*/ 335 h 336"/>
                  <a:gd name="T22" fmla="*/ 416 w 1186"/>
                  <a:gd name="T23" fmla="*/ 329 h 336"/>
                  <a:gd name="T24" fmla="*/ 309 w 1186"/>
                  <a:gd name="T25" fmla="*/ 316 h 336"/>
                  <a:gd name="T26" fmla="*/ 214 w 1186"/>
                  <a:gd name="T27" fmla="*/ 298 h 336"/>
                  <a:gd name="T28" fmla="*/ 134 w 1186"/>
                  <a:gd name="T29" fmla="*/ 275 h 336"/>
                  <a:gd name="T30" fmla="*/ 70 w 1186"/>
                  <a:gd name="T31" fmla="*/ 249 h 336"/>
                  <a:gd name="T32" fmla="*/ 26 w 1186"/>
                  <a:gd name="T33" fmla="*/ 218 h 336"/>
                  <a:gd name="T34" fmla="*/ 1 w 1186"/>
                  <a:gd name="T35" fmla="*/ 185 h 336"/>
                  <a:gd name="T36" fmla="*/ 0 w 1186"/>
                  <a:gd name="T37" fmla="*/ 168 h 336"/>
                  <a:gd name="T38" fmla="*/ 1 w 1186"/>
                  <a:gd name="T39" fmla="*/ 151 h 336"/>
                  <a:gd name="T40" fmla="*/ 26 w 1186"/>
                  <a:gd name="T41" fmla="*/ 118 h 336"/>
                  <a:gd name="T42" fmla="*/ 70 w 1186"/>
                  <a:gd name="T43" fmla="*/ 88 h 336"/>
                  <a:gd name="T44" fmla="*/ 134 w 1186"/>
                  <a:gd name="T45" fmla="*/ 62 h 336"/>
                  <a:gd name="T46" fmla="*/ 214 w 1186"/>
                  <a:gd name="T47" fmla="*/ 39 h 336"/>
                  <a:gd name="T48" fmla="*/ 309 w 1186"/>
                  <a:gd name="T49" fmla="*/ 20 h 336"/>
                  <a:gd name="T50" fmla="*/ 416 w 1186"/>
                  <a:gd name="T51" fmla="*/ 7 h 336"/>
                  <a:gd name="T52" fmla="*/ 532 w 1186"/>
                  <a:gd name="T53" fmla="*/ 1 h 336"/>
                  <a:gd name="T54" fmla="*/ 593 w 1186"/>
                  <a:gd name="T55" fmla="*/ 0 h 336"/>
                  <a:gd name="T56" fmla="*/ 653 w 1186"/>
                  <a:gd name="T57" fmla="*/ 1 h 336"/>
                  <a:gd name="T58" fmla="*/ 770 w 1186"/>
                  <a:gd name="T59" fmla="*/ 7 h 336"/>
                  <a:gd name="T60" fmla="*/ 876 w 1186"/>
                  <a:gd name="T61" fmla="*/ 20 h 336"/>
                  <a:gd name="T62" fmla="*/ 971 w 1186"/>
                  <a:gd name="T63" fmla="*/ 39 h 336"/>
                  <a:gd name="T64" fmla="*/ 1052 w 1186"/>
                  <a:gd name="T65" fmla="*/ 62 h 336"/>
                  <a:gd name="T66" fmla="*/ 1115 w 1186"/>
                  <a:gd name="T67" fmla="*/ 88 h 336"/>
                  <a:gd name="T68" fmla="*/ 1161 w 1186"/>
                  <a:gd name="T69" fmla="*/ 118 h 336"/>
                  <a:gd name="T70" fmla="*/ 1184 w 1186"/>
                  <a:gd name="T71" fmla="*/ 151 h 336"/>
                  <a:gd name="T72" fmla="*/ 1186 w 1186"/>
                  <a:gd name="T73" fmla="*/ 16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6" h="336">
                    <a:moveTo>
                      <a:pt x="1186" y="168"/>
                    </a:moveTo>
                    <a:lnTo>
                      <a:pt x="1184" y="185"/>
                    </a:lnTo>
                    <a:lnTo>
                      <a:pt x="1161" y="218"/>
                    </a:lnTo>
                    <a:lnTo>
                      <a:pt x="1115" y="249"/>
                    </a:lnTo>
                    <a:lnTo>
                      <a:pt x="1052" y="275"/>
                    </a:lnTo>
                    <a:lnTo>
                      <a:pt x="971" y="298"/>
                    </a:lnTo>
                    <a:lnTo>
                      <a:pt x="876" y="316"/>
                    </a:lnTo>
                    <a:lnTo>
                      <a:pt x="770" y="329"/>
                    </a:lnTo>
                    <a:lnTo>
                      <a:pt x="653" y="335"/>
                    </a:lnTo>
                    <a:lnTo>
                      <a:pt x="593" y="336"/>
                    </a:lnTo>
                    <a:lnTo>
                      <a:pt x="532" y="335"/>
                    </a:lnTo>
                    <a:lnTo>
                      <a:pt x="416" y="329"/>
                    </a:lnTo>
                    <a:lnTo>
                      <a:pt x="309" y="316"/>
                    </a:lnTo>
                    <a:lnTo>
                      <a:pt x="214" y="298"/>
                    </a:lnTo>
                    <a:lnTo>
                      <a:pt x="134" y="275"/>
                    </a:lnTo>
                    <a:lnTo>
                      <a:pt x="70" y="249"/>
                    </a:lnTo>
                    <a:lnTo>
                      <a:pt x="26" y="218"/>
                    </a:lnTo>
                    <a:lnTo>
                      <a:pt x="1" y="185"/>
                    </a:lnTo>
                    <a:lnTo>
                      <a:pt x="0" y="168"/>
                    </a:lnTo>
                    <a:lnTo>
                      <a:pt x="1" y="151"/>
                    </a:lnTo>
                    <a:lnTo>
                      <a:pt x="26" y="118"/>
                    </a:lnTo>
                    <a:lnTo>
                      <a:pt x="70" y="88"/>
                    </a:lnTo>
                    <a:lnTo>
                      <a:pt x="134" y="62"/>
                    </a:lnTo>
                    <a:lnTo>
                      <a:pt x="214" y="39"/>
                    </a:lnTo>
                    <a:lnTo>
                      <a:pt x="309" y="20"/>
                    </a:lnTo>
                    <a:lnTo>
                      <a:pt x="416" y="7"/>
                    </a:lnTo>
                    <a:lnTo>
                      <a:pt x="532" y="1"/>
                    </a:lnTo>
                    <a:lnTo>
                      <a:pt x="593" y="0"/>
                    </a:lnTo>
                    <a:lnTo>
                      <a:pt x="653" y="1"/>
                    </a:lnTo>
                    <a:lnTo>
                      <a:pt x="770" y="7"/>
                    </a:lnTo>
                    <a:lnTo>
                      <a:pt x="876" y="20"/>
                    </a:lnTo>
                    <a:lnTo>
                      <a:pt x="971" y="39"/>
                    </a:lnTo>
                    <a:lnTo>
                      <a:pt x="1052" y="62"/>
                    </a:lnTo>
                    <a:lnTo>
                      <a:pt x="1115" y="88"/>
                    </a:lnTo>
                    <a:lnTo>
                      <a:pt x="1161" y="118"/>
                    </a:lnTo>
                    <a:lnTo>
                      <a:pt x="1184" y="151"/>
                    </a:lnTo>
                    <a:lnTo>
                      <a:pt x="1186" y="16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85">
                <a:extLst>
                  <a:ext uri="{FF2B5EF4-FFF2-40B4-BE49-F238E27FC236}">
                    <a16:creationId xmlns:a16="http://schemas.microsoft.com/office/drawing/2014/main" id="{8FC4024C-6361-4E41-A243-94F78D955B58}"/>
                  </a:ext>
                </a:extLst>
              </p:cNvPr>
              <p:cNvGrpSpPr/>
              <p:nvPr/>
            </p:nvGrpSpPr>
            <p:grpSpPr>
              <a:xfrm>
                <a:off x="9334583" y="4235918"/>
                <a:ext cx="3213091" cy="1860144"/>
                <a:chOff x="8921977" y="3985977"/>
                <a:chExt cx="4284121" cy="2480194"/>
              </a:xfrm>
            </p:grpSpPr>
            <p:sp>
              <p:nvSpPr>
                <p:cNvPr id="59" name="TextBox 86">
                  <a:extLst>
                    <a:ext uri="{FF2B5EF4-FFF2-40B4-BE49-F238E27FC236}">
                      <a16:creationId xmlns:a16="http://schemas.microsoft.com/office/drawing/2014/main" id="{07B49AFA-4A69-4520-AC70-38CD24AE2825}"/>
                    </a:ext>
                  </a:extLst>
                </p:cNvPr>
                <p:cNvSpPr txBox="1"/>
                <p:nvPr/>
              </p:nvSpPr>
              <p:spPr>
                <a:xfrm>
                  <a:off x="8921977" y="3985977"/>
                  <a:ext cx="2937088" cy="56446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sz="2000" b="1" dirty="0"/>
                    <a:t>Objetivo 5</a:t>
                  </a:r>
                </a:p>
              </p:txBody>
            </p:sp>
            <p:sp>
              <p:nvSpPr>
                <p:cNvPr id="60" name="TextBox 87">
                  <a:extLst>
                    <a:ext uri="{FF2B5EF4-FFF2-40B4-BE49-F238E27FC236}">
                      <a16:creationId xmlns:a16="http://schemas.microsoft.com/office/drawing/2014/main" id="{F295A815-DDA4-4B4D-92ED-A01659A18D3D}"/>
                    </a:ext>
                  </a:extLst>
                </p:cNvPr>
                <p:cNvSpPr txBox="1"/>
                <p:nvPr/>
              </p:nvSpPr>
              <p:spPr>
                <a:xfrm>
                  <a:off x="8929773" y="4448500"/>
                  <a:ext cx="4276325" cy="2017671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3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Gestionar alianzas públicas y privadas hacía el desarrollo de </a:t>
                  </a:r>
                  <a:r>
                    <a:rPr lang="es-CO" b="1" dirty="0"/>
                    <a:t>capacidades y habilidades</a:t>
                  </a:r>
                </a:p>
                <a:p>
                  <a:endParaRPr lang="es-CO" b="1" dirty="0"/>
                </a:p>
                <a:p>
                  <a:endParaRPr lang="es-CO" b="1" dirty="0"/>
                </a:p>
                <a:p>
                  <a:pPr algn="ctr"/>
                  <a:r>
                    <a:rPr lang="es-CO" b="1" dirty="0"/>
                    <a:t>Cumplimiento: 93%</a:t>
                  </a:r>
                  <a:endParaRPr lang="es-ES" dirty="0"/>
                </a:p>
              </p:txBody>
            </p:sp>
          </p:grpSp>
          <p:cxnSp>
            <p:nvCxnSpPr>
              <p:cNvPr id="73" name="Connector: Elbow 106">
                <a:extLst>
                  <a:ext uri="{FF2B5EF4-FFF2-40B4-BE49-F238E27FC236}">
                    <a16:creationId xmlns:a16="http://schemas.microsoft.com/office/drawing/2014/main" id="{20B70C33-FE59-464E-A374-535B6E2F818F}"/>
                  </a:ext>
                </a:extLst>
              </p:cNvPr>
              <p:cNvCxnSpPr>
                <a:cxnSpLocks/>
                <a:endCxn id="74" idx="1"/>
              </p:cNvCxnSpPr>
              <p:nvPr/>
            </p:nvCxnSpPr>
            <p:spPr>
              <a:xfrm rot="5400000" flipH="1" flipV="1">
                <a:off x="8399341" y="4805393"/>
                <a:ext cx="1115908" cy="452445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F874F69F-4606-4501-8E78-76B340DCA3E7}"/>
                  </a:ext>
                </a:extLst>
              </p:cNvPr>
              <p:cNvSpPr/>
              <p:nvPr/>
            </p:nvSpPr>
            <p:spPr>
              <a:xfrm>
                <a:off x="9183517" y="4301478"/>
                <a:ext cx="34289" cy="34436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75" name="Connector: Elbow 108">
              <a:extLst>
                <a:ext uri="{FF2B5EF4-FFF2-40B4-BE49-F238E27FC236}">
                  <a16:creationId xmlns:a16="http://schemas.microsoft.com/office/drawing/2014/main" id="{0E44FA10-5E0A-4ACB-8A12-793CA54E9435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5400000" flipH="1" flipV="1">
              <a:off x="5663777" y="2680339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109">
              <a:extLst>
                <a:ext uri="{FF2B5EF4-FFF2-40B4-BE49-F238E27FC236}">
                  <a16:creationId xmlns:a16="http://schemas.microsoft.com/office/drawing/2014/main" id="{390D4A1B-CD39-419E-A44C-E571449BA707}"/>
                </a:ext>
              </a:extLst>
            </p:cNvPr>
            <p:cNvSpPr/>
            <p:nvPr/>
          </p:nvSpPr>
          <p:spPr>
            <a:xfrm>
              <a:off x="6413824" y="2264010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7" name="Connector: Elbow 145">
              <a:extLst>
                <a:ext uri="{FF2B5EF4-FFF2-40B4-BE49-F238E27FC236}">
                  <a16:creationId xmlns:a16="http://schemas.microsoft.com/office/drawing/2014/main" id="{6354D7CF-1E4D-429E-9481-BEB55478EEDF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 rot="5400000" flipH="1" flipV="1">
              <a:off x="3890511" y="1434678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146">
              <a:extLst>
                <a:ext uri="{FF2B5EF4-FFF2-40B4-BE49-F238E27FC236}">
                  <a16:creationId xmlns:a16="http://schemas.microsoft.com/office/drawing/2014/main" id="{F4C90393-E1D4-4D2D-9690-0D071E76F867}"/>
                </a:ext>
              </a:extLst>
            </p:cNvPr>
            <p:cNvSpPr/>
            <p:nvPr/>
          </p:nvSpPr>
          <p:spPr>
            <a:xfrm>
              <a:off x="4615361" y="884561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1D1BE8-C89D-45CF-93CF-9C501C5AA22A}"/>
                </a:ext>
              </a:extLst>
            </p:cNvPr>
            <p:cNvGrpSpPr/>
            <p:nvPr/>
          </p:nvGrpSpPr>
          <p:grpSpPr>
            <a:xfrm>
              <a:off x="2839400" y="3785270"/>
              <a:ext cx="5197444" cy="2158143"/>
              <a:chOff x="2839400" y="3785270"/>
              <a:chExt cx="5197444" cy="2158143"/>
            </a:xfrm>
          </p:grpSpPr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94484013-27FD-4A59-B3B6-F329F70C0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94" y="3789454"/>
                <a:ext cx="1702650" cy="1687138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FE03F72F-033E-45D2-B0DF-B45F0752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11CD689E-4DB2-419D-BF3B-D590528F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1" name="Group 88">
                <a:extLst>
                  <a:ext uri="{FF2B5EF4-FFF2-40B4-BE49-F238E27FC236}">
                    <a16:creationId xmlns:a16="http://schemas.microsoft.com/office/drawing/2014/main" id="{B6086F31-FC5A-44DC-9840-549D759D9299}"/>
                  </a:ext>
                </a:extLst>
              </p:cNvPr>
              <p:cNvGrpSpPr/>
              <p:nvPr/>
            </p:nvGrpSpPr>
            <p:grpSpPr>
              <a:xfrm>
                <a:off x="2839400" y="3785270"/>
                <a:ext cx="2891408" cy="2158143"/>
                <a:chOff x="-498531" y="2087660"/>
                <a:chExt cx="3855210" cy="2877525"/>
              </a:xfrm>
            </p:grpSpPr>
            <p:sp>
              <p:nvSpPr>
                <p:cNvPr id="62" name="TextBox 89">
                  <a:extLst>
                    <a:ext uri="{FF2B5EF4-FFF2-40B4-BE49-F238E27FC236}">
                      <a16:creationId xmlns:a16="http://schemas.microsoft.com/office/drawing/2014/main" id="{133F46E0-2968-468D-966D-D7417E064EDF}"/>
                    </a:ext>
                  </a:extLst>
                </p:cNvPr>
                <p:cNvSpPr txBox="1"/>
                <p:nvPr/>
              </p:nvSpPr>
              <p:spPr>
                <a:xfrm>
                  <a:off x="332936" y="2087660"/>
                  <a:ext cx="2937088" cy="4924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r"/>
                  <a:r>
                    <a:rPr lang="en-US" b="1" dirty="0"/>
                    <a:t>Objetivo 4</a:t>
                  </a:r>
                </a:p>
              </p:txBody>
            </p:sp>
            <p:sp>
              <p:nvSpPr>
                <p:cNvPr id="63" name="TextBox 90">
                  <a:extLst>
                    <a:ext uri="{FF2B5EF4-FFF2-40B4-BE49-F238E27FC236}">
                      <a16:creationId xmlns:a16="http://schemas.microsoft.com/office/drawing/2014/main" id="{BF45A1E2-E801-4329-9372-8156487AFF3F}"/>
                    </a:ext>
                  </a:extLst>
                </p:cNvPr>
                <p:cNvSpPr txBox="1"/>
                <p:nvPr/>
              </p:nvSpPr>
              <p:spPr>
                <a:xfrm>
                  <a:off x="-498531" y="2468047"/>
                  <a:ext cx="3855210" cy="249713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3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Desarrollar una escuela itinerante que permita la transformación de imaginarios, representaciones sociales y  percepciones segregacionistas y discriminatorias.</a:t>
                  </a:r>
                  <a:endParaRPr lang="es-ES" dirty="0"/>
                </a:p>
                <a:p>
                  <a:endParaRPr lang="es-CO" dirty="0"/>
                </a:p>
                <a:p>
                  <a:endParaRPr lang="es-CO" b="1" dirty="0"/>
                </a:p>
                <a:p>
                  <a:pPr algn="ctr"/>
                  <a:r>
                    <a:rPr lang="es-CO" b="1" dirty="0"/>
                    <a:t>Cumplimiento:  96%</a:t>
                  </a:r>
                  <a:endParaRPr lang="es-CO" dirty="0"/>
                </a:p>
              </p:txBody>
            </p:sp>
          </p:grpSp>
          <p:cxnSp>
            <p:nvCxnSpPr>
              <p:cNvPr id="79" name="Connector: Elbow 147">
                <a:extLst>
                  <a:ext uri="{FF2B5EF4-FFF2-40B4-BE49-F238E27FC236}">
                    <a16:creationId xmlns:a16="http://schemas.microsoft.com/office/drawing/2014/main" id="{D69A68AF-E0E0-4D88-86D8-4B485FC3C579}"/>
                  </a:ext>
                </a:extLst>
              </p:cNvPr>
              <p:cNvCxnSpPr>
                <a:cxnSpLocks/>
                <a:endCxn id="80" idx="3"/>
              </p:cNvCxnSpPr>
              <p:nvPr/>
            </p:nvCxnSpPr>
            <p:spPr>
              <a:xfrm rot="5400000">
                <a:off x="6274243" y="3708020"/>
                <a:ext cx="213815" cy="1143105"/>
              </a:xfrm>
              <a:prstGeom prst="bentConnector2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48">
                <a:extLst>
                  <a:ext uri="{FF2B5EF4-FFF2-40B4-BE49-F238E27FC236}">
                    <a16:creationId xmlns:a16="http://schemas.microsoft.com/office/drawing/2014/main" id="{CAE264C0-4254-4A3E-8F72-1089C7B040F5}"/>
                  </a:ext>
                </a:extLst>
              </p:cNvPr>
              <p:cNvSpPr/>
              <p:nvPr/>
            </p:nvSpPr>
            <p:spPr>
              <a:xfrm>
                <a:off x="5775308" y="4214297"/>
                <a:ext cx="34289" cy="34436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81" name="Connector: Elbow 149">
              <a:extLst>
                <a:ext uri="{FF2B5EF4-FFF2-40B4-BE49-F238E27FC236}">
                  <a16:creationId xmlns:a16="http://schemas.microsoft.com/office/drawing/2014/main" id="{00C6CCA4-7803-4177-8FBD-F84F8ABDC114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rot="5400000">
              <a:off x="4634761" y="2551942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0E379C69-7FC5-46ED-A574-B31725F2922D}"/>
                </a:ext>
              </a:extLst>
            </p:cNvPr>
            <p:cNvSpPr/>
            <p:nvPr/>
          </p:nvSpPr>
          <p:spPr>
            <a:xfrm>
              <a:off x="4349103" y="2805382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53" name="Picture 2" descr="Resultado de imagen para seÃ±ales homosexualidad azul">
            <a:extLst>
              <a:ext uri="{FF2B5EF4-FFF2-40B4-BE49-F238E27FC236}">
                <a16:creationId xmlns:a16="http://schemas.microsoft.com/office/drawing/2014/main" id="{1C98FECD-C71B-4E8E-A5C2-556882B7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29" y="1489521"/>
            <a:ext cx="1374204" cy="12410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3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26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212719" y="1121299"/>
            <a:ext cx="39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Bogotá te nutre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807865" y="1961585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BD3A9D46-8BAC-4E4F-961C-C75B024ECA16}"/>
              </a:ext>
            </a:extLst>
          </p:cNvPr>
          <p:cNvSpPr>
            <a:spLocks/>
          </p:cNvSpPr>
          <p:nvPr/>
        </p:nvSpPr>
        <p:spPr bwMode="auto">
          <a:xfrm>
            <a:off x="7515805" y="5517268"/>
            <a:ext cx="715887" cy="301684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8CD4F11-5747-440F-8AD6-B10457609D2A}"/>
              </a:ext>
            </a:extLst>
          </p:cNvPr>
          <p:cNvGrpSpPr/>
          <p:nvPr/>
        </p:nvGrpSpPr>
        <p:grpSpPr>
          <a:xfrm>
            <a:off x="999121" y="1454696"/>
            <a:ext cx="10757285" cy="5319174"/>
            <a:chOff x="1958307" y="1371691"/>
            <a:chExt cx="6813601" cy="4945894"/>
          </a:xfrm>
        </p:grpSpPr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267F4F0-74A7-48AF-8B51-613D073D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375" y="3774384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879CA07-0351-44F5-8C05-136B45E3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5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D236B58B-FC95-4FC1-962D-8227853F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022" y="2654545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CD6AA09-D1F2-4607-B3F4-881F54F3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050" y="4530236"/>
              <a:ext cx="1702650" cy="1687138"/>
            </a:xfrm>
            <a:custGeom>
              <a:avLst/>
              <a:gdLst>
                <a:gd name="T0" fmla="*/ 1950 w 3959"/>
                <a:gd name="T1" fmla="*/ 1182 h 3087"/>
                <a:gd name="T2" fmla="*/ 3959 w 3959"/>
                <a:gd name="T3" fmla="*/ 1182 h 3087"/>
                <a:gd name="T4" fmla="*/ 1518 w 3959"/>
                <a:gd name="T5" fmla="*/ 0 h 3087"/>
                <a:gd name="T6" fmla="*/ 0 w 3959"/>
                <a:gd name="T7" fmla="*/ 0 h 3087"/>
                <a:gd name="T8" fmla="*/ 311 w 3959"/>
                <a:gd name="T9" fmla="*/ 1395 h 3087"/>
                <a:gd name="T10" fmla="*/ 2374 w 3959"/>
                <a:gd name="T11" fmla="*/ 3087 h 3087"/>
                <a:gd name="T12" fmla="*/ 1950 w 3959"/>
                <a:gd name="T13" fmla="*/ 1182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9" h="3087">
                  <a:moveTo>
                    <a:pt x="1950" y="1182"/>
                  </a:moveTo>
                  <a:lnTo>
                    <a:pt x="3959" y="1182"/>
                  </a:lnTo>
                  <a:lnTo>
                    <a:pt x="1518" y="0"/>
                  </a:lnTo>
                  <a:lnTo>
                    <a:pt x="0" y="0"/>
                  </a:lnTo>
                  <a:lnTo>
                    <a:pt x="311" y="1395"/>
                  </a:lnTo>
                  <a:lnTo>
                    <a:pt x="2374" y="3087"/>
                  </a:lnTo>
                  <a:lnTo>
                    <a:pt x="1950" y="11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4">
              <a:extLst>
                <a:ext uri="{FF2B5EF4-FFF2-40B4-BE49-F238E27FC236}">
                  <a16:creationId xmlns:a16="http://schemas.microsoft.com/office/drawing/2014/main" id="{62E6CC54-6483-4192-92BC-632A6CF2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43" y="4781092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5">
              <a:extLst>
                <a:ext uri="{FF2B5EF4-FFF2-40B4-BE49-F238E27FC236}">
                  <a16:creationId xmlns:a16="http://schemas.microsoft.com/office/drawing/2014/main" id="{763FE81A-27AC-4357-8054-BA98750D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945" y="4831920"/>
              <a:ext cx="443721" cy="159040"/>
            </a:xfrm>
            <a:custGeom>
              <a:avLst/>
              <a:gdLst>
                <a:gd name="T0" fmla="*/ 1032 w 1032"/>
                <a:gd name="T1" fmla="*/ 146 h 292"/>
                <a:gd name="T2" fmla="*/ 1029 w 1032"/>
                <a:gd name="T3" fmla="*/ 161 h 292"/>
                <a:gd name="T4" fmla="*/ 1009 w 1032"/>
                <a:gd name="T5" fmla="*/ 189 h 292"/>
                <a:gd name="T6" fmla="*/ 970 w 1032"/>
                <a:gd name="T7" fmla="*/ 216 h 292"/>
                <a:gd name="T8" fmla="*/ 914 w 1032"/>
                <a:gd name="T9" fmla="*/ 239 h 292"/>
                <a:gd name="T10" fmla="*/ 806 w 1032"/>
                <a:gd name="T11" fmla="*/ 268 h 292"/>
                <a:gd name="T12" fmla="*/ 621 w 1032"/>
                <a:gd name="T13" fmla="*/ 289 h 292"/>
                <a:gd name="T14" fmla="*/ 516 w 1032"/>
                <a:gd name="T15" fmla="*/ 292 h 292"/>
                <a:gd name="T16" fmla="*/ 411 w 1032"/>
                <a:gd name="T17" fmla="*/ 289 h 292"/>
                <a:gd name="T18" fmla="*/ 226 w 1032"/>
                <a:gd name="T19" fmla="*/ 268 h 292"/>
                <a:gd name="T20" fmla="*/ 118 w 1032"/>
                <a:gd name="T21" fmla="*/ 239 h 292"/>
                <a:gd name="T22" fmla="*/ 61 w 1032"/>
                <a:gd name="T23" fmla="*/ 216 h 292"/>
                <a:gd name="T24" fmla="*/ 23 w 1032"/>
                <a:gd name="T25" fmla="*/ 189 h 292"/>
                <a:gd name="T26" fmla="*/ 2 w 1032"/>
                <a:gd name="T27" fmla="*/ 161 h 292"/>
                <a:gd name="T28" fmla="*/ 0 w 1032"/>
                <a:gd name="T29" fmla="*/ 146 h 292"/>
                <a:gd name="T30" fmla="*/ 2 w 1032"/>
                <a:gd name="T31" fmla="*/ 131 h 292"/>
                <a:gd name="T32" fmla="*/ 23 w 1032"/>
                <a:gd name="T33" fmla="*/ 102 h 292"/>
                <a:gd name="T34" fmla="*/ 61 w 1032"/>
                <a:gd name="T35" fmla="*/ 77 h 292"/>
                <a:gd name="T36" fmla="*/ 118 w 1032"/>
                <a:gd name="T37" fmla="*/ 54 h 292"/>
                <a:gd name="T38" fmla="*/ 226 w 1032"/>
                <a:gd name="T39" fmla="*/ 25 h 292"/>
                <a:gd name="T40" fmla="*/ 411 w 1032"/>
                <a:gd name="T41" fmla="*/ 2 h 292"/>
                <a:gd name="T42" fmla="*/ 516 w 1032"/>
                <a:gd name="T43" fmla="*/ 0 h 292"/>
                <a:gd name="T44" fmla="*/ 621 w 1032"/>
                <a:gd name="T45" fmla="*/ 2 h 292"/>
                <a:gd name="T46" fmla="*/ 806 w 1032"/>
                <a:gd name="T47" fmla="*/ 25 h 292"/>
                <a:gd name="T48" fmla="*/ 914 w 1032"/>
                <a:gd name="T49" fmla="*/ 54 h 292"/>
                <a:gd name="T50" fmla="*/ 970 w 1032"/>
                <a:gd name="T51" fmla="*/ 77 h 292"/>
                <a:gd name="T52" fmla="*/ 1009 w 1032"/>
                <a:gd name="T53" fmla="*/ 102 h 292"/>
                <a:gd name="T54" fmla="*/ 1029 w 1032"/>
                <a:gd name="T55" fmla="*/ 131 h 292"/>
                <a:gd name="T56" fmla="*/ 1032 w 1032"/>
                <a:gd name="T5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2" h="292">
                  <a:moveTo>
                    <a:pt x="1032" y="146"/>
                  </a:moveTo>
                  <a:lnTo>
                    <a:pt x="1029" y="161"/>
                  </a:lnTo>
                  <a:lnTo>
                    <a:pt x="1009" y="189"/>
                  </a:lnTo>
                  <a:lnTo>
                    <a:pt x="970" y="216"/>
                  </a:lnTo>
                  <a:lnTo>
                    <a:pt x="914" y="239"/>
                  </a:lnTo>
                  <a:lnTo>
                    <a:pt x="806" y="268"/>
                  </a:lnTo>
                  <a:lnTo>
                    <a:pt x="621" y="289"/>
                  </a:lnTo>
                  <a:lnTo>
                    <a:pt x="516" y="292"/>
                  </a:lnTo>
                  <a:lnTo>
                    <a:pt x="411" y="289"/>
                  </a:lnTo>
                  <a:lnTo>
                    <a:pt x="226" y="268"/>
                  </a:lnTo>
                  <a:lnTo>
                    <a:pt x="118" y="239"/>
                  </a:lnTo>
                  <a:lnTo>
                    <a:pt x="61" y="216"/>
                  </a:lnTo>
                  <a:lnTo>
                    <a:pt x="23" y="189"/>
                  </a:lnTo>
                  <a:lnTo>
                    <a:pt x="2" y="161"/>
                  </a:lnTo>
                  <a:lnTo>
                    <a:pt x="0" y="146"/>
                  </a:lnTo>
                  <a:lnTo>
                    <a:pt x="2" y="131"/>
                  </a:lnTo>
                  <a:lnTo>
                    <a:pt x="23" y="102"/>
                  </a:lnTo>
                  <a:lnTo>
                    <a:pt x="61" y="77"/>
                  </a:lnTo>
                  <a:lnTo>
                    <a:pt x="118" y="54"/>
                  </a:lnTo>
                  <a:lnTo>
                    <a:pt x="226" y="25"/>
                  </a:lnTo>
                  <a:lnTo>
                    <a:pt x="411" y="2"/>
                  </a:lnTo>
                  <a:lnTo>
                    <a:pt x="516" y="0"/>
                  </a:lnTo>
                  <a:lnTo>
                    <a:pt x="621" y="2"/>
                  </a:lnTo>
                  <a:lnTo>
                    <a:pt x="806" y="25"/>
                  </a:lnTo>
                  <a:lnTo>
                    <a:pt x="914" y="54"/>
                  </a:lnTo>
                  <a:lnTo>
                    <a:pt x="970" y="77"/>
                  </a:lnTo>
                  <a:lnTo>
                    <a:pt x="1009" y="102"/>
                  </a:lnTo>
                  <a:lnTo>
                    <a:pt x="1029" y="131"/>
                  </a:lnTo>
                  <a:lnTo>
                    <a:pt x="1032" y="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6">
              <a:extLst>
                <a:ext uri="{FF2B5EF4-FFF2-40B4-BE49-F238E27FC236}">
                  <a16:creationId xmlns:a16="http://schemas.microsoft.com/office/drawing/2014/main" id="{A9A7103B-0797-4CAA-B04C-CB5CAC3B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209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67">
              <a:extLst>
                <a:ext uri="{FF2B5EF4-FFF2-40B4-BE49-F238E27FC236}">
                  <a16:creationId xmlns:a16="http://schemas.microsoft.com/office/drawing/2014/main" id="{8EDBCBB3-0D81-45E7-9288-2AEE0406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152" y="4138373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7">
              <a:extLst>
                <a:ext uri="{FF2B5EF4-FFF2-40B4-BE49-F238E27FC236}">
                  <a16:creationId xmlns:a16="http://schemas.microsoft.com/office/drawing/2014/main" id="{C7EB0FD6-C96F-4F7E-B652-1AA042B8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828" y="3449746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78">
              <a:extLst>
                <a:ext uri="{FF2B5EF4-FFF2-40B4-BE49-F238E27FC236}">
                  <a16:creationId xmlns:a16="http://schemas.microsoft.com/office/drawing/2014/main" id="{0E4E5AF6-52E8-40EA-B608-1B2DC7C2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844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9">
              <a:extLst>
                <a:ext uri="{FF2B5EF4-FFF2-40B4-BE49-F238E27FC236}">
                  <a16:creationId xmlns:a16="http://schemas.microsoft.com/office/drawing/2014/main" id="{12694B2D-92AB-4882-87ED-93988C1D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028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0">
              <a:extLst>
                <a:ext uri="{FF2B5EF4-FFF2-40B4-BE49-F238E27FC236}">
                  <a16:creationId xmlns:a16="http://schemas.microsoft.com/office/drawing/2014/main" id="{E5B4CD45-D037-4B03-AE6A-97B59247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376" y="2902124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88">
              <a:extLst>
                <a:ext uri="{FF2B5EF4-FFF2-40B4-BE49-F238E27FC236}">
                  <a16:creationId xmlns:a16="http://schemas.microsoft.com/office/drawing/2014/main" id="{F87EB17F-80FB-4D9A-B17B-C347E22AB424}"/>
                </a:ext>
              </a:extLst>
            </p:cNvPr>
            <p:cNvGrpSpPr/>
            <p:nvPr/>
          </p:nvGrpSpPr>
          <p:grpSpPr>
            <a:xfrm>
              <a:off x="3366546" y="4515012"/>
              <a:ext cx="2276126" cy="1802573"/>
              <a:chOff x="235186" y="2072940"/>
              <a:chExt cx="3034838" cy="2403430"/>
            </a:xfrm>
          </p:grpSpPr>
          <p:sp>
            <p:nvSpPr>
              <p:cNvPr id="63" name="TextBox 89">
                <a:extLst>
                  <a:ext uri="{FF2B5EF4-FFF2-40B4-BE49-F238E27FC236}">
                    <a16:creationId xmlns:a16="http://schemas.microsoft.com/office/drawing/2014/main" id="{28758159-538E-472C-8ABA-D4B0E8E4DD63}"/>
                  </a:ext>
                </a:extLst>
              </p:cNvPr>
              <p:cNvSpPr txBox="1"/>
              <p:nvPr/>
            </p:nvSpPr>
            <p:spPr>
              <a:xfrm>
                <a:off x="235186" y="2072940"/>
                <a:ext cx="2937088" cy="45788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dirty="0"/>
                  <a:t>Objetivo 4</a:t>
                </a:r>
              </a:p>
            </p:txBody>
          </p:sp>
          <p:sp>
            <p:nvSpPr>
              <p:cNvPr id="64" name="TextBox 90">
                <a:extLst>
                  <a:ext uri="{FF2B5EF4-FFF2-40B4-BE49-F238E27FC236}">
                    <a16:creationId xmlns:a16="http://schemas.microsoft.com/office/drawing/2014/main" id="{689CCABC-9C3A-4970-81D2-8CC7F893FB1A}"/>
                  </a:ext>
                </a:extLst>
              </p:cNvPr>
              <p:cNvSpPr txBox="1"/>
              <p:nvPr/>
            </p:nvSpPr>
            <p:spPr>
              <a:xfrm>
                <a:off x="340731" y="2428879"/>
                <a:ext cx="2929293" cy="2047491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>
                    <a:solidFill>
                      <a:srgbClr val="003E65"/>
                    </a:solidFill>
                  </a:rPr>
                  <a:t> </a:t>
                </a:r>
                <a:r>
                  <a:rPr lang="es-CO" dirty="0"/>
                  <a:t>Fortalecer la capacidad institucional para identificar a niños, niñas, mujeres gestantes y hogares en inseguridad alimentaria, y generar acciones que fomenten la corresponsabilidad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algn="ctr"/>
                <a:r>
                  <a:rPr lang="es-CO" b="1" dirty="0"/>
                  <a:t>Cumplimiento: 100%</a:t>
                </a:r>
                <a:endParaRPr lang="en-US" dirty="0"/>
              </a:p>
            </p:txBody>
          </p:sp>
        </p:grpSp>
        <p:grpSp>
          <p:nvGrpSpPr>
            <p:cNvPr id="65" name="Group 91">
              <a:extLst>
                <a:ext uri="{FF2B5EF4-FFF2-40B4-BE49-F238E27FC236}">
                  <a16:creationId xmlns:a16="http://schemas.microsoft.com/office/drawing/2014/main" id="{7C566C11-73F5-4943-A9FF-D26E312D54DA}"/>
                </a:ext>
              </a:extLst>
            </p:cNvPr>
            <p:cNvGrpSpPr/>
            <p:nvPr/>
          </p:nvGrpSpPr>
          <p:grpSpPr>
            <a:xfrm>
              <a:off x="1958307" y="3079687"/>
              <a:ext cx="2283457" cy="1625382"/>
              <a:chOff x="225411" y="2024013"/>
              <a:chExt cx="3044613" cy="2167158"/>
            </a:xfrm>
          </p:grpSpPr>
          <p:sp>
            <p:nvSpPr>
              <p:cNvPr id="66" name="TextBox 98">
                <a:extLst>
                  <a:ext uri="{FF2B5EF4-FFF2-40B4-BE49-F238E27FC236}">
                    <a16:creationId xmlns:a16="http://schemas.microsoft.com/office/drawing/2014/main" id="{FF962416-EF46-438B-B094-5F4D577441CA}"/>
                  </a:ext>
                </a:extLst>
              </p:cNvPr>
              <p:cNvSpPr txBox="1"/>
              <p:nvPr/>
            </p:nvSpPr>
            <p:spPr>
              <a:xfrm>
                <a:off x="225411" y="2024013"/>
                <a:ext cx="2937088" cy="49604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7" name="TextBox 99">
                <a:extLst>
                  <a:ext uri="{FF2B5EF4-FFF2-40B4-BE49-F238E27FC236}">
                    <a16:creationId xmlns:a16="http://schemas.microsoft.com/office/drawing/2014/main" id="{BE233BCA-1DF7-4E9B-BCDE-4BDD532C6849}"/>
                  </a:ext>
                </a:extLst>
              </p:cNvPr>
              <p:cNvSpPr txBox="1"/>
              <p:nvPr/>
            </p:nvSpPr>
            <p:spPr>
              <a:xfrm>
                <a:off x="340731" y="2418086"/>
                <a:ext cx="2929293" cy="177308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Suministrar apoyo alimentario a niños, niñas, mujeres gestantes y hogares identificados en inseguridad alimentaria moderada y severa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98%</a:t>
                </a:r>
                <a:endParaRPr lang="en-US" dirty="0"/>
              </a:p>
            </p:txBody>
          </p:sp>
        </p:grpSp>
        <p:grpSp>
          <p:nvGrpSpPr>
            <p:cNvPr id="68" name="Group 100">
              <a:extLst>
                <a:ext uri="{FF2B5EF4-FFF2-40B4-BE49-F238E27FC236}">
                  <a16:creationId xmlns:a16="http://schemas.microsoft.com/office/drawing/2014/main" id="{7DBFBD98-9D1D-49CA-B2AF-FB7B8180164F}"/>
                </a:ext>
              </a:extLst>
            </p:cNvPr>
            <p:cNvGrpSpPr/>
            <p:nvPr/>
          </p:nvGrpSpPr>
          <p:grpSpPr>
            <a:xfrm>
              <a:off x="6516285" y="2815242"/>
              <a:ext cx="2255623" cy="1213777"/>
              <a:chOff x="8819450" y="3892446"/>
              <a:chExt cx="3007498" cy="1618369"/>
            </a:xfrm>
          </p:grpSpPr>
          <p:sp>
            <p:nvSpPr>
              <p:cNvPr id="69" name="TextBox 101">
                <a:extLst>
                  <a:ext uri="{FF2B5EF4-FFF2-40B4-BE49-F238E27FC236}">
                    <a16:creationId xmlns:a16="http://schemas.microsoft.com/office/drawing/2014/main" id="{7020256D-FAB1-40F0-90B4-CF7EA31F2285}"/>
                  </a:ext>
                </a:extLst>
              </p:cNvPr>
              <p:cNvSpPr txBox="1"/>
              <p:nvPr/>
            </p:nvSpPr>
            <p:spPr>
              <a:xfrm>
                <a:off x="8889860" y="3892446"/>
                <a:ext cx="2937088" cy="4960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70" name="TextBox 102">
                <a:extLst>
                  <a:ext uri="{FF2B5EF4-FFF2-40B4-BE49-F238E27FC236}">
                    <a16:creationId xmlns:a16="http://schemas.microsoft.com/office/drawing/2014/main" id="{BAB84E93-4AE8-43CD-97B1-225830C4DC44}"/>
                  </a:ext>
                </a:extLst>
              </p:cNvPr>
              <p:cNvSpPr txBox="1"/>
              <p:nvPr/>
            </p:nvSpPr>
            <p:spPr>
              <a:xfrm>
                <a:off x="8819450" y="4286542"/>
                <a:ext cx="2929293" cy="122427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Fortalecer el sistema de vigilancia y seguimiento nutricional de la SDIS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100%</a:t>
                </a:r>
                <a:endParaRPr lang="es-ES" dirty="0"/>
              </a:p>
            </p:txBody>
          </p:sp>
        </p:grpSp>
        <p:grpSp>
          <p:nvGrpSpPr>
            <p:cNvPr id="71" name="Group 103">
              <a:extLst>
                <a:ext uri="{FF2B5EF4-FFF2-40B4-BE49-F238E27FC236}">
                  <a16:creationId xmlns:a16="http://schemas.microsoft.com/office/drawing/2014/main" id="{4F616D9A-A8C4-4E60-95D9-27749EE534DE}"/>
                </a:ext>
              </a:extLst>
            </p:cNvPr>
            <p:cNvGrpSpPr/>
            <p:nvPr/>
          </p:nvGrpSpPr>
          <p:grpSpPr>
            <a:xfrm>
              <a:off x="4734567" y="1371691"/>
              <a:ext cx="2999601" cy="1255005"/>
              <a:chOff x="8929771" y="3473962"/>
              <a:chExt cx="2987713" cy="363136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extBox 104">
                <a:extLst>
                  <a:ext uri="{FF2B5EF4-FFF2-40B4-BE49-F238E27FC236}">
                    <a16:creationId xmlns:a16="http://schemas.microsoft.com/office/drawing/2014/main" id="{F55330D4-675F-4015-86E9-9F9D314ECFF7}"/>
                  </a:ext>
                </a:extLst>
              </p:cNvPr>
              <p:cNvSpPr txBox="1"/>
              <p:nvPr/>
            </p:nvSpPr>
            <p:spPr>
              <a:xfrm>
                <a:off x="8980396" y="3473962"/>
                <a:ext cx="2937088" cy="107647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3" name="TextBox 105">
                <a:extLst>
                  <a:ext uri="{FF2B5EF4-FFF2-40B4-BE49-F238E27FC236}">
                    <a16:creationId xmlns:a16="http://schemas.microsoft.com/office/drawing/2014/main" id="{5C4CCBDB-0CB9-4619-B41A-D81C301DF3E3}"/>
                  </a:ext>
                </a:extLst>
              </p:cNvPr>
              <p:cNvSpPr txBox="1"/>
              <p:nvPr/>
            </p:nvSpPr>
            <p:spPr>
              <a:xfrm>
                <a:off x="8929771" y="4448496"/>
                <a:ext cx="2572074" cy="265683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s-CO" sz="1300" dirty="0">
                    <a:solidFill>
                      <a:srgbClr val="003E65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s-CO" sz="13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Promover estilos de vida saludable de los niños, niñas, mujeres gestantes y hogares atendidos</a:t>
                </a:r>
              </a:p>
              <a:p>
                <a:pPr algn="just"/>
                <a:endParaRPr lang="es-CO" sz="13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s-CO" sz="13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Cumplimiento: 100%</a:t>
                </a:r>
              </a:p>
            </p:txBody>
          </p:sp>
        </p:grpSp>
        <p:cxnSp>
          <p:nvCxnSpPr>
            <p:cNvPr id="76" name="Connector: Elbow 108">
              <a:extLst>
                <a:ext uri="{FF2B5EF4-FFF2-40B4-BE49-F238E27FC236}">
                  <a16:creationId xmlns:a16="http://schemas.microsoft.com/office/drawing/2014/main" id="{825EEC88-CFC5-40C8-944E-BB84B75A3FCC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rot="5400000" flipH="1" flipV="1">
              <a:off x="5640633" y="3421121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109">
              <a:extLst>
                <a:ext uri="{FF2B5EF4-FFF2-40B4-BE49-F238E27FC236}">
                  <a16:creationId xmlns:a16="http://schemas.microsoft.com/office/drawing/2014/main" id="{FC6F1244-F5E5-48D1-95E2-CB1550CB667B}"/>
                </a:ext>
              </a:extLst>
            </p:cNvPr>
            <p:cNvSpPr/>
            <p:nvPr/>
          </p:nvSpPr>
          <p:spPr>
            <a:xfrm>
              <a:off x="6390680" y="3004792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8" name="Connector: Elbow 145">
              <a:extLst>
                <a:ext uri="{FF2B5EF4-FFF2-40B4-BE49-F238E27FC236}">
                  <a16:creationId xmlns:a16="http://schemas.microsoft.com/office/drawing/2014/main" id="{2E5199BF-47D9-4610-9052-8DCD3ACEC583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rot="5400000" flipH="1" flipV="1">
              <a:off x="3867367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46">
              <a:extLst>
                <a:ext uri="{FF2B5EF4-FFF2-40B4-BE49-F238E27FC236}">
                  <a16:creationId xmlns:a16="http://schemas.microsoft.com/office/drawing/2014/main" id="{A06F683C-09A0-42C7-9AB4-0AF573734F1A}"/>
                </a:ext>
              </a:extLst>
            </p:cNvPr>
            <p:cNvSpPr/>
            <p:nvPr/>
          </p:nvSpPr>
          <p:spPr>
            <a:xfrm>
              <a:off x="4592217" y="1625343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0" name="Connector: Elbow 147">
              <a:extLst>
                <a:ext uri="{FF2B5EF4-FFF2-40B4-BE49-F238E27FC236}">
                  <a16:creationId xmlns:a16="http://schemas.microsoft.com/office/drawing/2014/main" id="{8EDDF04F-8488-4B58-BC07-1BF3F8C027D4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rot="5400000">
              <a:off x="6251099" y="4448802"/>
              <a:ext cx="213815" cy="1143105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48">
              <a:extLst>
                <a:ext uri="{FF2B5EF4-FFF2-40B4-BE49-F238E27FC236}">
                  <a16:creationId xmlns:a16="http://schemas.microsoft.com/office/drawing/2014/main" id="{788E0A94-BCBC-47EF-8FE1-181E53151032}"/>
                </a:ext>
              </a:extLst>
            </p:cNvPr>
            <p:cNvSpPr/>
            <p:nvPr/>
          </p:nvSpPr>
          <p:spPr>
            <a:xfrm>
              <a:off x="5752164" y="4955079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2" name="Connector: Elbow 149">
              <a:extLst>
                <a:ext uri="{FF2B5EF4-FFF2-40B4-BE49-F238E27FC236}">
                  <a16:creationId xmlns:a16="http://schemas.microsoft.com/office/drawing/2014/main" id="{621FB4AE-46DE-4897-B6D0-4FA8382481DE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rot="5400000">
              <a:off x="4611617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150">
              <a:extLst>
                <a:ext uri="{FF2B5EF4-FFF2-40B4-BE49-F238E27FC236}">
                  <a16:creationId xmlns:a16="http://schemas.microsoft.com/office/drawing/2014/main" id="{95CD524F-C74F-45B1-BDE9-9D5CCB6D94A7}"/>
                </a:ext>
              </a:extLst>
            </p:cNvPr>
            <p:cNvSpPr/>
            <p:nvPr/>
          </p:nvSpPr>
          <p:spPr>
            <a:xfrm>
              <a:off x="4325959" y="3546164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C5E913A-315E-463A-B13A-60CDA2FE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4042" y="1368620"/>
            <a:ext cx="1491128" cy="150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067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26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13352AE-A190-471A-8332-6E0A2D72CB33}"/>
              </a:ext>
            </a:extLst>
          </p:cNvPr>
          <p:cNvGrpSpPr/>
          <p:nvPr/>
        </p:nvGrpSpPr>
        <p:grpSpPr>
          <a:xfrm>
            <a:off x="1124158" y="1099822"/>
            <a:ext cx="10524693" cy="5393049"/>
            <a:chOff x="1659550" y="1590874"/>
            <a:chExt cx="7099210" cy="3600116"/>
          </a:xfrm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B9D3B52E-4D6B-4A81-B5C6-0792B658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117" y="3774385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D58C189E-BD90-4AD6-8220-FE4E144F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998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EB25EA5-22A5-499F-86D4-4730C1CE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765" y="2654546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C126BF3-9543-4BD7-8652-66C7958F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685" y="4781093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6">
              <a:extLst>
                <a:ext uri="{FF2B5EF4-FFF2-40B4-BE49-F238E27FC236}">
                  <a16:creationId xmlns:a16="http://schemas.microsoft.com/office/drawing/2014/main" id="{74FB388F-0AA0-45F4-92CD-1AEA41AC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952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3F07648E-BDDE-47A3-AE5B-65ECC071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895" y="4138374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>
              <a:extLst>
                <a:ext uri="{FF2B5EF4-FFF2-40B4-BE49-F238E27FC236}">
                  <a16:creationId xmlns:a16="http://schemas.microsoft.com/office/drawing/2014/main" id="{E9E8C44E-49D1-44FB-ADE2-F1BBA3AF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571" y="3449747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>
              <a:extLst>
                <a:ext uri="{FF2B5EF4-FFF2-40B4-BE49-F238E27FC236}">
                  <a16:creationId xmlns:a16="http://schemas.microsoft.com/office/drawing/2014/main" id="{7BA0028C-DD84-4B67-982C-D47180A8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586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89">
              <a:extLst>
                <a:ext uri="{FF2B5EF4-FFF2-40B4-BE49-F238E27FC236}">
                  <a16:creationId xmlns:a16="http://schemas.microsoft.com/office/drawing/2014/main" id="{5D7521A9-136B-4122-96CA-38665A1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770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90">
              <a:extLst>
                <a:ext uri="{FF2B5EF4-FFF2-40B4-BE49-F238E27FC236}">
                  <a16:creationId xmlns:a16="http://schemas.microsoft.com/office/drawing/2014/main" id="{AA7D77C6-EE71-4D11-8899-25A50421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19" y="2902125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8BD067-272C-4542-9A2A-9CF671073260}"/>
                </a:ext>
              </a:extLst>
            </p:cNvPr>
            <p:cNvGrpSpPr/>
            <p:nvPr/>
          </p:nvGrpSpPr>
          <p:grpSpPr>
            <a:xfrm>
              <a:off x="1659550" y="3522924"/>
              <a:ext cx="2381596" cy="1154680"/>
              <a:chOff x="94576" y="2615017"/>
              <a:chExt cx="3175448" cy="153957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B69E24D-9453-424B-9B5E-E2C1F75C02D4}"/>
                  </a:ext>
                </a:extLst>
              </p:cNvPr>
              <p:cNvSpPr txBox="1"/>
              <p:nvPr/>
            </p:nvSpPr>
            <p:spPr>
              <a:xfrm>
                <a:off x="94576" y="2615017"/>
                <a:ext cx="2937088" cy="43274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CF52C-C330-42FC-84C8-F83ABFD329E1}"/>
                  </a:ext>
                </a:extLst>
              </p:cNvPr>
              <p:cNvSpPr txBox="1"/>
              <p:nvPr/>
            </p:nvSpPr>
            <p:spPr>
              <a:xfrm>
                <a:off x="340731" y="3002875"/>
                <a:ext cx="2929293" cy="115171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Promover el talento joven con la generación de oportunidades para el desarrollo de las </a:t>
                </a:r>
                <a:r>
                  <a:rPr lang="es-CO" b="1" dirty="0"/>
                  <a:t>competencias</a:t>
                </a:r>
                <a:r>
                  <a:rPr lang="es-CO" dirty="0"/>
                  <a:t>.</a:t>
                </a:r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98</a:t>
                </a:r>
                <a:r>
                  <a:rPr lang="es-CO" b="1" dirty="0">
                    <a:solidFill>
                      <a:schemeClr val="bg1"/>
                    </a:solidFill>
                  </a:rPr>
                  <a:t>%</a:t>
                </a:r>
                <a:endParaRPr lang="es-CO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35F60CB-3D33-496C-96D1-4AF7F874B9E4}"/>
                </a:ext>
              </a:extLst>
            </p:cNvPr>
            <p:cNvGrpSpPr/>
            <p:nvPr/>
          </p:nvGrpSpPr>
          <p:grpSpPr>
            <a:xfrm>
              <a:off x="6555944" y="2881605"/>
              <a:ext cx="2202816" cy="923829"/>
              <a:chOff x="9187325" y="3980921"/>
              <a:chExt cx="2937088" cy="1231773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E8C745E-723E-400D-B302-B9829C54E178}"/>
                  </a:ext>
                </a:extLst>
              </p:cNvPr>
              <p:cNvSpPr txBox="1"/>
              <p:nvPr/>
            </p:nvSpPr>
            <p:spPr>
              <a:xfrm>
                <a:off x="9187325" y="3980921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 Objetivo 3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E45FCF8-EE34-4657-92F5-D36E404FBB8E}"/>
                  </a:ext>
                </a:extLst>
              </p:cNvPr>
              <p:cNvSpPr txBox="1"/>
              <p:nvPr/>
            </p:nvSpPr>
            <p:spPr>
              <a:xfrm>
                <a:off x="9195115" y="4273135"/>
                <a:ext cx="2929293" cy="93955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Aportar en la garantía  del desarrollo de la ciudadanía juvenil</a:t>
                </a:r>
                <a:endParaRPr lang="es-ES" dirty="0"/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65%</a:t>
                </a:r>
                <a:endParaRPr lang="es-CO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AB54004-490F-4D0C-8AD5-96B83DC531BD}"/>
                </a:ext>
              </a:extLst>
            </p:cNvPr>
            <p:cNvGrpSpPr/>
            <p:nvPr/>
          </p:nvGrpSpPr>
          <p:grpSpPr>
            <a:xfrm>
              <a:off x="4407452" y="1590874"/>
              <a:ext cx="2202817" cy="1097215"/>
              <a:chOff x="8811265" y="4058997"/>
              <a:chExt cx="2937089" cy="1462956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44FE50-9CF4-4F9B-AD02-BD82C3C329CD}"/>
                  </a:ext>
                </a:extLst>
              </p:cNvPr>
              <p:cNvSpPr txBox="1"/>
              <p:nvPr/>
            </p:nvSpPr>
            <p:spPr>
              <a:xfrm>
                <a:off x="8811265" y="4058997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Objetivo 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B5BCCA-F1E7-4441-9822-FA683A167170}"/>
                  </a:ext>
                </a:extLst>
              </p:cNvPr>
              <p:cNvSpPr txBox="1"/>
              <p:nvPr/>
            </p:nvSpPr>
            <p:spPr>
              <a:xfrm>
                <a:off x="8819061" y="4370235"/>
                <a:ext cx="2929293" cy="115171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rgbClr val="003E65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>
                    <a:solidFill>
                      <a:schemeClr val="bg1"/>
                    </a:solidFill>
                  </a:rPr>
                  <a:t>Prevenir los factores de riesgo de utilización y vinculación de la población juvenil en redes.</a:t>
                </a:r>
              </a:p>
              <a:p>
                <a:endParaRPr lang="es-CO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75%</a:t>
                </a:r>
                <a:endParaRPr lang="es-CO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E5F742E5-FF7B-48DD-8FD6-BE6AE6EACA90}"/>
                </a:ext>
              </a:extLst>
            </p:cNvPr>
            <p:cNvCxnSpPr>
              <a:cxnSpLocks/>
              <a:stCxn id="54" idx="21"/>
              <a:endCxn id="110" idx="1"/>
            </p:cNvCxnSpPr>
            <p:nvPr/>
          </p:nvCxnSpPr>
          <p:spPr>
            <a:xfrm flipV="1">
              <a:off x="5663749" y="3176977"/>
              <a:ext cx="812478" cy="961398"/>
            </a:xfrm>
            <a:prstGeom prst="bentConnector3">
              <a:avLst>
                <a:gd name="adj1" fmla="val 1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8FBC05-DB12-4941-BCE8-EEA9C232B8E6}"/>
                </a:ext>
              </a:extLst>
            </p:cNvPr>
            <p:cNvSpPr/>
            <p:nvPr/>
          </p:nvSpPr>
          <p:spPr>
            <a:xfrm>
              <a:off x="6476227" y="3004793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6C1B8B44-AE00-4E82-A5AB-896C7D2171B2}"/>
                </a:ext>
              </a:extLst>
            </p:cNvPr>
            <p:cNvCxnSpPr>
              <a:cxnSpLocks/>
              <a:endCxn id="147" idx="1"/>
            </p:cNvCxnSpPr>
            <p:nvPr/>
          </p:nvCxnSpPr>
          <p:spPr>
            <a:xfrm rot="5400000" flipH="1" flipV="1">
              <a:off x="3631110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0E33DE-23C3-4B21-B029-82A72BEDCFD7}"/>
                </a:ext>
              </a:extLst>
            </p:cNvPr>
            <p:cNvSpPr/>
            <p:nvPr/>
          </p:nvSpPr>
          <p:spPr>
            <a:xfrm>
              <a:off x="4355960" y="1625344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F0355D64-258D-40CB-AEB6-9FBE33BFBD2E}"/>
                </a:ext>
              </a:extLst>
            </p:cNvPr>
            <p:cNvCxnSpPr>
              <a:cxnSpLocks/>
              <a:endCxn id="151" idx="3"/>
            </p:cNvCxnSpPr>
            <p:nvPr/>
          </p:nvCxnSpPr>
          <p:spPr>
            <a:xfrm rot="5400000">
              <a:off x="4375359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199BB96-0025-4965-B34B-CD9ED39DDA5B}"/>
                </a:ext>
              </a:extLst>
            </p:cNvPr>
            <p:cNvSpPr/>
            <p:nvPr/>
          </p:nvSpPr>
          <p:spPr>
            <a:xfrm>
              <a:off x="4089702" y="3546165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608777" y="1095478"/>
            <a:ext cx="39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Distrito joven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397856" y="1715908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84%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6FB7E1-537C-4A21-BAAD-25D09D76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01" y="1460178"/>
            <a:ext cx="1245938" cy="1235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099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21" y="272417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-39908" y="1027808"/>
            <a:ext cx="39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Espacios de integración social 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458560" y="1698263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0AF22F3-5169-44CB-9BDF-E65644CFB36C}"/>
              </a:ext>
            </a:extLst>
          </p:cNvPr>
          <p:cNvGrpSpPr/>
          <p:nvPr/>
        </p:nvGrpSpPr>
        <p:grpSpPr>
          <a:xfrm>
            <a:off x="358816" y="1651959"/>
            <a:ext cx="11968221" cy="4715891"/>
            <a:chOff x="1114486" y="818572"/>
            <a:chExt cx="10948693" cy="4715891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13F8E15-91F7-45C8-B4BD-38CE67F5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519" y="3033602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E038D6A-EEC6-4DCA-82E5-3C7A6866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99" y="2426955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9919404-4B71-4ABE-803C-A80BAD0D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66" y="1913763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66">
              <a:extLst>
                <a:ext uri="{FF2B5EF4-FFF2-40B4-BE49-F238E27FC236}">
                  <a16:creationId xmlns:a16="http://schemas.microsoft.com/office/drawing/2014/main" id="{8768956F-130B-4E1B-BC00-A5D5770A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53" y="3356602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7">
              <a:extLst>
                <a:ext uri="{FF2B5EF4-FFF2-40B4-BE49-F238E27FC236}">
                  <a16:creationId xmlns:a16="http://schemas.microsoft.com/office/drawing/2014/main" id="{86F02E94-8B9F-4BE4-96AC-B0F7CE9A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296" y="3397591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77">
              <a:extLst>
                <a:ext uri="{FF2B5EF4-FFF2-40B4-BE49-F238E27FC236}">
                  <a16:creationId xmlns:a16="http://schemas.microsoft.com/office/drawing/2014/main" id="{14EBD80E-E635-42FD-8397-E77B1983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972" y="2708964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8">
              <a:extLst>
                <a:ext uri="{FF2B5EF4-FFF2-40B4-BE49-F238E27FC236}">
                  <a16:creationId xmlns:a16="http://schemas.microsoft.com/office/drawing/2014/main" id="{05D6736A-F756-44B1-9ACD-CFAE5399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988" y="2736838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9">
              <a:extLst>
                <a:ext uri="{FF2B5EF4-FFF2-40B4-BE49-F238E27FC236}">
                  <a16:creationId xmlns:a16="http://schemas.microsoft.com/office/drawing/2014/main" id="{392E3318-3139-40EE-A829-F8B121EB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172" y="2149865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0">
              <a:extLst>
                <a:ext uri="{FF2B5EF4-FFF2-40B4-BE49-F238E27FC236}">
                  <a16:creationId xmlns:a16="http://schemas.microsoft.com/office/drawing/2014/main" id="{31546DC3-D904-40C7-B131-AE8AAE1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520" y="2161342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" name="Group 91">
              <a:extLst>
                <a:ext uri="{FF2B5EF4-FFF2-40B4-BE49-F238E27FC236}">
                  <a16:creationId xmlns:a16="http://schemas.microsoft.com/office/drawing/2014/main" id="{9D6C2AEA-B88D-4BEF-9E35-03C02C3C44AF}"/>
                </a:ext>
              </a:extLst>
            </p:cNvPr>
            <p:cNvGrpSpPr/>
            <p:nvPr/>
          </p:nvGrpSpPr>
          <p:grpSpPr>
            <a:xfrm>
              <a:off x="1114486" y="2355852"/>
              <a:ext cx="3210067" cy="1379237"/>
              <a:chOff x="-930538" y="2046619"/>
              <a:chExt cx="4280088" cy="1838977"/>
            </a:xfrm>
          </p:grpSpPr>
          <p:sp>
            <p:nvSpPr>
              <p:cNvPr id="65" name="TextBox 98">
                <a:extLst>
                  <a:ext uri="{FF2B5EF4-FFF2-40B4-BE49-F238E27FC236}">
                    <a16:creationId xmlns:a16="http://schemas.microsoft.com/office/drawing/2014/main" id="{2800D98E-3056-44D9-99E0-68DA5C953855}"/>
                  </a:ext>
                </a:extLst>
              </p:cNvPr>
              <p:cNvSpPr txBox="1"/>
              <p:nvPr/>
            </p:nvSpPr>
            <p:spPr>
              <a:xfrm>
                <a:off x="332936" y="2046619"/>
                <a:ext cx="2937088" cy="53347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id="{AC9EAEFD-69B4-425E-A350-5FE886D63C32}"/>
                  </a:ext>
                </a:extLst>
              </p:cNvPr>
              <p:cNvSpPr txBox="1"/>
              <p:nvPr/>
            </p:nvSpPr>
            <p:spPr>
              <a:xfrm>
                <a:off x="-930538" y="2478123"/>
                <a:ext cx="4280088" cy="140747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400" dirty="0"/>
                  <a:t>Adecuar la infraestructura existente de acuerdo a la normatividad vigente</a:t>
                </a:r>
              </a:p>
              <a:p>
                <a:endParaRPr lang="es-CO" sz="1400" b="1" dirty="0"/>
              </a:p>
              <a:p>
                <a:pPr algn="ctr"/>
                <a:r>
                  <a:rPr lang="es-CO" sz="1400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sz="1400" b="1" dirty="0"/>
                  <a:t>93</a:t>
                </a:r>
                <a:r>
                  <a:rPr lang="es-CO" sz="1400" b="1" dirty="0">
                    <a:solidFill>
                      <a:schemeClr val="bg1"/>
                    </a:solidFill>
                  </a:rPr>
                  <a:t>%</a:t>
                </a:r>
                <a:endParaRPr lang="es-CO" sz="1400" b="1" dirty="0"/>
              </a:p>
            </p:txBody>
          </p:sp>
        </p:grpSp>
        <p:grpSp>
          <p:nvGrpSpPr>
            <p:cNvPr id="67" name="Group 100">
              <a:extLst>
                <a:ext uri="{FF2B5EF4-FFF2-40B4-BE49-F238E27FC236}">
                  <a16:creationId xmlns:a16="http://schemas.microsoft.com/office/drawing/2014/main" id="{C0C7CFBA-C6F5-4F3B-8F2A-C85E34C8C140}"/>
                </a:ext>
              </a:extLst>
            </p:cNvPr>
            <p:cNvGrpSpPr/>
            <p:nvPr/>
          </p:nvGrpSpPr>
          <p:grpSpPr>
            <a:xfrm>
              <a:off x="6616325" y="2167853"/>
              <a:ext cx="2971135" cy="1379259"/>
              <a:chOff x="8921977" y="4016961"/>
              <a:chExt cx="3961513" cy="1839009"/>
            </a:xfrm>
          </p:grpSpPr>
          <p:sp>
            <p:nvSpPr>
              <p:cNvPr id="68" name="TextBox 101">
                <a:extLst>
                  <a:ext uri="{FF2B5EF4-FFF2-40B4-BE49-F238E27FC236}">
                    <a16:creationId xmlns:a16="http://schemas.microsoft.com/office/drawing/2014/main" id="{15CAA741-0043-4D33-A879-A94EB0CBBD32}"/>
                  </a:ext>
                </a:extLst>
              </p:cNvPr>
              <p:cNvSpPr txBox="1"/>
              <p:nvPr/>
            </p:nvSpPr>
            <p:spPr>
              <a:xfrm>
                <a:off x="8921977" y="4016961"/>
                <a:ext cx="2937088" cy="53347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69" name="TextBox 102">
                <a:extLst>
                  <a:ext uri="{FF2B5EF4-FFF2-40B4-BE49-F238E27FC236}">
                    <a16:creationId xmlns:a16="http://schemas.microsoft.com/office/drawing/2014/main" id="{95FA7891-5C8C-4C68-92B0-C1350B49D828}"/>
                  </a:ext>
                </a:extLst>
              </p:cNvPr>
              <p:cNvSpPr txBox="1"/>
              <p:nvPr/>
            </p:nvSpPr>
            <p:spPr>
              <a:xfrm>
                <a:off x="8929772" y="4448495"/>
                <a:ext cx="3953718" cy="140747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400" dirty="0"/>
                  <a:t>Realizar las intervenciones de mantenimiento a la infraestructura.</a:t>
                </a:r>
              </a:p>
              <a:p>
                <a:endParaRPr lang="es-CO" sz="1400" dirty="0"/>
              </a:p>
              <a:p>
                <a:pPr algn="ctr"/>
                <a:r>
                  <a:rPr lang="es-CO" sz="1400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sz="1400" b="1" dirty="0"/>
                  <a:t>99</a:t>
                </a:r>
                <a:r>
                  <a:rPr lang="es-CO" sz="1400" b="1" dirty="0">
                    <a:solidFill>
                      <a:schemeClr val="bg1"/>
                    </a:solidFill>
                  </a:rPr>
                  <a:t>% </a:t>
                </a:r>
                <a:endParaRPr lang="es-ES" sz="1400" dirty="0"/>
              </a:p>
            </p:txBody>
          </p:sp>
        </p:grpSp>
        <p:grpSp>
          <p:nvGrpSpPr>
            <p:cNvPr id="70" name="Group 103">
              <a:extLst>
                <a:ext uri="{FF2B5EF4-FFF2-40B4-BE49-F238E27FC236}">
                  <a16:creationId xmlns:a16="http://schemas.microsoft.com/office/drawing/2014/main" id="{46433056-9A52-42D5-B494-F4A19F059953}"/>
                </a:ext>
              </a:extLst>
            </p:cNvPr>
            <p:cNvGrpSpPr/>
            <p:nvPr/>
          </p:nvGrpSpPr>
          <p:grpSpPr>
            <a:xfrm>
              <a:off x="4749887" y="818572"/>
              <a:ext cx="3547471" cy="1379258"/>
              <a:chOff x="8921977" y="4016961"/>
              <a:chExt cx="4729961" cy="1839010"/>
            </a:xfrm>
          </p:grpSpPr>
          <p:sp>
            <p:nvSpPr>
              <p:cNvPr id="71" name="TextBox 104">
                <a:extLst>
                  <a:ext uri="{FF2B5EF4-FFF2-40B4-BE49-F238E27FC236}">
                    <a16:creationId xmlns:a16="http://schemas.microsoft.com/office/drawing/2014/main" id="{9FE9AB75-A72A-4EFF-B168-4F831D1CCEDD}"/>
                  </a:ext>
                </a:extLst>
              </p:cNvPr>
              <p:cNvSpPr txBox="1"/>
              <p:nvPr/>
            </p:nvSpPr>
            <p:spPr>
              <a:xfrm>
                <a:off x="8921977" y="4016961"/>
                <a:ext cx="2937088" cy="533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2" name="TextBox 105">
                <a:extLst>
                  <a:ext uri="{FF2B5EF4-FFF2-40B4-BE49-F238E27FC236}">
                    <a16:creationId xmlns:a16="http://schemas.microsoft.com/office/drawing/2014/main" id="{7E1491F4-6ABF-40C8-A968-ED6A2F51754C}"/>
                  </a:ext>
                </a:extLst>
              </p:cNvPr>
              <p:cNvSpPr txBox="1"/>
              <p:nvPr/>
            </p:nvSpPr>
            <p:spPr>
              <a:xfrm>
                <a:off x="8929770" y="4448495"/>
                <a:ext cx="4722168" cy="140747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Construir espacios que garanticen la prestación de los servicios sociales</a:t>
                </a:r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100</a:t>
                </a:r>
                <a:r>
                  <a:rPr lang="es-CO" b="1" dirty="0">
                    <a:solidFill>
                      <a:schemeClr val="bg1"/>
                    </a:solidFill>
                  </a:rPr>
                  <a:t>%</a:t>
                </a:r>
                <a:endParaRPr lang="en-US" dirty="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F83E0B9-3F40-4EAC-9328-832670897346}"/>
                </a:ext>
              </a:extLst>
            </p:cNvPr>
            <p:cNvGrpSpPr/>
            <p:nvPr/>
          </p:nvGrpSpPr>
          <p:grpSpPr>
            <a:xfrm>
              <a:off x="7237871" y="3553033"/>
              <a:ext cx="4825308" cy="1981430"/>
              <a:chOff x="8149109" y="4235916"/>
              <a:chExt cx="4867256" cy="2096528"/>
            </a:xfrm>
          </p:grpSpPr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id="{370B4FC1-5C03-4025-80DA-7EEE5BC7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109" y="5216536"/>
                <a:ext cx="2576805" cy="1115908"/>
              </a:xfrm>
              <a:custGeom>
                <a:avLst/>
                <a:gdLst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1758828 w 3431180"/>
                  <a:gd name="connsiteY3" fmla="*/ 244353 h 1056304"/>
                  <a:gd name="connsiteX4" fmla="*/ 3431180 w 3431180"/>
                  <a:gd name="connsiteY4" fmla="*/ 1056304 h 1056304"/>
                  <a:gd name="connsiteX5" fmla="*/ 878250 w 3431180"/>
                  <a:gd name="connsiteY5" fmla="*/ 1056304 h 1056304"/>
                  <a:gd name="connsiteX6" fmla="*/ 878248 w 3431180"/>
                  <a:gd name="connsiteY6" fmla="*/ 1056303 h 1056304"/>
                  <a:gd name="connsiteX7" fmla="*/ 234666 w 3431180"/>
                  <a:gd name="connsiteY7" fmla="*/ 1056303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3431180 w 3431180"/>
                  <a:gd name="connsiteY3" fmla="*/ 1056304 h 1056304"/>
                  <a:gd name="connsiteX4" fmla="*/ 878250 w 3431180"/>
                  <a:gd name="connsiteY4" fmla="*/ 1056304 h 1056304"/>
                  <a:gd name="connsiteX5" fmla="*/ 878248 w 3431180"/>
                  <a:gd name="connsiteY5" fmla="*/ 1056303 h 1056304"/>
                  <a:gd name="connsiteX6" fmla="*/ 234666 w 3431180"/>
                  <a:gd name="connsiteY6" fmla="*/ 1056303 h 1056304"/>
                  <a:gd name="connsiteX7" fmla="*/ 0 w 3431180"/>
                  <a:gd name="connsiteY7" fmla="*/ 0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3431180 w 3431180"/>
                  <a:gd name="connsiteY2" fmla="*/ 1056304 h 1056304"/>
                  <a:gd name="connsiteX3" fmla="*/ 878250 w 3431180"/>
                  <a:gd name="connsiteY3" fmla="*/ 1056304 h 1056304"/>
                  <a:gd name="connsiteX4" fmla="*/ 878248 w 3431180"/>
                  <a:gd name="connsiteY4" fmla="*/ 1056303 h 1056304"/>
                  <a:gd name="connsiteX5" fmla="*/ 234666 w 3431180"/>
                  <a:gd name="connsiteY5" fmla="*/ 1056303 h 1056304"/>
                  <a:gd name="connsiteX6" fmla="*/ 0 w 3431180"/>
                  <a:gd name="connsiteY6" fmla="*/ 0 h 10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80" h="1056304">
                    <a:moveTo>
                      <a:pt x="0" y="0"/>
                    </a:moveTo>
                    <a:lnTo>
                      <a:pt x="1254602" y="0"/>
                    </a:lnTo>
                    <a:lnTo>
                      <a:pt x="3431180" y="1056304"/>
                    </a:lnTo>
                    <a:lnTo>
                      <a:pt x="878250" y="1056304"/>
                    </a:lnTo>
                    <a:cubicBezTo>
                      <a:pt x="878249" y="1056304"/>
                      <a:pt x="878249" y="1056303"/>
                      <a:pt x="878248" y="1056303"/>
                    </a:cubicBezTo>
                    <a:lnTo>
                      <a:pt x="234666" y="1056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82CEDA81-B919-43F2-B20F-8780024D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327" y="5436242"/>
                <a:ext cx="715887" cy="301684"/>
              </a:xfrm>
              <a:custGeom>
                <a:avLst/>
                <a:gdLst>
                  <a:gd name="T0" fmla="*/ 1664 w 1664"/>
                  <a:gd name="T1" fmla="*/ 276 h 551"/>
                  <a:gd name="T2" fmla="*/ 1662 w 1664"/>
                  <a:gd name="T3" fmla="*/ 291 h 551"/>
                  <a:gd name="T4" fmla="*/ 1654 w 1664"/>
                  <a:gd name="T5" fmla="*/ 318 h 551"/>
                  <a:gd name="T6" fmla="*/ 1628 w 1664"/>
                  <a:gd name="T7" fmla="*/ 358 h 551"/>
                  <a:gd name="T8" fmla="*/ 1565 w 1664"/>
                  <a:gd name="T9" fmla="*/ 407 h 551"/>
                  <a:gd name="T10" fmla="*/ 1474 w 1664"/>
                  <a:gd name="T11" fmla="*/ 452 h 551"/>
                  <a:gd name="T12" fmla="*/ 1362 w 1664"/>
                  <a:gd name="T13" fmla="*/ 489 h 551"/>
                  <a:gd name="T14" fmla="*/ 1229 w 1664"/>
                  <a:gd name="T15" fmla="*/ 519 h 551"/>
                  <a:gd name="T16" fmla="*/ 1079 w 1664"/>
                  <a:gd name="T17" fmla="*/ 539 h 551"/>
                  <a:gd name="T18" fmla="*/ 917 w 1664"/>
                  <a:gd name="T19" fmla="*/ 551 h 551"/>
                  <a:gd name="T20" fmla="*/ 832 w 1664"/>
                  <a:gd name="T21" fmla="*/ 551 h 551"/>
                  <a:gd name="T22" fmla="*/ 747 w 1664"/>
                  <a:gd name="T23" fmla="*/ 551 h 551"/>
                  <a:gd name="T24" fmla="*/ 584 w 1664"/>
                  <a:gd name="T25" fmla="*/ 539 h 551"/>
                  <a:gd name="T26" fmla="*/ 435 w 1664"/>
                  <a:gd name="T27" fmla="*/ 519 h 551"/>
                  <a:gd name="T28" fmla="*/ 302 w 1664"/>
                  <a:gd name="T29" fmla="*/ 489 h 551"/>
                  <a:gd name="T30" fmla="*/ 190 w 1664"/>
                  <a:gd name="T31" fmla="*/ 452 h 551"/>
                  <a:gd name="T32" fmla="*/ 99 w 1664"/>
                  <a:gd name="T33" fmla="*/ 407 h 551"/>
                  <a:gd name="T34" fmla="*/ 37 w 1664"/>
                  <a:gd name="T35" fmla="*/ 358 h 551"/>
                  <a:gd name="T36" fmla="*/ 10 w 1664"/>
                  <a:gd name="T37" fmla="*/ 318 h 551"/>
                  <a:gd name="T38" fmla="*/ 1 w 1664"/>
                  <a:gd name="T39" fmla="*/ 291 h 551"/>
                  <a:gd name="T40" fmla="*/ 0 w 1664"/>
                  <a:gd name="T41" fmla="*/ 276 h 551"/>
                  <a:gd name="T42" fmla="*/ 1 w 1664"/>
                  <a:gd name="T43" fmla="*/ 262 h 551"/>
                  <a:gd name="T44" fmla="*/ 10 w 1664"/>
                  <a:gd name="T45" fmla="*/ 234 h 551"/>
                  <a:gd name="T46" fmla="*/ 37 w 1664"/>
                  <a:gd name="T47" fmla="*/ 194 h 551"/>
                  <a:gd name="T48" fmla="*/ 99 w 1664"/>
                  <a:gd name="T49" fmla="*/ 144 h 551"/>
                  <a:gd name="T50" fmla="*/ 190 w 1664"/>
                  <a:gd name="T51" fmla="*/ 101 h 551"/>
                  <a:gd name="T52" fmla="*/ 302 w 1664"/>
                  <a:gd name="T53" fmla="*/ 63 h 551"/>
                  <a:gd name="T54" fmla="*/ 435 w 1664"/>
                  <a:gd name="T55" fmla="*/ 33 h 551"/>
                  <a:gd name="T56" fmla="*/ 584 w 1664"/>
                  <a:gd name="T57" fmla="*/ 13 h 551"/>
                  <a:gd name="T58" fmla="*/ 747 w 1664"/>
                  <a:gd name="T59" fmla="*/ 1 h 551"/>
                  <a:gd name="T60" fmla="*/ 832 w 1664"/>
                  <a:gd name="T61" fmla="*/ 0 h 551"/>
                  <a:gd name="T62" fmla="*/ 917 w 1664"/>
                  <a:gd name="T63" fmla="*/ 1 h 551"/>
                  <a:gd name="T64" fmla="*/ 1079 w 1664"/>
                  <a:gd name="T65" fmla="*/ 13 h 551"/>
                  <a:gd name="T66" fmla="*/ 1229 w 1664"/>
                  <a:gd name="T67" fmla="*/ 33 h 551"/>
                  <a:gd name="T68" fmla="*/ 1362 w 1664"/>
                  <a:gd name="T69" fmla="*/ 63 h 551"/>
                  <a:gd name="T70" fmla="*/ 1474 w 1664"/>
                  <a:gd name="T71" fmla="*/ 101 h 551"/>
                  <a:gd name="T72" fmla="*/ 1565 w 1664"/>
                  <a:gd name="T73" fmla="*/ 144 h 551"/>
                  <a:gd name="T74" fmla="*/ 1628 w 1664"/>
                  <a:gd name="T75" fmla="*/ 194 h 551"/>
                  <a:gd name="T76" fmla="*/ 1654 w 1664"/>
                  <a:gd name="T77" fmla="*/ 234 h 551"/>
                  <a:gd name="T78" fmla="*/ 1662 w 1664"/>
                  <a:gd name="T79" fmla="*/ 262 h 551"/>
                  <a:gd name="T80" fmla="*/ 1664 w 1664"/>
                  <a:gd name="T81" fmla="*/ 27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551">
                    <a:moveTo>
                      <a:pt x="1664" y="276"/>
                    </a:moveTo>
                    <a:lnTo>
                      <a:pt x="1662" y="291"/>
                    </a:lnTo>
                    <a:lnTo>
                      <a:pt x="1654" y="318"/>
                    </a:lnTo>
                    <a:lnTo>
                      <a:pt x="1628" y="358"/>
                    </a:lnTo>
                    <a:lnTo>
                      <a:pt x="1565" y="407"/>
                    </a:lnTo>
                    <a:lnTo>
                      <a:pt x="1474" y="452"/>
                    </a:lnTo>
                    <a:lnTo>
                      <a:pt x="1362" y="489"/>
                    </a:lnTo>
                    <a:lnTo>
                      <a:pt x="1229" y="519"/>
                    </a:lnTo>
                    <a:lnTo>
                      <a:pt x="1079" y="539"/>
                    </a:lnTo>
                    <a:lnTo>
                      <a:pt x="917" y="551"/>
                    </a:lnTo>
                    <a:lnTo>
                      <a:pt x="832" y="551"/>
                    </a:lnTo>
                    <a:lnTo>
                      <a:pt x="747" y="551"/>
                    </a:lnTo>
                    <a:lnTo>
                      <a:pt x="584" y="539"/>
                    </a:lnTo>
                    <a:lnTo>
                      <a:pt x="435" y="519"/>
                    </a:lnTo>
                    <a:lnTo>
                      <a:pt x="302" y="489"/>
                    </a:lnTo>
                    <a:lnTo>
                      <a:pt x="190" y="452"/>
                    </a:lnTo>
                    <a:lnTo>
                      <a:pt x="99" y="407"/>
                    </a:lnTo>
                    <a:lnTo>
                      <a:pt x="37" y="358"/>
                    </a:lnTo>
                    <a:lnTo>
                      <a:pt x="10" y="31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1" y="262"/>
                    </a:lnTo>
                    <a:lnTo>
                      <a:pt x="10" y="234"/>
                    </a:lnTo>
                    <a:lnTo>
                      <a:pt x="37" y="194"/>
                    </a:lnTo>
                    <a:lnTo>
                      <a:pt x="99" y="144"/>
                    </a:lnTo>
                    <a:lnTo>
                      <a:pt x="190" y="101"/>
                    </a:lnTo>
                    <a:lnTo>
                      <a:pt x="302" y="63"/>
                    </a:lnTo>
                    <a:lnTo>
                      <a:pt x="435" y="33"/>
                    </a:lnTo>
                    <a:lnTo>
                      <a:pt x="584" y="13"/>
                    </a:lnTo>
                    <a:lnTo>
                      <a:pt x="747" y="1"/>
                    </a:lnTo>
                    <a:lnTo>
                      <a:pt x="832" y="0"/>
                    </a:lnTo>
                    <a:lnTo>
                      <a:pt x="917" y="1"/>
                    </a:lnTo>
                    <a:lnTo>
                      <a:pt x="1079" y="13"/>
                    </a:lnTo>
                    <a:lnTo>
                      <a:pt x="1229" y="33"/>
                    </a:lnTo>
                    <a:lnTo>
                      <a:pt x="1362" y="63"/>
                    </a:lnTo>
                    <a:lnTo>
                      <a:pt x="1474" y="101"/>
                    </a:lnTo>
                    <a:lnTo>
                      <a:pt x="1565" y="144"/>
                    </a:lnTo>
                    <a:lnTo>
                      <a:pt x="1628" y="194"/>
                    </a:lnTo>
                    <a:lnTo>
                      <a:pt x="1654" y="234"/>
                    </a:lnTo>
                    <a:lnTo>
                      <a:pt x="1662" y="262"/>
                    </a:lnTo>
                    <a:lnTo>
                      <a:pt x="1664" y="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5AECDEB4-B988-448A-A66C-FE25BE5B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5518" y="5495268"/>
                <a:ext cx="509506" cy="183634"/>
              </a:xfrm>
              <a:custGeom>
                <a:avLst/>
                <a:gdLst>
                  <a:gd name="T0" fmla="*/ 1186 w 1186"/>
                  <a:gd name="T1" fmla="*/ 168 h 336"/>
                  <a:gd name="T2" fmla="*/ 1184 w 1186"/>
                  <a:gd name="T3" fmla="*/ 185 h 336"/>
                  <a:gd name="T4" fmla="*/ 1161 w 1186"/>
                  <a:gd name="T5" fmla="*/ 218 h 336"/>
                  <a:gd name="T6" fmla="*/ 1115 w 1186"/>
                  <a:gd name="T7" fmla="*/ 249 h 336"/>
                  <a:gd name="T8" fmla="*/ 1052 w 1186"/>
                  <a:gd name="T9" fmla="*/ 275 h 336"/>
                  <a:gd name="T10" fmla="*/ 971 w 1186"/>
                  <a:gd name="T11" fmla="*/ 298 h 336"/>
                  <a:gd name="T12" fmla="*/ 876 w 1186"/>
                  <a:gd name="T13" fmla="*/ 316 h 336"/>
                  <a:gd name="T14" fmla="*/ 770 w 1186"/>
                  <a:gd name="T15" fmla="*/ 329 h 336"/>
                  <a:gd name="T16" fmla="*/ 653 w 1186"/>
                  <a:gd name="T17" fmla="*/ 335 h 336"/>
                  <a:gd name="T18" fmla="*/ 593 w 1186"/>
                  <a:gd name="T19" fmla="*/ 336 h 336"/>
                  <a:gd name="T20" fmla="*/ 532 w 1186"/>
                  <a:gd name="T21" fmla="*/ 335 h 336"/>
                  <a:gd name="T22" fmla="*/ 416 w 1186"/>
                  <a:gd name="T23" fmla="*/ 329 h 336"/>
                  <a:gd name="T24" fmla="*/ 309 w 1186"/>
                  <a:gd name="T25" fmla="*/ 316 h 336"/>
                  <a:gd name="T26" fmla="*/ 214 w 1186"/>
                  <a:gd name="T27" fmla="*/ 298 h 336"/>
                  <a:gd name="T28" fmla="*/ 134 w 1186"/>
                  <a:gd name="T29" fmla="*/ 275 h 336"/>
                  <a:gd name="T30" fmla="*/ 70 w 1186"/>
                  <a:gd name="T31" fmla="*/ 249 h 336"/>
                  <a:gd name="T32" fmla="*/ 26 w 1186"/>
                  <a:gd name="T33" fmla="*/ 218 h 336"/>
                  <a:gd name="T34" fmla="*/ 1 w 1186"/>
                  <a:gd name="T35" fmla="*/ 185 h 336"/>
                  <a:gd name="T36" fmla="*/ 0 w 1186"/>
                  <a:gd name="T37" fmla="*/ 168 h 336"/>
                  <a:gd name="T38" fmla="*/ 1 w 1186"/>
                  <a:gd name="T39" fmla="*/ 151 h 336"/>
                  <a:gd name="T40" fmla="*/ 26 w 1186"/>
                  <a:gd name="T41" fmla="*/ 118 h 336"/>
                  <a:gd name="T42" fmla="*/ 70 w 1186"/>
                  <a:gd name="T43" fmla="*/ 88 h 336"/>
                  <a:gd name="T44" fmla="*/ 134 w 1186"/>
                  <a:gd name="T45" fmla="*/ 62 h 336"/>
                  <a:gd name="T46" fmla="*/ 214 w 1186"/>
                  <a:gd name="T47" fmla="*/ 39 h 336"/>
                  <a:gd name="T48" fmla="*/ 309 w 1186"/>
                  <a:gd name="T49" fmla="*/ 20 h 336"/>
                  <a:gd name="T50" fmla="*/ 416 w 1186"/>
                  <a:gd name="T51" fmla="*/ 7 h 336"/>
                  <a:gd name="T52" fmla="*/ 532 w 1186"/>
                  <a:gd name="T53" fmla="*/ 1 h 336"/>
                  <a:gd name="T54" fmla="*/ 593 w 1186"/>
                  <a:gd name="T55" fmla="*/ 0 h 336"/>
                  <a:gd name="T56" fmla="*/ 653 w 1186"/>
                  <a:gd name="T57" fmla="*/ 1 h 336"/>
                  <a:gd name="T58" fmla="*/ 770 w 1186"/>
                  <a:gd name="T59" fmla="*/ 7 h 336"/>
                  <a:gd name="T60" fmla="*/ 876 w 1186"/>
                  <a:gd name="T61" fmla="*/ 20 h 336"/>
                  <a:gd name="T62" fmla="*/ 971 w 1186"/>
                  <a:gd name="T63" fmla="*/ 39 h 336"/>
                  <a:gd name="T64" fmla="*/ 1052 w 1186"/>
                  <a:gd name="T65" fmla="*/ 62 h 336"/>
                  <a:gd name="T66" fmla="*/ 1115 w 1186"/>
                  <a:gd name="T67" fmla="*/ 88 h 336"/>
                  <a:gd name="T68" fmla="*/ 1161 w 1186"/>
                  <a:gd name="T69" fmla="*/ 118 h 336"/>
                  <a:gd name="T70" fmla="*/ 1184 w 1186"/>
                  <a:gd name="T71" fmla="*/ 151 h 336"/>
                  <a:gd name="T72" fmla="*/ 1186 w 1186"/>
                  <a:gd name="T73" fmla="*/ 16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6" h="336">
                    <a:moveTo>
                      <a:pt x="1186" y="168"/>
                    </a:moveTo>
                    <a:lnTo>
                      <a:pt x="1184" y="185"/>
                    </a:lnTo>
                    <a:lnTo>
                      <a:pt x="1161" y="218"/>
                    </a:lnTo>
                    <a:lnTo>
                      <a:pt x="1115" y="249"/>
                    </a:lnTo>
                    <a:lnTo>
                      <a:pt x="1052" y="275"/>
                    </a:lnTo>
                    <a:lnTo>
                      <a:pt x="971" y="298"/>
                    </a:lnTo>
                    <a:lnTo>
                      <a:pt x="876" y="316"/>
                    </a:lnTo>
                    <a:lnTo>
                      <a:pt x="770" y="329"/>
                    </a:lnTo>
                    <a:lnTo>
                      <a:pt x="653" y="335"/>
                    </a:lnTo>
                    <a:lnTo>
                      <a:pt x="593" y="336"/>
                    </a:lnTo>
                    <a:lnTo>
                      <a:pt x="532" y="335"/>
                    </a:lnTo>
                    <a:lnTo>
                      <a:pt x="416" y="329"/>
                    </a:lnTo>
                    <a:lnTo>
                      <a:pt x="309" y="316"/>
                    </a:lnTo>
                    <a:lnTo>
                      <a:pt x="214" y="298"/>
                    </a:lnTo>
                    <a:lnTo>
                      <a:pt x="134" y="275"/>
                    </a:lnTo>
                    <a:lnTo>
                      <a:pt x="70" y="249"/>
                    </a:lnTo>
                    <a:lnTo>
                      <a:pt x="26" y="218"/>
                    </a:lnTo>
                    <a:lnTo>
                      <a:pt x="1" y="185"/>
                    </a:lnTo>
                    <a:lnTo>
                      <a:pt x="0" y="168"/>
                    </a:lnTo>
                    <a:lnTo>
                      <a:pt x="1" y="151"/>
                    </a:lnTo>
                    <a:lnTo>
                      <a:pt x="26" y="118"/>
                    </a:lnTo>
                    <a:lnTo>
                      <a:pt x="70" y="88"/>
                    </a:lnTo>
                    <a:lnTo>
                      <a:pt x="134" y="62"/>
                    </a:lnTo>
                    <a:lnTo>
                      <a:pt x="214" y="39"/>
                    </a:lnTo>
                    <a:lnTo>
                      <a:pt x="309" y="20"/>
                    </a:lnTo>
                    <a:lnTo>
                      <a:pt x="416" y="7"/>
                    </a:lnTo>
                    <a:lnTo>
                      <a:pt x="532" y="1"/>
                    </a:lnTo>
                    <a:lnTo>
                      <a:pt x="593" y="0"/>
                    </a:lnTo>
                    <a:lnTo>
                      <a:pt x="653" y="1"/>
                    </a:lnTo>
                    <a:lnTo>
                      <a:pt x="770" y="7"/>
                    </a:lnTo>
                    <a:lnTo>
                      <a:pt x="876" y="20"/>
                    </a:lnTo>
                    <a:lnTo>
                      <a:pt x="971" y="39"/>
                    </a:lnTo>
                    <a:lnTo>
                      <a:pt x="1052" y="62"/>
                    </a:lnTo>
                    <a:lnTo>
                      <a:pt x="1115" y="88"/>
                    </a:lnTo>
                    <a:lnTo>
                      <a:pt x="1161" y="118"/>
                    </a:lnTo>
                    <a:lnTo>
                      <a:pt x="1184" y="151"/>
                    </a:lnTo>
                    <a:lnTo>
                      <a:pt x="1186" y="16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85">
                <a:extLst>
                  <a:ext uri="{FF2B5EF4-FFF2-40B4-BE49-F238E27FC236}">
                    <a16:creationId xmlns:a16="http://schemas.microsoft.com/office/drawing/2014/main" id="{8FC4024C-6361-4E41-A243-94F78D955B58}"/>
                  </a:ext>
                </a:extLst>
              </p:cNvPr>
              <p:cNvGrpSpPr/>
              <p:nvPr/>
            </p:nvGrpSpPr>
            <p:grpSpPr>
              <a:xfrm>
                <a:off x="9334584" y="4235916"/>
                <a:ext cx="3681781" cy="1716029"/>
                <a:chOff x="8921977" y="3985973"/>
                <a:chExt cx="4909040" cy="2288038"/>
              </a:xfrm>
            </p:grpSpPr>
            <p:sp>
              <p:nvSpPr>
                <p:cNvPr id="59" name="TextBox 86">
                  <a:extLst>
                    <a:ext uri="{FF2B5EF4-FFF2-40B4-BE49-F238E27FC236}">
                      <a16:creationId xmlns:a16="http://schemas.microsoft.com/office/drawing/2014/main" id="{07B49AFA-4A69-4520-AC70-38CD24AE2825}"/>
                    </a:ext>
                  </a:extLst>
                </p:cNvPr>
                <p:cNvSpPr txBox="1"/>
                <p:nvPr/>
              </p:nvSpPr>
              <p:spPr>
                <a:xfrm>
                  <a:off x="8921977" y="3985973"/>
                  <a:ext cx="2937088" cy="56446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sz="2000" b="1" dirty="0"/>
                    <a:t>Objetivo 5</a:t>
                  </a:r>
                </a:p>
              </p:txBody>
            </p:sp>
            <p:sp>
              <p:nvSpPr>
                <p:cNvPr id="60" name="TextBox 87">
                  <a:extLst>
                    <a:ext uri="{FF2B5EF4-FFF2-40B4-BE49-F238E27FC236}">
                      <a16:creationId xmlns:a16="http://schemas.microsoft.com/office/drawing/2014/main" id="{F295A815-DDA4-4B4D-92ED-A01659A18D3D}"/>
                    </a:ext>
                  </a:extLst>
                </p:cNvPr>
                <p:cNvSpPr txBox="1"/>
                <p:nvPr/>
              </p:nvSpPr>
              <p:spPr>
                <a:xfrm>
                  <a:off x="8929771" y="4448497"/>
                  <a:ext cx="4901246" cy="1825514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3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sz="1400" dirty="0"/>
                    <a:t>Realizar los equipamientos que permitan gestionar el saneamiento jurídico, urbanístico y de construcción</a:t>
                  </a:r>
                </a:p>
                <a:p>
                  <a:endParaRPr lang="es-CO" sz="1400" dirty="0"/>
                </a:p>
                <a:p>
                  <a:pPr algn="ctr"/>
                  <a:r>
                    <a:rPr lang="es-CO" sz="1400" b="1" dirty="0">
                      <a:solidFill>
                        <a:schemeClr val="bg1"/>
                      </a:solidFill>
                    </a:rPr>
                    <a:t>Cumplimiento: 100%</a:t>
                  </a:r>
                  <a:endParaRPr lang="es-ES" sz="1400" dirty="0"/>
                </a:p>
              </p:txBody>
            </p:sp>
          </p:grpSp>
          <p:cxnSp>
            <p:nvCxnSpPr>
              <p:cNvPr id="73" name="Connector: Elbow 106">
                <a:extLst>
                  <a:ext uri="{FF2B5EF4-FFF2-40B4-BE49-F238E27FC236}">
                    <a16:creationId xmlns:a16="http://schemas.microsoft.com/office/drawing/2014/main" id="{20B70C33-FE59-464E-A374-535B6E2F818F}"/>
                  </a:ext>
                </a:extLst>
              </p:cNvPr>
              <p:cNvCxnSpPr>
                <a:cxnSpLocks/>
                <a:endCxn id="74" idx="1"/>
              </p:cNvCxnSpPr>
              <p:nvPr/>
            </p:nvCxnSpPr>
            <p:spPr>
              <a:xfrm rot="5400000" flipH="1" flipV="1">
                <a:off x="8399341" y="4805393"/>
                <a:ext cx="1115908" cy="452445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F874F69F-4606-4501-8E78-76B340DCA3E7}"/>
                  </a:ext>
                </a:extLst>
              </p:cNvPr>
              <p:cNvSpPr/>
              <p:nvPr/>
            </p:nvSpPr>
            <p:spPr>
              <a:xfrm>
                <a:off x="9183517" y="4301478"/>
                <a:ext cx="34289" cy="34436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75" name="Connector: Elbow 108">
              <a:extLst>
                <a:ext uri="{FF2B5EF4-FFF2-40B4-BE49-F238E27FC236}">
                  <a16:creationId xmlns:a16="http://schemas.microsoft.com/office/drawing/2014/main" id="{0E44FA10-5E0A-4ACB-8A12-793CA54E9435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5400000" flipH="1" flipV="1">
              <a:off x="5663777" y="2680339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109">
              <a:extLst>
                <a:ext uri="{FF2B5EF4-FFF2-40B4-BE49-F238E27FC236}">
                  <a16:creationId xmlns:a16="http://schemas.microsoft.com/office/drawing/2014/main" id="{390D4A1B-CD39-419E-A44C-E571449BA707}"/>
                </a:ext>
              </a:extLst>
            </p:cNvPr>
            <p:cNvSpPr/>
            <p:nvPr/>
          </p:nvSpPr>
          <p:spPr>
            <a:xfrm>
              <a:off x="6413824" y="2264010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7" name="Connector: Elbow 145">
              <a:extLst>
                <a:ext uri="{FF2B5EF4-FFF2-40B4-BE49-F238E27FC236}">
                  <a16:creationId xmlns:a16="http://schemas.microsoft.com/office/drawing/2014/main" id="{6354D7CF-1E4D-429E-9481-BEB55478EEDF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 rot="5400000" flipH="1" flipV="1">
              <a:off x="3890511" y="1434678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146">
              <a:extLst>
                <a:ext uri="{FF2B5EF4-FFF2-40B4-BE49-F238E27FC236}">
                  <a16:creationId xmlns:a16="http://schemas.microsoft.com/office/drawing/2014/main" id="{F4C90393-E1D4-4D2D-9690-0D071E76F867}"/>
                </a:ext>
              </a:extLst>
            </p:cNvPr>
            <p:cNvSpPr/>
            <p:nvPr/>
          </p:nvSpPr>
          <p:spPr>
            <a:xfrm>
              <a:off x="4615361" y="884561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1D1BE8-C89D-45CF-93CF-9C501C5AA22A}"/>
                </a:ext>
              </a:extLst>
            </p:cNvPr>
            <p:cNvGrpSpPr/>
            <p:nvPr/>
          </p:nvGrpSpPr>
          <p:grpSpPr>
            <a:xfrm>
              <a:off x="2419415" y="3785270"/>
              <a:ext cx="5617429" cy="1691322"/>
              <a:chOff x="2419415" y="3785270"/>
              <a:chExt cx="5617429" cy="1691322"/>
            </a:xfrm>
          </p:grpSpPr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94484013-27FD-4A59-B3B6-F329F70C0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94" y="3789454"/>
                <a:ext cx="1702650" cy="1687138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FE03F72F-033E-45D2-B0DF-B45F0752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11CD689E-4DB2-419D-BF3B-D590528F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1" name="Group 88">
                <a:extLst>
                  <a:ext uri="{FF2B5EF4-FFF2-40B4-BE49-F238E27FC236}">
                    <a16:creationId xmlns:a16="http://schemas.microsoft.com/office/drawing/2014/main" id="{B6086F31-FC5A-44DC-9840-549D759D9299}"/>
                  </a:ext>
                </a:extLst>
              </p:cNvPr>
              <p:cNvGrpSpPr/>
              <p:nvPr/>
            </p:nvGrpSpPr>
            <p:grpSpPr>
              <a:xfrm>
                <a:off x="2419415" y="3785270"/>
                <a:ext cx="3311393" cy="1579261"/>
                <a:chOff x="-1058509" y="2087660"/>
                <a:chExt cx="4415189" cy="2105683"/>
              </a:xfrm>
            </p:grpSpPr>
            <p:sp>
              <p:nvSpPr>
                <p:cNvPr id="62" name="TextBox 89">
                  <a:extLst>
                    <a:ext uri="{FF2B5EF4-FFF2-40B4-BE49-F238E27FC236}">
                      <a16:creationId xmlns:a16="http://schemas.microsoft.com/office/drawing/2014/main" id="{133F46E0-2968-468D-966D-D7417E064EDF}"/>
                    </a:ext>
                  </a:extLst>
                </p:cNvPr>
                <p:cNvSpPr txBox="1"/>
                <p:nvPr/>
              </p:nvSpPr>
              <p:spPr>
                <a:xfrm>
                  <a:off x="332936" y="2087660"/>
                  <a:ext cx="2937088" cy="4924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r"/>
                  <a:r>
                    <a:rPr lang="en-US" b="1" dirty="0"/>
                    <a:t>Objetivo 4</a:t>
                  </a:r>
                </a:p>
              </p:txBody>
            </p:sp>
            <p:sp>
              <p:nvSpPr>
                <p:cNvPr id="63" name="TextBox 90">
                  <a:extLst>
                    <a:ext uri="{FF2B5EF4-FFF2-40B4-BE49-F238E27FC236}">
                      <a16:creationId xmlns:a16="http://schemas.microsoft.com/office/drawing/2014/main" id="{BF45A1E2-E801-4329-9372-8156487AFF3F}"/>
                    </a:ext>
                  </a:extLst>
                </p:cNvPr>
                <p:cNvSpPr txBox="1"/>
                <p:nvPr/>
              </p:nvSpPr>
              <p:spPr>
                <a:xfrm>
                  <a:off x="-1058509" y="2468047"/>
                  <a:ext cx="4415189" cy="1725296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3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sz="1400" dirty="0"/>
                    <a:t>Gestionar la consecución y contratación  de infraestructura adecuada</a:t>
                  </a:r>
                </a:p>
                <a:p>
                  <a:endParaRPr lang="es-CO" sz="1400" dirty="0"/>
                </a:p>
                <a:p>
                  <a:pPr algn="ctr"/>
                  <a:r>
                    <a:rPr lang="es-CO" sz="1400" b="1" dirty="0">
                      <a:solidFill>
                        <a:schemeClr val="bg1"/>
                      </a:solidFill>
                    </a:rPr>
                    <a:t>Cumplimiento: </a:t>
                  </a:r>
                  <a:r>
                    <a:rPr lang="es-CO" sz="1400" b="1" dirty="0"/>
                    <a:t>100</a:t>
                  </a:r>
                  <a:r>
                    <a:rPr lang="es-CO" sz="1400" b="1" dirty="0">
                      <a:solidFill>
                        <a:schemeClr val="bg1"/>
                      </a:solidFill>
                    </a:rPr>
                    <a:t>%</a:t>
                  </a:r>
                  <a:endParaRPr lang="es-CO" sz="1400" dirty="0"/>
                </a:p>
              </p:txBody>
            </p:sp>
          </p:grpSp>
          <p:cxnSp>
            <p:nvCxnSpPr>
              <p:cNvPr id="79" name="Connector: Elbow 147">
                <a:extLst>
                  <a:ext uri="{FF2B5EF4-FFF2-40B4-BE49-F238E27FC236}">
                    <a16:creationId xmlns:a16="http://schemas.microsoft.com/office/drawing/2014/main" id="{D69A68AF-E0E0-4D88-86D8-4B485FC3C579}"/>
                  </a:ext>
                </a:extLst>
              </p:cNvPr>
              <p:cNvCxnSpPr>
                <a:cxnSpLocks/>
                <a:endCxn id="80" idx="3"/>
              </p:cNvCxnSpPr>
              <p:nvPr/>
            </p:nvCxnSpPr>
            <p:spPr>
              <a:xfrm rot="5400000">
                <a:off x="6274243" y="3708020"/>
                <a:ext cx="213815" cy="1143105"/>
              </a:xfrm>
              <a:prstGeom prst="bentConnector2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48">
                <a:extLst>
                  <a:ext uri="{FF2B5EF4-FFF2-40B4-BE49-F238E27FC236}">
                    <a16:creationId xmlns:a16="http://schemas.microsoft.com/office/drawing/2014/main" id="{CAE264C0-4254-4A3E-8F72-1089C7B040F5}"/>
                  </a:ext>
                </a:extLst>
              </p:cNvPr>
              <p:cNvSpPr/>
              <p:nvPr/>
            </p:nvSpPr>
            <p:spPr>
              <a:xfrm>
                <a:off x="5775308" y="4214297"/>
                <a:ext cx="34289" cy="34436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81" name="Connector: Elbow 149">
              <a:extLst>
                <a:ext uri="{FF2B5EF4-FFF2-40B4-BE49-F238E27FC236}">
                  <a16:creationId xmlns:a16="http://schemas.microsoft.com/office/drawing/2014/main" id="{00C6CCA4-7803-4177-8FBD-F84F8ABDC114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rot="5400000">
              <a:off x="4634761" y="2551942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0E379C69-7FC5-46ED-A574-B31725F2922D}"/>
                </a:ext>
              </a:extLst>
            </p:cNvPr>
            <p:cNvSpPr/>
            <p:nvPr/>
          </p:nvSpPr>
          <p:spPr>
            <a:xfrm>
              <a:off x="4349103" y="2805382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6146" name="Picture 2" descr="Resultado de imagen para seÃ±ales instituciÃ³n  azul">
            <a:extLst>
              <a:ext uri="{FF2B5EF4-FFF2-40B4-BE49-F238E27FC236}">
                <a16:creationId xmlns:a16="http://schemas.microsoft.com/office/drawing/2014/main" id="{1125A329-C959-4068-92FE-63C1DF5C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60" y="1472445"/>
            <a:ext cx="1363107" cy="13631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859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-153636" y="1040030"/>
            <a:ext cx="433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Gestión institucional y fortalecimiento del talento humano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797894" y="1889618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FACA467-2B34-400B-915C-1F2576985CC7}"/>
              </a:ext>
            </a:extLst>
          </p:cNvPr>
          <p:cNvGrpSpPr/>
          <p:nvPr/>
        </p:nvGrpSpPr>
        <p:grpSpPr>
          <a:xfrm>
            <a:off x="1168856" y="928789"/>
            <a:ext cx="10978445" cy="5807161"/>
            <a:chOff x="1168856" y="685717"/>
            <a:chExt cx="10978445" cy="5807161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13F8E15-91F7-45C8-B4BD-38CE67F5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519" y="3033602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E038D6A-EEC6-4DCA-82E5-3C7A6866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99" y="2426955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9919404-4B71-4ABE-803C-A80BAD0D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66" y="1913763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66">
              <a:extLst>
                <a:ext uri="{FF2B5EF4-FFF2-40B4-BE49-F238E27FC236}">
                  <a16:creationId xmlns:a16="http://schemas.microsoft.com/office/drawing/2014/main" id="{8768956F-130B-4E1B-BC00-A5D5770A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53" y="3356602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7">
              <a:extLst>
                <a:ext uri="{FF2B5EF4-FFF2-40B4-BE49-F238E27FC236}">
                  <a16:creationId xmlns:a16="http://schemas.microsoft.com/office/drawing/2014/main" id="{86F02E94-8B9F-4BE4-96AC-B0F7CE9A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296" y="3397591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77">
              <a:extLst>
                <a:ext uri="{FF2B5EF4-FFF2-40B4-BE49-F238E27FC236}">
                  <a16:creationId xmlns:a16="http://schemas.microsoft.com/office/drawing/2014/main" id="{14EBD80E-E635-42FD-8397-E77B1983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972" y="2708964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8">
              <a:extLst>
                <a:ext uri="{FF2B5EF4-FFF2-40B4-BE49-F238E27FC236}">
                  <a16:creationId xmlns:a16="http://schemas.microsoft.com/office/drawing/2014/main" id="{05D6736A-F756-44B1-9ACD-CFAE5399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988" y="2736838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9">
              <a:extLst>
                <a:ext uri="{FF2B5EF4-FFF2-40B4-BE49-F238E27FC236}">
                  <a16:creationId xmlns:a16="http://schemas.microsoft.com/office/drawing/2014/main" id="{392E3318-3139-40EE-A829-F8B121EB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172" y="2149865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0">
              <a:extLst>
                <a:ext uri="{FF2B5EF4-FFF2-40B4-BE49-F238E27FC236}">
                  <a16:creationId xmlns:a16="http://schemas.microsoft.com/office/drawing/2014/main" id="{31546DC3-D904-40C7-B131-AE8AAE1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520" y="2161342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" name="Group 91">
              <a:extLst>
                <a:ext uri="{FF2B5EF4-FFF2-40B4-BE49-F238E27FC236}">
                  <a16:creationId xmlns:a16="http://schemas.microsoft.com/office/drawing/2014/main" id="{9D6C2AEA-B88D-4BEF-9E35-03C02C3C44AF}"/>
                </a:ext>
              </a:extLst>
            </p:cNvPr>
            <p:cNvGrpSpPr/>
            <p:nvPr/>
          </p:nvGrpSpPr>
          <p:grpSpPr>
            <a:xfrm>
              <a:off x="1168856" y="2749391"/>
              <a:ext cx="3096052" cy="1617622"/>
              <a:chOff x="-858045" y="2571341"/>
              <a:chExt cx="4128069" cy="2156827"/>
            </a:xfrm>
          </p:grpSpPr>
          <p:sp>
            <p:nvSpPr>
              <p:cNvPr id="65" name="TextBox 98">
                <a:extLst>
                  <a:ext uri="{FF2B5EF4-FFF2-40B4-BE49-F238E27FC236}">
                    <a16:creationId xmlns:a16="http://schemas.microsoft.com/office/drawing/2014/main" id="{2800D98E-3056-44D9-99E0-68DA5C953855}"/>
                  </a:ext>
                </a:extLst>
              </p:cNvPr>
              <p:cNvSpPr txBox="1"/>
              <p:nvPr/>
            </p:nvSpPr>
            <p:spPr>
              <a:xfrm>
                <a:off x="150963" y="2571341"/>
                <a:ext cx="2937088" cy="53348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id="{AC9EAEFD-69B4-425E-A350-5FE886D63C32}"/>
                  </a:ext>
                </a:extLst>
              </p:cNvPr>
              <p:cNvSpPr txBox="1"/>
              <p:nvPr/>
            </p:nvSpPr>
            <p:spPr>
              <a:xfrm>
                <a:off x="-858045" y="3002875"/>
                <a:ext cx="4128069" cy="17252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2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400" dirty="0"/>
                  <a:t>Promover la apropiación, difusión y conservación de la memoria.</a:t>
                </a:r>
              </a:p>
              <a:p>
                <a:endParaRPr lang="es-CO" sz="1400" dirty="0"/>
              </a:p>
              <a:p>
                <a:pPr algn="ctr"/>
                <a:endParaRPr lang="es-CO" sz="1400" dirty="0"/>
              </a:p>
              <a:p>
                <a:pPr algn="ctr"/>
                <a:r>
                  <a:rPr lang="es-CO" sz="1400" b="1" dirty="0"/>
                  <a:t>Cumplimiento: 88%</a:t>
                </a:r>
                <a:endParaRPr lang="en-US" sz="1400" dirty="0"/>
              </a:p>
            </p:txBody>
          </p:sp>
        </p:grpSp>
        <p:grpSp>
          <p:nvGrpSpPr>
            <p:cNvPr id="67" name="Group 100">
              <a:extLst>
                <a:ext uri="{FF2B5EF4-FFF2-40B4-BE49-F238E27FC236}">
                  <a16:creationId xmlns:a16="http://schemas.microsoft.com/office/drawing/2014/main" id="{C0C7CFBA-C6F5-4F3B-8F2A-C85E34C8C140}"/>
                </a:ext>
              </a:extLst>
            </p:cNvPr>
            <p:cNvGrpSpPr/>
            <p:nvPr/>
          </p:nvGrpSpPr>
          <p:grpSpPr>
            <a:xfrm>
              <a:off x="6512157" y="1988980"/>
              <a:ext cx="2202817" cy="1345990"/>
              <a:chOff x="8783080" y="3778434"/>
              <a:chExt cx="2937088" cy="1794642"/>
            </a:xfrm>
          </p:grpSpPr>
          <p:sp>
            <p:nvSpPr>
              <p:cNvPr id="68" name="TextBox 101">
                <a:extLst>
                  <a:ext uri="{FF2B5EF4-FFF2-40B4-BE49-F238E27FC236}">
                    <a16:creationId xmlns:a16="http://schemas.microsoft.com/office/drawing/2014/main" id="{15CAA741-0043-4D33-A879-A94EB0CBBD32}"/>
                  </a:ext>
                </a:extLst>
              </p:cNvPr>
              <p:cNvSpPr txBox="1"/>
              <p:nvPr/>
            </p:nvSpPr>
            <p:spPr>
              <a:xfrm>
                <a:off x="8783080" y="3778434"/>
                <a:ext cx="2937088" cy="53347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69" name="TextBox 102">
                <a:extLst>
                  <a:ext uri="{FF2B5EF4-FFF2-40B4-BE49-F238E27FC236}">
                    <a16:creationId xmlns:a16="http://schemas.microsoft.com/office/drawing/2014/main" id="{95FA7891-5C8C-4C68-92B0-C1350B49D828}"/>
                  </a:ext>
                </a:extLst>
              </p:cNvPr>
              <p:cNvSpPr txBox="1"/>
              <p:nvPr/>
            </p:nvSpPr>
            <p:spPr>
              <a:xfrm>
                <a:off x="8790860" y="4165607"/>
                <a:ext cx="2807205" cy="140746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2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400" dirty="0"/>
                  <a:t>Promover buenas prácticas ambientales.</a:t>
                </a:r>
              </a:p>
              <a:p>
                <a:endParaRPr lang="es-CO" sz="1400" dirty="0"/>
              </a:p>
              <a:p>
                <a:pPr algn="ctr"/>
                <a:r>
                  <a:rPr lang="es-CO" sz="1400" b="1" dirty="0"/>
                  <a:t>Cumplimiento: 93%</a:t>
                </a:r>
                <a:endParaRPr lang="es-ES" sz="1400" dirty="0"/>
              </a:p>
            </p:txBody>
          </p:sp>
        </p:grpSp>
        <p:grpSp>
          <p:nvGrpSpPr>
            <p:cNvPr id="70" name="Group 103">
              <a:extLst>
                <a:ext uri="{FF2B5EF4-FFF2-40B4-BE49-F238E27FC236}">
                  <a16:creationId xmlns:a16="http://schemas.microsoft.com/office/drawing/2014/main" id="{46433056-9A52-42D5-B494-F4A19F059953}"/>
                </a:ext>
              </a:extLst>
            </p:cNvPr>
            <p:cNvGrpSpPr/>
            <p:nvPr/>
          </p:nvGrpSpPr>
          <p:grpSpPr>
            <a:xfrm>
              <a:off x="4709432" y="685717"/>
              <a:ext cx="3327412" cy="1390825"/>
              <a:chOff x="8868038" y="3839830"/>
              <a:chExt cx="4436549" cy="1854442"/>
            </a:xfrm>
          </p:grpSpPr>
          <p:sp>
            <p:nvSpPr>
              <p:cNvPr id="71" name="TextBox 104">
                <a:extLst>
                  <a:ext uri="{FF2B5EF4-FFF2-40B4-BE49-F238E27FC236}">
                    <a16:creationId xmlns:a16="http://schemas.microsoft.com/office/drawing/2014/main" id="{9FE9AB75-A72A-4EFF-B168-4F831D1CCEDD}"/>
                  </a:ext>
                </a:extLst>
              </p:cNvPr>
              <p:cNvSpPr txBox="1"/>
              <p:nvPr/>
            </p:nvSpPr>
            <p:spPr>
              <a:xfrm>
                <a:off x="8921977" y="3839830"/>
                <a:ext cx="2937088" cy="53348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2" name="TextBox 105">
                <a:extLst>
                  <a:ext uri="{FF2B5EF4-FFF2-40B4-BE49-F238E27FC236}">
                    <a16:creationId xmlns:a16="http://schemas.microsoft.com/office/drawing/2014/main" id="{7E1491F4-6ABF-40C8-A968-ED6A2F51754C}"/>
                  </a:ext>
                </a:extLst>
              </p:cNvPr>
              <p:cNvSpPr txBox="1"/>
              <p:nvPr/>
            </p:nvSpPr>
            <p:spPr>
              <a:xfrm>
                <a:off x="8868038" y="4286788"/>
                <a:ext cx="4436549" cy="140748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2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sz="1400" dirty="0"/>
                  <a:t>Garantizar soluciones en materia de servicios logísticos.</a:t>
                </a:r>
              </a:p>
              <a:p>
                <a:endParaRPr lang="es-CO" sz="1400" dirty="0"/>
              </a:p>
              <a:p>
                <a:pPr algn="ctr"/>
                <a:r>
                  <a:rPr lang="es-CO" sz="1400" b="1" dirty="0"/>
                  <a:t>Cumplimiento: 100%</a:t>
                </a:r>
                <a:endParaRPr lang="en-US" sz="1400" dirty="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F83E0B9-3F40-4EAC-9328-832670897346}"/>
                </a:ext>
              </a:extLst>
            </p:cNvPr>
            <p:cNvGrpSpPr/>
            <p:nvPr/>
          </p:nvGrpSpPr>
          <p:grpSpPr>
            <a:xfrm>
              <a:off x="8417423" y="4432611"/>
              <a:ext cx="3729878" cy="2050125"/>
              <a:chOff x="8149109" y="4282320"/>
              <a:chExt cx="3729878" cy="2050125"/>
            </a:xfrm>
          </p:grpSpPr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id="{370B4FC1-5C03-4025-80DA-7EEE5BC7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109" y="5216536"/>
                <a:ext cx="2576805" cy="1115909"/>
              </a:xfrm>
              <a:custGeom>
                <a:avLst/>
                <a:gdLst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1758828 w 3431180"/>
                  <a:gd name="connsiteY3" fmla="*/ 244353 h 1056304"/>
                  <a:gd name="connsiteX4" fmla="*/ 3431180 w 3431180"/>
                  <a:gd name="connsiteY4" fmla="*/ 1056304 h 1056304"/>
                  <a:gd name="connsiteX5" fmla="*/ 878250 w 3431180"/>
                  <a:gd name="connsiteY5" fmla="*/ 1056304 h 1056304"/>
                  <a:gd name="connsiteX6" fmla="*/ 878248 w 3431180"/>
                  <a:gd name="connsiteY6" fmla="*/ 1056303 h 1056304"/>
                  <a:gd name="connsiteX7" fmla="*/ 234666 w 3431180"/>
                  <a:gd name="connsiteY7" fmla="*/ 1056303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3431180 w 3431180"/>
                  <a:gd name="connsiteY3" fmla="*/ 1056304 h 1056304"/>
                  <a:gd name="connsiteX4" fmla="*/ 878250 w 3431180"/>
                  <a:gd name="connsiteY4" fmla="*/ 1056304 h 1056304"/>
                  <a:gd name="connsiteX5" fmla="*/ 878248 w 3431180"/>
                  <a:gd name="connsiteY5" fmla="*/ 1056303 h 1056304"/>
                  <a:gd name="connsiteX6" fmla="*/ 234666 w 3431180"/>
                  <a:gd name="connsiteY6" fmla="*/ 1056303 h 1056304"/>
                  <a:gd name="connsiteX7" fmla="*/ 0 w 3431180"/>
                  <a:gd name="connsiteY7" fmla="*/ 0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3431180 w 3431180"/>
                  <a:gd name="connsiteY2" fmla="*/ 1056304 h 1056304"/>
                  <a:gd name="connsiteX3" fmla="*/ 878250 w 3431180"/>
                  <a:gd name="connsiteY3" fmla="*/ 1056304 h 1056304"/>
                  <a:gd name="connsiteX4" fmla="*/ 878248 w 3431180"/>
                  <a:gd name="connsiteY4" fmla="*/ 1056303 h 1056304"/>
                  <a:gd name="connsiteX5" fmla="*/ 234666 w 3431180"/>
                  <a:gd name="connsiteY5" fmla="*/ 1056303 h 1056304"/>
                  <a:gd name="connsiteX6" fmla="*/ 0 w 3431180"/>
                  <a:gd name="connsiteY6" fmla="*/ 0 h 10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80" h="1056304">
                    <a:moveTo>
                      <a:pt x="0" y="0"/>
                    </a:moveTo>
                    <a:lnTo>
                      <a:pt x="1254602" y="0"/>
                    </a:lnTo>
                    <a:lnTo>
                      <a:pt x="3431180" y="1056304"/>
                    </a:lnTo>
                    <a:lnTo>
                      <a:pt x="878250" y="1056304"/>
                    </a:lnTo>
                    <a:cubicBezTo>
                      <a:pt x="878249" y="1056304"/>
                      <a:pt x="878249" y="1056303"/>
                      <a:pt x="878248" y="1056303"/>
                    </a:cubicBezTo>
                    <a:lnTo>
                      <a:pt x="234666" y="1056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82CEDA81-B919-43F2-B20F-8780024D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327" y="5436242"/>
                <a:ext cx="715887" cy="301684"/>
              </a:xfrm>
              <a:custGeom>
                <a:avLst/>
                <a:gdLst>
                  <a:gd name="T0" fmla="*/ 1664 w 1664"/>
                  <a:gd name="T1" fmla="*/ 276 h 551"/>
                  <a:gd name="T2" fmla="*/ 1662 w 1664"/>
                  <a:gd name="T3" fmla="*/ 291 h 551"/>
                  <a:gd name="T4" fmla="*/ 1654 w 1664"/>
                  <a:gd name="T5" fmla="*/ 318 h 551"/>
                  <a:gd name="T6" fmla="*/ 1628 w 1664"/>
                  <a:gd name="T7" fmla="*/ 358 h 551"/>
                  <a:gd name="T8" fmla="*/ 1565 w 1664"/>
                  <a:gd name="T9" fmla="*/ 407 h 551"/>
                  <a:gd name="T10" fmla="*/ 1474 w 1664"/>
                  <a:gd name="T11" fmla="*/ 452 h 551"/>
                  <a:gd name="T12" fmla="*/ 1362 w 1664"/>
                  <a:gd name="T13" fmla="*/ 489 h 551"/>
                  <a:gd name="T14" fmla="*/ 1229 w 1664"/>
                  <a:gd name="T15" fmla="*/ 519 h 551"/>
                  <a:gd name="T16" fmla="*/ 1079 w 1664"/>
                  <a:gd name="T17" fmla="*/ 539 h 551"/>
                  <a:gd name="T18" fmla="*/ 917 w 1664"/>
                  <a:gd name="T19" fmla="*/ 551 h 551"/>
                  <a:gd name="T20" fmla="*/ 832 w 1664"/>
                  <a:gd name="T21" fmla="*/ 551 h 551"/>
                  <a:gd name="T22" fmla="*/ 747 w 1664"/>
                  <a:gd name="T23" fmla="*/ 551 h 551"/>
                  <a:gd name="T24" fmla="*/ 584 w 1664"/>
                  <a:gd name="T25" fmla="*/ 539 h 551"/>
                  <a:gd name="T26" fmla="*/ 435 w 1664"/>
                  <a:gd name="T27" fmla="*/ 519 h 551"/>
                  <a:gd name="T28" fmla="*/ 302 w 1664"/>
                  <a:gd name="T29" fmla="*/ 489 h 551"/>
                  <a:gd name="T30" fmla="*/ 190 w 1664"/>
                  <a:gd name="T31" fmla="*/ 452 h 551"/>
                  <a:gd name="T32" fmla="*/ 99 w 1664"/>
                  <a:gd name="T33" fmla="*/ 407 h 551"/>
                  <a:gd name="T34" fmla="*/ 37 w 1664"/>
                  <a:gd name="T35" fmla="*/ 358 h 551"/>
                  <a:gd name="T36" fmla="*/ 10 w 1664"/>
                  <a:gd name="T37" fmla="*/ 318 h 551"/>
                  <a:gd name="T38" fmla="*/ 1 w 1664"/>
                  <a:gd name="T39" fmla="*/ 291 h 551"/>
                  <a:gd name="T40" fmla="*/ 0 w 1664"/>
                  <a:gd name="T41" fmla="*/ 276 h 551"/>
                  <a:gd name="T42" fmla="*/ 1 w 1664"/>
                  <a:gd name="T43" fmla="*/ 262 h 551"/>
                  <a:gd name="T44" fmla="*/ 10 w 1664"/>
                  <a:gd name="T45" fmla="*/ 234 h 551"/>
                  <a:gd name="T46" fmla="*/ 37 w 1664"/>
                  <a:gd name="T47" fmla="*/ 194 h 551"/>
                  <a:gd name="T48" fmla="*/ 99 w 1664"/>
                  <a:gd name="T49" fmla="*/ 144 h 551"/>
                  <a:gd name="T50" fmla="*/ 190 w 1664"/>
                  <a:gd name="T51" fmla="*/ 101 h 551"/>
                  <a:gd name="T52" fmla="*/ 302 w 1664"/>
                  <a:gd name="T53" fmla="*/ 63 h 551"/>
                  <a:gd name="T54" fmla="*/ 435 w 1664"/>
                  <a:gd name="T55" fmla="*/ 33 h 551"/>
                  <a:gd name="T56" fmla="*/ 584 w 1664"/>
                  <a:gd name="T57" fmla="*/ 13 h 551"/>
                  <a:gd name="T58" fmla="*/ 747 w 1664"/>
                  <a:gd name="T59" fmla="*/ 1 h 551"/>
                  <a:gd name="T60" fmla="*/ 832 w 1664"/>
                  <a:gd name="T61" fmla="*/ 0 h 551"/>
                  <a:gd name="T62" fmla="*/ 917 w 1664"/>
                  <a:gd name="T63" fmla="*/ 1 h 551"/>
                  <a:gd name="T64" fmla="*/ 1079 w 1664"/>
                  <a:gd name="T65" fmla="*/ 13 h 551"/>
                  <a:gd name="T66" fmla="*/ 1229 w 1664"/>
                  <a:gd name="T67" fmla="*/ 33 h 551"/>
                  <a:gd name="T68" fmla="*/ 1362 w 1664"/>
                  <a:gd name="T69" fmla="*/ 63 h 551"/>
                  <a:gd name="T70" fmla="*/ 1474 w 1664"/>
                  <a:gd name="T71" fmla="*/ 101 h 551"/>
                  <a:gd name="T72" fmla="*/ 1565 w 1664"/>
                  <a:gd name="T73" fmla="*/ 144 h 551"/>
                  <a:gd name="T74" fmla="*/ 1628 w 1664"/>
                  <a:gd name="T75" fmla="*/ 194 h 551"/>
                  <a:gd name="T76" fmla="*/ 1654 w 1664"/>
                  <a:gd name="T77" fmla="*/ 234 h 551"/>
                  <a:gd name="T78" fmla="*/ 1662 w 1664"/>
                  <a:gd name="T79" fmla="*/ 262 h 551"/>
                  <a:gd name="T80" fmla="*/ 1664 w 1664"/>
                  <a:gd name="T81" fmla="*/ 27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551">
                    <a:moveTo>
                      <a:pt x="1664" y="276"/>
                    </a:moveTo>
                    <a:lnTo>
                      <a:pt x="1662" y="291"/>
                    </a:lnTo>
                    <a:lnTo>
                      <a:pt x="1654" y="318"/>
                    </a:lnTo>
                    <a:lnTo>
                      <a:pt x="1628" y="358"/>
                    </a:lnTo>
                    <a:lnTo>
                      <a:pt x="1565" y="407"/>
                    </a:lnTo>
                    <a:lnTo>
                      <a:pt x="1474" y="452"/>
                    </a:lnTo>
                    <a:lnTo>
                      <a:pt x="1362" y="489"/>
                    </a:lnTo>
                    <a:lnTo>
                      <a:pt x="1229" y="519"/>
                    </a:lnTo>
                    <a:lnTo>
                      <a:pt x="1079" y="539"/>
                    </a:lnTo>
                    <a:lnTo>
                      <a:pt x="917" y="551"/>
                    </a:lnTo>
                    <a:lnTo>
                      <a:pt x="832" y="551"/>
                    </a:lnTo>
                    <a:lnTo>
                      <a:pt x="747" y="551"/>
                    </a:lnTo>
                    <a:lnTo>
                      <a:pt x="584" y="539"/>
                    </a:lnTo>
                    <a:lnTo>
                      <a:pt x="435" y="519"/>
                    </a:lnTo>
                    <a:lnTo>
                      <a:pt x="302" y="489"/>
                    </a:lnTo>
                    <a:lnTo>
                      <a:pt x="190" y="452"/>
                    </a:lnTo>
                    <a:lnTo>
                      <a:pt x="99" y="407"/>
                    </a:lnTo>
                    <a:lnTo>
                      <a:pt x="37" y="358"/>
                    </a:lnTo>
                    <a:lnTo>
                      <a:pt x="10" y="31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1" y="262"/>
                    </a:lnTo>
                    <a:lnTo>
                      <a:pt x="10" y="234"/>
                    </a:lnTo>
                    <a:lnTo>
                      <a:pt x="37" y="194"/>
                    </a:lnTo>
                    <a:lnTo>
                      <a:pt x="99" y="144"/>
                    </a:lnTo>
                    <a:lnTo>
                      <a:pt x="190" y="101"/>
                    </a:lnTo>
                    <a:lnTo>
                      <a:pt x="302" y="63"/>
                    </a:lnTo>
                    <a:lnTo>
                      <a:pt x="435" y="33"/>
                    </a:lnTo>
                    <a:lnTo>
                      <a:pt x="584" y="13"/>
                    </a:lnTo>
                    <a:lnTo>
                      <a:pt x="747" y="1"/>
                    </a:lnTo>
                    <a:lnTo>
                      <a:pt x="832" y="0"/>
                    </a:lnTo>
                    <a:lnTo>
                      <a:pt x="917" y="1"/>
                    </a:lnTo>
                    <a:lnTo>
                      <a:pt x="1079" y="13"/>
                    </a:lnTo>
                    <a:lnTo>
                      <a:pt x="1229" y="33"/>
                    </a:lnTo>
                    <a:lnTo>
                      <a:pt x="1362" y="63"/>
                    </a:lnTo>
                    <a:lnTo>
                      <a:pt x="1474" y="101"/>
                    </a:lnTo>
                    <a:lnTo>
                      <a:pt x="1565" y="144"/>
                    </a:lnTo>
                    <a:lnTo>
                      <a:pt x="1628" y="194"/>
                    </a:lnTo>
                    <a:lnTo>
                      <a:pt x="1654" y="234"/>
                    </a:lnTo>
                    <a:lnTo>
                      <a:pt x="1662" y="262"/>
                    </a:lnTo>
                    <a:lnTo>
                      <a:pt x="1664" y="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5AECDEB4-B988-448A-A66C-FE25BE5B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5518" y="5495268"/>
                <a:ext cx="509506" cy="183634"/>
              </a:xfrm>
              <a:custGeom>
                <a:avLst/>
                <a:gdLst>
                  <a:gd name="T0" fmla="*/ 1186 w 1186"/>
                  <a:gd name="T1" fmla="*/ 168 h 336"/>
                  <a:gd name="T2" fmla="*/ 1184 w 1186"/>
                  <a:gd name="T3" fmla="*/ 185 h 336"/>
                  <a:gd name="T4" fmla="*/ 1161 w 1186"/>
                  <a:gd name="T5" fmla="*/ 218 h 336"/>
                  <a:gd name="T6" fmla="*/ 1115 w 1186"/>
                  <a:gd name="T7" fmla="*/ 249 h 336"/>
                  <a:gd name="T8" fmla="*/ 1052 w 1186"/>
                  <a:gd name="T9" fmla="*/ 275 h 336"/>
                  <a:gd name="T10" fmla="*/ 971 w 1186"/>
                  <a:gd name="T11" fmla="*/ 298 h 336"/>
                  <a:gd name="T12" fmla="*/ 876 w 1186"/>
                  <a:gd name="T13" fmla="*/ 316 h 336"/>
                  <a:gd name="T14" fmla="*/ 770 w 1186"/>
                  <a:gd name="T15" fmla="*/ 329 h 336"/>
                  <a:gd name="T16" fmla="*/ 653 w 1186"/>
                  <a:gd name="T17" fmla="*/ 335 h 336"/>
                  <a:gd name="T18" fmla="*/ 593 w 1186"/>
                  <a:gd name="T19" fmla="*/ 336 h 336"/>
                  <a:gd name="T20" fmla="*/ 532 w 1186"/>
                  <a:gd name="T21" fmla="*/ 335 h 336"/>
                  <a:gd name="T22" fmla="*/ 416 w 1186"/>
                  <a:gd name="T23" fmla="*/ 329 h 336"/>
                  <a:gd name="T24" fmla="*/ 309 w 1186"/>
                  <a:gd name="T25" fmla="*/ 316 h 336"/>
                  <a:gd name="T26" fmla="*/ 214 w 1186"/>
                  <a:gd name="T27" fmla="*/ 298 h 336"/>
                  <a:gd name="T28" fmla="*/ 134 w 1186"/>
                  <a:gd name="T29" fmla="*/ 275 h 336"/>
                  <a:gd name="T30" fmla="*/ 70 w 1186"/>
                  <a:gd name="T31" fmla="*/ 249 h 336"/>
                  <a:gd name="T32" fmla="*/ 26 w 1186"/>
                  <a:gd name="T33" fmla="*/ 218 h 336"/>
                  <a:gd name="T34" fmla="*/ 1 w 1186"/>
                  <a:gd name="T35" fmla="*/ 185 h 336"/>
                  <a:gd name="T36" fmla="*/ 0 w 1186"/>
                  <a:gd name="T37" fmla="*/ 168 h 336"/>
                  <a:gd name="T38" fmla="*/ 1 w 1186"/>
                  <a:gd name="T39" fmla="*/ 151 h 336"/>
                  <a:gd name="T40" fmla="*/ 26 w 1186"/>
                  <a:gd name="T41" fmla="*/ 118 h 336"/>
                  <a:gd name="T42" fmla="*/ 70 w 1186"/>
                  <a:gd name="T43" fmla="*/ 88 h 336"/>
                  <a:gd name="T44" fmla="*/ 134 w 1186"/>
                  <a:gd name="T45" fmla="*/ 62 h 336"/>
                  <a:gd name="T46" fmla="*/ 214 w 1186"/>
                  <a:gd name="T47" fmla="*/ 39 h 336"/>
                  <a:gd name="T48" fmla="*/ 309 w 1186"/>
                  <a:gd name="T49" fmla="*/ 20 h 336"/>
                  <a:gd name="T50" fmla="*/ 416 w 1186"/>
                  <a:gd name="T51" fmla="*/ 7 h 336"/>
                  <a:gd name="T52" fmla="*/ 532 w 1186"/>
                  <a:gd name="T53" fmla="*/ 1 h 336"/>
                  <a:gd name="T54" fmla="*/ 593 w 1186"/>
                  <a:gd name="T55" fmla="*/ 0 h 336"/>
                  <a:gd name="T56" fmla="*/ 653 w 1186"/>
                  <a:gd name="T57" fmla="*/ 1 h 336"/>
                  <a:gd name="T58" fmla="*/ 770 w 1186"/>
                  <a:gd name="T59" fmla="*/ 7 h 336"/>
                  <a:gd name="T60" fmla="*/ 876 w 1186"/>
                  <a:gd name="T61" fmla="*/ 20 h 336"/>
                  <a:gd name="T62" fmla="*/ 971 w 1186"/>
                  <a:gd name="T63" fmla="*/ 39 h 336"/>
                  <a:gd name="T64" fmla="*/ 1052 w 1186"/>
                  <a:gd name="T65" fmla="*/ 62 h 336"/>
                  <a:gd name="T66" fmla="*/ 1115 w 1186"/>
                  <a:gd name="T67" fmla="*/ 88 h 336"/>
                  <a:gd name="T68" fmla="*/ 1161 w 1186"/>
                  <a:gd name="T69" fmla="*/ 118 h 336"/>
                  <a:gd name="T70" fmla="*/ 1184 w 1186"/>
                  <a:gd name="T71" fmla="*/ 151 h 336"/>
                  <a:gd name="T72" fmla="*/ 1186 w 1186"/>
                  <a:gd name="T73" fmla="*/ 16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6" h="336">
                    <a:moveTo>
                      <a:pt x="1186" y="168"/>
                    </a:moveTo>
                    <a:lnTo>
                      <a:pt x="1184" y="185"/>
                    </a:lnTo>
                    <a:lnTo>
                      <a:pt x="1161" y="218"/>
                    </a:lnTo>
                    <a:lnTo>
                      <a:pt x="1115" y="249"/>
                    </a:lnTo>
                    <a:lnTo>
                      <a:pt x="1052" y="275"/>
                    </a:lnTo>
                    <a:lnTo>
                      <a:pt x="971" y="298"/>
                    </a:lnTo>
                    <a:lnTo>
                      <a:pt x="876" y="316"/>
                    </a:lnTo>
                    <a:lnTo>
                      <a:pt x="770" y="329"/>
                    </a:lnTo>
                    <a:lnTo>
                      <a:pt x="653" y="335"/>
                    </a:lnTo>
                    <a:lnTo>
                      <a:pt x="593" y="336"/>
                    </a:lnTo>
                    <a:lnTo>
                      <a:pt x="532" y="335"/>
                    </a:lnTo>
                    <a:lnTo>
                      <a:pt x="416" y="329"/>
                    </a:lnTo>
                    <a:lnTo>
                      <a:pt x="309" y="316"/>
                    </a:lnTo>
                    <a:lnTo>
                      <a:pt x="214" y="298"/>
                    </a:lnTo>
                    <a:lnTo>
                      <a:pt x="134" y="275"/>
                    </a:lnTo>
                    <a:lnTo>
                      <a:pt x="70" y="249"/>
                    </a:lnTo>
                    <a:lnTo>
                      <a:pt x="26" y="218"/>
                    </a:lnTo>
                    <a:lnTo>
                      <a:pt x="1" y="185"/>
                    </a:lnTo>
                    <a:lnTo>
                      <a:pt x="0" y="168"/>
                    </a:lnTo>
                    <a:lnTo>
                      <a:pt x="1" y="151"/>
                    </a:lnTo>
                    <a:lnTo>
                      <a:pt x="26" y="118"/>
                    </a:lnTo>
                    <a:lnTo>
                      <a:pt x="70" y="88"/>
                    </a:lnTo>
                    <a:lnTo>
                      <a:pt x="134" y="62"/>
                    </a:lnTo>
                    <a:lnTo>
                      <a:pt x="214" y="39"/>
                    </a:lnTo>
                    <a:lnTo>
                      <a:pt x="309" y="20"/>
                    </a:lnTo>
                    <a:lnTo>
                      <a:pt x="416" y="7"/>
                    </a:lnTo>
                    <a:lnTo>
                      <a:pt x="532" y="1"/>
                    </a:lnTo>
                    <a:lnTo>
                      <a:pt x="593" y="0"/>
                    </a:lnTo>
                    <a:lnTo>
                      <a:pt x="653" y="1"/>
                    </a:lnTo>
                    <a:lnTo>
                      <a:pt x="770" y="7"/>
                    </a:lnTo>
                    <a:lnTo>
                      <a:pt x="876" y="20"/>
                    </a:lnTo>
                    <a:lnTo>
                      <a:pt x="971" y="39"/>
                    </a:lnTo>
                    <a:lnTo>
                      <a:pt x="1052" y="62"/>
                    </a:lnTo>
                    <a:lnTo>
                      <a:pt x="1115" y="88"/>
                    </a:lnTo>
                    <a:lnTo>
                      <a:pt x="1161" y="118"/>
                    </a:lnTo>
                    <a:lnTo>
                      <a:pt x="1184" y="151"/>
                    </a:lnTo>
                    <a:lnTo>
                      <a:pt x="1186" y="16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85">
                <a:extLst>
                  <a:ext uri="{FF2B5EF4-FFF2-40B4-BE49-F238E27FC236}">
                    <a16:creationId xmlns:a16="http://schemas.microsoft.com/office/drawing/2014/main" id="{8FC4024C-6361-4E41-A243-94F78D955B58}"/>
                  </a:ext>
                </a:extLst>
              </p:cNvPr>
              <p:cNvGrpSpPr/>
              <p:nvPr/>
            </p:nvGrpSpPr>
            <p:grpSpPr>
              <a:xfrm>
                <a:off x="9019229" y="4282320"/>
                <a:ext cx="2859758" cy="1140898"/>
                <a:chOff x="8501504" y="4047827"/>
                <a:chExt cx="3813010" cy="1521192"/>
              </a:xfrm>
            </p:grpSpPr>
            <p:sp>
              <p:nvSpPr>
                <p:cNvPr id="59" name="TextBox 86">
                  <a:extLst>
                    <a:ext uri="{FF2B5EF4-FFF2-40B4-BE49-F238E27FC236}">
                      <a16:creationId xmlns:a16="http://schemas.microsoft.com/office/drawing/2014/main" id="{07B49AFA-4A69-4520-AC70-38CD24AE2825}"/>
                    </a:ext>
                  </a:extLst>
                </p:cNvPr>
                <p:cNvSpPr txBox="1"/>
                <p:nvPr/>
              </p:nvSpPr>
              <p:spPr>
                <a:xfrm>
                  <a:off x="8921977" y="4047827"/>
                  <a:ext cx="2937087" cy="53348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sz="2000" b="1" dirty="0"/>
                    <a:t>Objetivo 6</a:t>
                  </a:r>
                </a:p>
              </p:txBody>
            </p:sp>
            <p:sp>
              <p:nvSpPr>
                <p:cNvPr id="60" name="TextBox 87">
                  <a:extLst>
                    <a:ext uri="{FF2B5EF4-FFF2-40B4-BE49-F238E27FC236}">
                      <a16:creationId xmlns:a16="http://schemas.microsoft.com/office/drawing/2014/main" id="{F295A815-DDA4-4B4D-92ED-A01659A18D3D}"/>
                    </a:ext>
                  </a:extLst>
                </p:cNvPr>
                <p:cNvSpPr txBox="1"/>
                <p:nvPr/>
              </p:nvSpPr>
              <p:spPr>
                <a:xfrm>
                  <a:off x="8501504" y="4479363"/>
                  <a:ext cx="3813010" cy="1089656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2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sz="1400" dirty="0"/>
                    <a:t>Fortalecer el desarrollo integral del talento humano </a:t>
                  </a:r>
                </a:p>
                <a:p>
                  <a:pPr algn="ctr"/>
                  <a:r>
                    <a:rPr lang="es-CO" sz="1400" b="1" dirty="0"/>
                    <a:t>Cumplimiento: 100%</a:t>
                  </a:r>
                  <a:endParaRPr lang="es-ES" sz="1400" dirty="0"/>
                </a:p>
              </p:txBody>
            </p:sp>
          </p:grpSp>
          <p:cxnSp>
            <p:nvCxnSpPr>
              <p:cNvPr id="73" name="Connector: Elbow 106">
                <a:extLst>
                  <a:ext uri="{FF2B5EF4-FFF2-40B4-BE49-F238E27FC236}">
                    <a16:creationId xmlns:a16="http://schemas.microsoft.com/office/drawing/2014/main" id="{20B70C33-FE59-464E-A374-535B6E2F818F}"/>
                  </a:ext>
                </a:extLst>
              </p:cNvPr>
              <p:cNvCxnSpPr>
                <a:cxnSpLocks/>
                <a:endCxn id="74" idx="1"/>
              </p:cNvCxnSpPr>
              <p:nvPr/>
            </p:nvCxnSpPr>
            <p:spPr>
              <a:xfrm rot="5400000" flipH="1" flipV="1">
                <a:off x="8399341" y="4805393"/>
                <a:ext cx="1115908" cy="452445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F874F69F-4606-4501-8E78-76B340DCA3E7}"/>
                  </a:ext>
                </a:extLst>
              </p:cNvPr>
              <p:cNvSpPr/>
              <p:nvPr/>
            </p:nvSpPr>
            <p:spPr>
              <a:xfrm>
                <a:off x="9183517" y="4301478"/>
                <a:ext cx="34289" cy="34436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75" name="Connector: Elbow 108">
              <a:extLst>
                <a:ext uri="{FF2B5EF4-FFF2-40B4-BE49-F238E27FC236}">
                  <a16:creationId xmlns:a16="http://schemas.microsoft.com/office/drawing/2014/main" id="{0E44FA10-5E0A-4ACB-8A12-793CA54E9435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5400000" flipH="1" flipV="1">
              <a:off x="5663777" y="2680339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109">
              <a:extLst>
                <a:ext uri="{FF2B5EF4-FFF2-40B4-BE49-F238E27FC236}">
                  <a16:creationId xmlns:a16="http://schemas.microsoft.com/office/drawing/2014/main" id="{390D4A1B-CD39-419E-A44C-E571449BA707}"/>
                </a:ext>
              </a:extLst>
            </p:cNvPr>
            <p:cNvSpPr/>
            <p:nvPr/>
          </p:nvSpPr>
          <p:spPr>
            <a:xfrm>
              <a:off x="6413824" y="2264010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7" name="Connector: Elbow 145">
              <a:extLst>
                <a:ext uri="{FF2B5EF4-FFF2-40B4-BE49-F238E27FC236}">
                  <a16:creationId xmlns:a16="http://schemas.microsoft.com/office/drawing/2014/main" id="{6354D7CF-1E4D-429E-9481-BEB55478EEDF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 rot="5400000" flipH="1" flipV="1">
              <a:off x="3890511" y="1434678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146">
              <a:extLst>
                <a:ext uri="{FF2B5EF4-FFF2-40B4-BE49-F238E27FC236}">
                  <a16:creationId xmlns:a16="http://schemas.microsoft.com/office/drawing/2014/main" id="{F4C90393-E1D4-4D2D-9690-0D071E76F867}"/>
                </a:ext>
              </a:extLst>
            </p:cNvPr>
            <p:cNvSpPr/>
            <p:nvPr/>
          </p:nvSpPr>
          <p:spPr>
            <a:xfrm>
              <a:off x="4615361" y="884561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1D1BE8-C89D-45CF-93CF-9C501C5AA22A}"/>
                </a:ext>
              </a:extLst>
            </p:cNvPr>
            <p:cNvGrpSpPr/>
            <p:nvPr/>
          </p:nvGrpSpPr>
          <p:grpSpPr>
            <a:xfrm>
              <a:off x="2720795" y="3789454"/>
              <a:ext cx="5316049" cy="2181162"/>
              <a:chOff x="2720795" y="3789454"/>
              <a:chExt cx="5316049" cy="2181162"/>
            </a:xfrm>
          </p:grpSpPr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94484013-27FD-4A59-B3B6-F329F70C0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94" y="3789454"/>
                <a:ext cx="1702650" cy="1687138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FE03F72F-033E-45D2-B0DF-B45F0752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11CD689E-4DB2-419D-BF3B-D590528F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1" name="Group 88">
                <a:extLst>
                  <a:ext uri="{FF2B5EF4-FFF2-40B4-BE49-F238E27FC236}">
                    <a16:creationId xmlns:a16="http://schemas.microsoft.com/office/drawing/2014/main" id="{B6086F31-FC5A-44DC-9840-549D759D9299}"/>
                  </a:ext>
                </a:extLst>
              </p:cNvPr>
              <p:cNvGrpSpPr/>
              <p:nvPr/>
            </p:nvGrpSpPr>
            <p:grpSpPr>
              <a:xfrm>
                <a:off x="2720795" y="4045390"/>
                <a:ext cx="3061763" cy="1925226"/>
                <a:chOff x="-656671" y="2434507"/>
                <a:chExt cx="4082351" cy="2566986"/>
              </a:xfrm>
            </p:grpSpPr>
            <p:sp>
              <p:nvSpPr>
                <p:cNvPr id="62" name="TextBox 89">
                  <a:extLst>
                    <a:ext uri="{FF2B5EF4-FFF2-40B4-BE49-F238E27FC236}">
                      <a16:creationId xmlns:a16="http://schemas.microsoft.com/office/drawing/2014/main" id="{133F46E0-2968-468D-966D-D7417E064EDF}"/>
                    </a:ext>
                  </a:extLst>
                </p:cNvPr>
                <p:cNvSpPr txBox="1"/>
                <p:nvPr/>
              </p:nvSpPr>
              <p:spPr>
                <a:xfrm>
                  <a:off x="224930" y="2434507"/>
                  <a:ext cx="2937088" cy="492446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r"/>
                  <a:r>
                    <a:rPr lang="en-US" b="1" dirty="0"/>
                    <a:t>Objetivo 4</a:t>
                  </a:r>
                </a:p>
              </p:txBody>
            </p:sp>
            <p:sp>
              <p:nvSpPr>
                <p:cNvPr id="63" name="TextBox 90">
                  <a:extLst>
                    <a:ext uri="{FF2B5EF4-FFF2-40B4-BE49-F238E27FC236}">
                      <a16:creationId xmlns:a16="http://schemas.microsoft.com/office/drawing/2014/main" id="{BF45A1E2-E801-4329-9372-8156487AFF3F}"/>
                    </a:ext>
                  </a:extLst>
                </p:cNvPr>
                <p:cNvSpPr txBox="1"/>
                <p:nvPr/>
              </p:nvSpPr>
              <p:spPr>
                <a:xfrm>
                  <a:off x="-656671" y="2958367"/>
                  <a:ext cx="4082351" cy="2043126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2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sz="1400" dirty="0"/>
                    <a:t> Asegurar la calidad de la información y el manejo eficiente de la misma.</a:t>
                  </a:r>
                </a:p>
                <a:p>
                  <a:endParaRPr lang="es-CO" sz="1400" dirty="0"/>
                </a:p>
                <a:p>
                  <a:endParaRPr lang="es-CO" sz="1400" dirty="0"/>
                </a:p>
                <a:p>
                  <a:pPr algn="ctr"/>
                  <a:r>
                    <a:rPr lang="es-CO" sz="1400" b="1" dirty="0"/>
                    <a:t>Cumplimiento: 100%</a:t>
                  </a:r>
                  <a:endParaRPr lang="es-CO" sz="1400" dirty="0"/>
                </a:p>
              </p:txBody>
            </p:sp>
          </p:grpSp>
          <p:cxnSp>
            <p:nvCxnSpPr>
              <p:cNvPr id="79" name="Connector: Elbow 147">
                <a:extLst>
                  <a:ext uri="{FF2B5EF4-FFF2-40B4-BE49-F238E27FC236}">
                    <a16:creationId xmlns:a16="http://schemas.microsoft.com/office/drawing/2014/main" id="{D69A68AF-E0E0-4D88-86D8-4B485FC3C5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907922" y="4172665"/>
                <a:ext cx="1044782" cy="478748"/>
              </a:xfrm>
              <a:prstGeom prst="bentConnector3">
                <a:avLst>
                  <a:gd name="adj1" fmla="val 670"/>
                </a:avLst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48">
                <a:extLst>
                  <a:ext uri="{FF2B5EF4-FFF2-40B4-BE49-F238E27FC236}">
                    <a16:creationId xmlns:a16="http://schemas.microsoft.com/office/drawing/2014/main" id="{CAE264C0-4254-4A3E-8F72-1089C7B040F5}"/>
                  </a:ext>
                </a:extLst>
              </p:cNvPr>
              <p:cNvSpPr/>
              <p:nvPr/>
            </p:nvSpPr>
            <p:spPr>
              <a:xfrm>
                <a:off x="5875769" y="4516234"/>
                <a:ext cx="34289" cy="3443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81" name="Connector: Elbow 149">
              <a:extLst>
                <a:ext uri="{FF2B5EF4-FFF2-40B4-BE49-F238E27FC236}">
                  <a16:creationId xmlns:a16="http://schemas.microsoft.com/office/drawing/2014/main" id="{00C6CCA4-7803-4177-8FBD-F84F8ABDC114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rot="5400000">
              <a:off x="4634761" y="2551942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0E379C69-7FC5-46ED-A574-B31725F2922D}"/>
                </a:ext>
              </a:extLst>
            </p:cNvPr>
            <p:cNvSpPr/>
            <p:nvPr/>
          </p:nvSpPr>
          <p:spPr>
            <a:xfrm>
              <a:off x="4349103" y="2805382"/>
              <a:ext cx="34289" cy="3443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6353BEC3-FAB8-41A5-9141-D37C09604A03}"/>
                </a:ext>
              </a:extLst>
            </p:cNvPr>
            <p:cNvGrpSpPr/>
            <p:nvPr/>
          </p:nvGrpSpPr>
          <p:grpSpPr>
            <a:xfrm>
              <a:off x="7245906" y="2862238"/>
              <a:ext cx="4901394" cy="3630640"/>
              <a:chOff x="6302459" y="2174869"/>
              <a:chExt cx="4668676" cy="3494916"/>
            </a:xfrm>
          </p:grpSpPr>
          <p:sp>
            <p:nvSpPr>
              <p:cNvPr id="85" name="Freeform 28">
                <a:extLst>
                  <a:ext uri="{FF2B5EF4-FFF2-40B4-BE49-F238E27FC236}">
                    <a16:creationId xmlns:a16="http://schemas.microsoft.com/office/drawing/2014/main" id="{0F318805-E04A-4F8D-9EF3-1BB3C6E2B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459" y="3786051"/>
                <a:ext cx="2050221" cy="1883734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54">
                <a:extLst>
                  <a:ext uri="{FF2B5EF4-FFF2-40B4-BE49-F238E27FC236}">
                    <a16:creationId xmlns:a16="http://schemas.microsoft.com/office/drawing/2014/main" id="{FBCAAAFD-09A5-42C4-8A5F-ED4980DCC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55">
                <a:extLst>
                  <a:ext uri="{FF2B5EF4-FFF2-40B4-BE49-F238E27FC236}">
                    <a16:creationId xmlns:a16="http://schemas.microsoft.com/office/drawing/2014/main" id="{B1616F9B-C5DB-468E-B832-84749ADD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8" name="Group 88">
                <a:extLst>
                  <a:ext uri="{FF2B5EF4-FFF2-40B4-BE49-F238E27FC236}">
                    <a16:creationId xmlns:a16="http://schemas.microsoft.com/office/drawing/2014/main" id="{BD1BCEF1-8D1D-4CA5-BCE7-C5227D74DB5E}"/>
                  </a:ext>
                </a:extLst>
              </p:cNvPr>
              <p:cNvGrpSpPr/>
              <p:nvPr/>
            </p:nvGrpSpPr>
            <p:grpSpPr>
              <a:xfrm>
                <a:off x="7717955" y="2174869"/>
                <a:ext cx="3253180" cy="1538474"/>
                <a:chOff x="6006204" y="-59531"/>
                <a:chExt cx="4337572" cy="2051296"/>
              </a:xfrm>
            </p:grpSpPr>
            <p:sp>
              <p:nvSpPr>
                <p:cNvPr id="91" name="TextBox 89">
                  <a:extLst>
                    <a:ext uri="{FF2B5EF4-FFF2-40B4-BE49-F238E27FC236}">
                      <a16:creationId xmlns:a16="http://schemas.microsoft.com/office/drawing/2014/main" id="{4EDB4771-2A1C-4C03-90B9-AAC925BCE10E}"/>
                    </a:ext>
                  </a:extLst>
                </p:cNvPr>
                <p:cNvSpPr txBox="1"/>
                <p:nvPr/>
              </p:nvSpPr>
              <p:spPr>
                <a:xfrm>
                  <a:off x="6130714" y="-59531"/>
                  <a:ext cx="2937088" cy="4924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b="1" dirty="0"/>
                    <a:t>Objetivo 5</a:t>
                  </a:r>
                </a:p>
              </p:txBody>
            </p:sp>
            <p:sp>
              <p:nvSpPr>
                <p:cNvPr id="93" name="TextBox 90">
                  <a:extLst>
                    <a:ext uri="{FF2B5EF4-FFF2-40B4-BE49-F238E27FC236}">
                      <a16:creationId xmlns:a16="http://schemas.microsoft.com/office/drawing/2014/main" id="{E04BE817-D76A-4314-90B8-5BA008F357CA}"/>
                    </a:ext>
                  </a:extLst>
                </p:cNvPr>
                <p:cNvSpPr txBox="1"/>
                <p:nvPr/>
              </p:nvSpPr>
              <p:spPr>
                <a:xfrm>
                  <a:off x="6006204" y="330969"/>
                  <a:ext cx="4337572" cy="1660796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2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sz="1400" dirty="0"/>
                    <a:t>Fortalecer la gestión institucional mediante el aporte del recurso humano suficiente e idóneo</a:t>
                  </a:r>
                </a:p>
                <a:p>
                  <a:endParaRPr lang="es-CO" sz="1400" dirty="0"/>
                </a:p>
                <a:p>
                  <a:pPr algn="ctr"/>
                  <a:r>
                    <a:rPr lang="es-CO" sz="1400" b="1" dirty="0"/>
                    <a:t>Cumplimiento: 100%</a:t>
                  </a:r>
                  <a:endParaRPr lang="es-ES" sz="1400" dirty="0"/>
                </a:p>
              </p:txBody>
            </p:sp>
          </p:grpSp>
          <p:cxnSp>
            <p:nvCxnSpPr>
              <p:cNvPr id="89" name="Connector: Elbow 147">
                <a:extLst>
                  <a:ext uri="{FF2B5EF4-FFF2-40B4-BE49-F238E27FC236}">
                    <a16:creationId xmlns:a16="http://schemas.microsoft.com/office/drawing/2014/main" id="{A56FEB03-53BD-4478-BB35-1928160E2F91}"/>
                  </a:ext>
                </a:extLst>
              </p:cNvPr>
              <p:cNvCxnSpPr>
                <a:cxnSpLocks/>
                <a:stCxn id="90" idx="1"/>
              </p:cNvCxnSpPr>
              <p:nvPr/>
            </p:nvCxnSpPr>
            <p:spPr>
              <a:xfrm rot="10800000" flipV="1">
                <a:off x="6964953" y="2949147"/>
                <a:ext cx="693249" cy="119770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148">
                <a:extLst>
                  <a:ext uri="{FF2B5EF4-FFF2-40B4-BE49-F238E27FC236}">
                    <a16:creationId xmlns:a16="http://schemas.microsoft.com/office/drawing/2014/main" id="{D554F7C9-0B53-42F1-A385-4B96286E9E85}"/>
                  </a:ext>
                </a:extLst>
              </p:cNvPr>
              <p:cNvSpPr/>
              <p:nvPr/>
            </p:nvSpPr>
            <p:spPr>
              <a:xfrm>
                <a:off x="7658201" y="2776963"/>
                <a:ext cx="34289" cy="3443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79B06459-4019-4BE9-8699-7BC7DFA78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8518" y="1700481"/>
            <a:ext cx="1295537" cy="10958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879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13352AE-A190-471A-8332-6E0A2D72CB33}"/>
              </a:ext>
            </a:extLst>
          </p:cNvPr>
          <p:cNvGrpSpPr/>
          <p:nvPr/>
        </p:nvGrpSpPr>
        <p:grpSpPr>
          <a:xfrm>
            <a:off x="1124158" y="1099826"/>
            <a:ext cx="10524693" cy="5393047"/>
            <a:chOff x="1659550" y="1590876"/>
            <a:chExt cx="7099210" cy="3600114"/>
          </a:xfrm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B9D3B52E-4D6B-4A81-B5C6-0792B658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117" y="3774385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D58C189E-BD90-4AD6-8220-FE4E144F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998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EB25EA5-22A5-499F-86D4-4730C1CE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765" y="2654546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C126BF3-9543-4BD7-8652-66C7958F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685" y="4781093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6">
              <a:extLst>
                <a:ext uri="{FF2B5EF4-FFF2-40B4-BE49-F238E27FC236}">
                  <a16:creationId xmlns:a16="http://schemas.microsoft.com/office/drawing/2014/main" id="{74FB388F-0AA0-45F4-92CD-1AEA41AC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952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3F07648E-BDDE-47A3-AE5B-65ECC071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895" y="4138374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>
              <a:extLst>
                <a:ext uri="{FF2B5EF4-FFF2-40B4-BE49-F238E27FC236}">
                  <a16:creationId xmlns:a16="http://schemas.microsoft.com/office/drawing/2014/main" id="{E9E8C44E-49D1-44FB-ADE2-F1BBA3AF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571" y="3449747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>
              <a:extLst>
                <a:ext uri="{FF2B5EF4-FFF2-40B4-BE49-F238E27FC236}">
                  <a16:creationId xmlns:a16="http://schemas.microsoft.com/office/drawing/2014/main" id="{7BA0028C-DD84-4B67-982C-D47180A8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586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89">
              <a:extLst>
                <a:ext uri="{FF2B5EF4-FFF2-40B4-BE49-F238E27FC236}">
                  <a16:creationId xmlns:a16="http://schemas.microsoft.com/office/drawing/2014/main" id="{5D7521A9-136B-4122-96CA-38665A1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770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90">
              <a:extLst>
                <a:ext uri="{FF2B5EF4-FFF2-40B4-BE49-F238E27FC236}">
                  <a16:creationId xmlns:a16="http://schemas.microsoft.com/office/drawing/2014/main" id="{AA7D77C6-EE71-4D11-8899-25A50421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19" y="2902125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8BD067-272C-4542-9A2A-9CF671073260}"/>
                </a:ext>
              </a:extLst>
            </p:cNvPr>
            <p:cNvGrpSpPr/>
            <p:nvPr/>
          </p:nvGrpSpPr>
          <p:grpSpPr>
            <a:xfrm>
              <a:off x="1659550" y="3522925"/>
              <a:ext cx="2381596" cy="1154680"/>
              <a:chOff x="94576" y="2615017"/>
              <a:chExt cx="3175448" cy="1539575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B69E24D-9453-424B-9B5E-E2C1F75C02D4}"/>
                  </a:ext>
                </a:extLst>
              </p:cNvPr>
              <p:cNvSpPr txBox="1"/>
              <p:nvPr/>
            </p:nvSpPr>
            <p:spPr>
              <a:xfrm>
                <a:off x="94576" y="2615017"/>
                <a:ext cx="2937088" cy="43274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CF52C-C330-42FC-84C8-F83ABFD329E1}"/>
                  </a:ext>
                </a:extLst>
              </p:cNvPr>
              <p:cNvSpPr txBox="1"/>
              <p:nvPr/>
            </p:nvSpPr>
            <p:spPr>
              <a:xfrm>
                <a:off x="340731" y="300287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Desarrollar estrategias que promuevan los criterios de calidad de los servicios sociales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100%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35F60CB-3D33-496C-96D1-4AF7F874B9E4}"/>
                </a:ext>
              </a:extLst>
            </p:cNvPr>
            <p:cNvGrpSpPr/>
            <p:nvPr/>
          </p:nvGrpSpPr>
          <p:grpSpPr>
            <a:xfrm>
              <a:off x="6555944" y="2881604"/>
              <a:ext cx="2202816" cy="1242065"/>
              <a:chOff x="9187325" y="3980921"/>
              <a:chExt cx="2937088" cy="1656089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E8C745E-723E-400D-B302-B9829C54E178}"/>
                  </a:ext>
                </a:extLst>
              </p:cNvPr>
              <p:cNvSpPr txBox="1"/>
              <p:nvPr/>
            </p:nvSpPr>
            <p:spPr>
              <a:xfrm>
                <a:off x="9187325" y="3980921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 Objetivo 3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E45FCF8-EE34-4657-92F5-D36E404FBB8E}"/>
                  </a:ext>
                </a:extLst>
              </p:cNvPr>
              <p:cNvSpPr txBox="1"/>
              <p:nvPr/>
            </p:nvSpPr>
            <p:spPr>
              <a:xfrm>
                <a:off x="9195115" y="4273135"/>
                <a:ext cx="2929293" cy="136387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Formular e implementar estrategias que impulsen la gestión pública eficiente y transparente</a:t>
                </a:r>
                <a:endParaRPr lang="es-ES" dirty="0"/>
              </a:p>
              <a:p>
                <a:endParaRPr lang="es-CO" dirty="0"/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100%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AB54004-490F-4D0C-8AD5-96B83DC531BD}"/>
                </a:ext>
              </a:extLst>
            </p:cNvPr>
            <p:cNvGrpSpPr/>
            <p:nvPr/>
          </p:nvGrpSpPr>
          <p:grpSpPr>
            <a:xfrm>
              <a:off x="4407452" y="1590876"/>
              <a:ext cx="2202817" cy="1097215"/>
              <a:chOff x="8811265" y="4058997"/>
              <a:chExt cx="2937089" cy="1462955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44FE50-9CF4-4F9B-AD02-BD82C3C329CD}"/>
                  </a:ext>
                </a:extLst>
              </p:cNvPr>
              <p:cNvSpPr txBox="1"/>
              <p:nvPr/>
            </p:nvSpPr>
            <p:spPr>
              <a:xfrm>
                <a:off x="8811265" y="4058997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Objetivo 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B5BCCA-F1E7-4441-9822-FA683A167170}"/>
                  </a:ext>
                </a:extLst>
              </p:cNvPr>
              <p:cNvSpPr txBox="1"/>
              <p:nvPr/>
            </p:nvSpPr>
            <p:spPr>
              <a:xfrm>
                <a:off x="8819061" y="437023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rgbClr val="003E65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>
                    <a:solidFill>
                      <a:schemeClr val="bg1"/>
                    </a:solidFill>
                  </a:rPr>
                  <a:t>Determinar el avance de las </a:t>
                </a:r>
                <a:r>
                  <a:rPr lang="es-CO" b="1" dirty="0">
                    <a:solidFill>
                      <a:schemeClr val="bg1"/>
                    </a:solidFill>
                  </a:rPr>
                  <a:t>políticas sociales </a:t>
                </a:r>
                <a:r>
                  <a:rPr lang="es-CO" dirty="0">
                    <a:solidFill>
                      <a:schemeClr val="bg1"/>
                    </a:solidFill>
                  </a:rPr>
                  <a:t>y comunicarlo a los grupos de interés</a:t>
                </a:r>
              </a:p>
              <a:p>
                <a:endParaRPr lang="es-CO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100%</a:t>
                </a:r>
              </a:p>
            </p:txBody>
          </p:sp>
        </p:grp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E5F742E5-FF7B-48DD-8FD6-BE6AE6EACA90}"/>
                </a:ext>
              </a:extLst>
            </p:cNvPr>
            <p:cNvCxnSpPr>
              <a:cxnSpLocks/>
              <a:stCxn id="54" idx="21"/>
              <a:endCxn id="110" idx="1"/>
            </p:cNvCxnSpPr>
            <p:nvPr/>
          </p:nvCxnSpPr>
          <p:spPr>
            <a:xfrm flipV="1">
              <a:off x="5663749" y="3176977"/>
              <a:ext cx="812478" cy="961398"/>
            </a:xfrm>
            <a:prstGeom prst="bentConnector3">
              <a:avLst>
                <a:gd name="adj1" fmla="val 1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8FBC05-DB12-4941-BCE8-EEA9C232B8E6}"/>
                </a:ext>
              </a:extLst>
            </p:cNvPr>
            <p:cNvSpPr/>
            <p:nvPr/>
          </p:nvSpPr>
          <p:spPr>
            <a:xfrm>
              <a:off x="6476227" y="3004793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6C1B8B44-AE00-4E82-A5AB-896C7D2171B2}"/>
                </a:ext>
              </a:extLst>
            </p:cNvPr>
            <p:cNvCxnSpPr>
              <a:cxnSpLocks/>
              <a:endCxn id="147" idx="1"/>
            </p:cNvCxnSpPr>
            <p:nvPr/>
          </p:nvCxnSpPr>
          <p:spPr>
            <a:xfrm rot="5400000" flipH="1" flipV="1">
              <a:off x="3631110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0E33DE-23C3-4B21-B029-82A72BEDCFD7}"/>
                </a:ext>
              </a:extLst>
            </p:cNvPr>
            <p:cNvSpPr/>
            <p:nvPr/>
          </p:nvSpPr>
          <p:spPr>
            <a:xfrm>
              <a:off x="4355960" y="1625344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F0355D64-258D-40CB-AEB6-9FBE33BFBD2E}"/>
                </a:ext>
              </a:extLst>
            </p:cNvPr>
            <p:cNvCxnSpPr>
              <a:cxnSpLocks/>
              <a:endCxn id="151" idx="3"/>
            </p:cNvCxnSpPr>
            <p:nvPr/>
          </p:nvCxnSpPr>
          <p:spPr>
            <a:xfrm rot="5400000">
              <a:off x="4375359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199BB96-0025-4965-B34B-CD9ED39DDA5B}"/>
                </a:ext>
              </a:extLst>
            </p:cNvPr>
            <p:cNvSpPr/>
            <p:nvPr/>
          </p:nvSpPr>
          <p:spPr>
            <a:xfrm>
              <a:off x="4089702" y="3546165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608777" y="1095478"/>
            <a:ext cx="39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Integración eficiente y transparente para todos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799834" y="1889035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45B72F-E1AD-4607-BEF6-0C1DE214C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256" y="1834722"/>
            <a:ext cx="1199704" cy="11274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20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855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-107505" y="1000107"/>
            <a:ext cx="446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Integración digital y de conocimiento para la inclusión social 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140657" y="160307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90%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FACA467-2B34-400B-915C-1F2576985CC7}"/>
              </a:ext>
            </a:extLst>
          </p:cNvPr>
          <p:cNvGrpSpPr/>
          <p:nvPr/>
        </p:nvGrpSpPr>
        <p:grpSpPr>
          <a:xfrm>
            <a:off x="878997" y="1061647"/>
            <a:ext cx="10532686" cy="5699922"/>
            <a:chOff x="878997" y="818575"/>
            <a:chExt cx="10532686" cy="569992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13F8E15-91F7-45C8-B4BD-38CE67F5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519" y="3033602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E038D6A-EEC6-4DCA-82E5-3C7A6866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99" y="2426955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9919404-4B71-4ABE-803C-A80BAD0D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66" y="1913763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66">
              <a:extLst>
                <a:ext uri="{FF2B5EF4-FFF2-40B4-BE49-F238E27FC236}">
                  <a16:creationId xmlns:a16="http://schemas.microsoft.com/office/drawing/2014/main" id="{8768956F-130B-4E1B-BC00-A5D5770A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353" y="3356602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7">
              <a:extLst>
                <a:ext uri="{FF2B5EF4-FFF2-40B4-BE49-F238E27FC236}">
                  <a16:creationId xmlns:a16="http://schemas.microsoft.com/office/drawing/2014/main" id="{86F02E94-8B9F-4BE4-96AC-B0F7CE9A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296" y="3397591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77">
              <a:extLst>
                <a:ext uri="{FF2B5EF4-FFF2-40B4-BE49-F238E27FC236}">
                  <a16:creationId xmlns:a16="http://schemas.microsoft.com/office/drawing/2014/main" id="{14EBD80E-E635-42FD-8397-E77B1983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972" y="2708964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8">
              <a:extLst>
                <a:ext uri="{FF2B5EF4-FFF2-40B4-BE49-F238E27FC236}">
                  <a16:creationId xmlns:a16="http://schemas.microsoft.com/office/drawing/2014/main" id="{05D6736A-F756-44B1-9ACD-CFAE5399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988" y="2736838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9">
              <a:extLst>
                <a:ext uri="{FF2B5EF4-FFF2-40B4-BE49-F238E27FC236}">
                  <a16:creationId xmlns:a16="http://schemas.microsoft.com/office/drawing/2014/main" id="{392E3318-3139-40EE-A829-F8B121EB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172" y="2149865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0">
              <a:extLst>
                <a:ext uri="{FF2B5EF4-FFF2-40B4-BE49-F238E27FC236}">
                  <a16:creationId xmlns:a16="http://schemas.microsoft.com/office/drawing/2014/main" id="{31546DC3-D904-40C7-B131-AE8AAE1A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520" y="2161342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" name="Group 91">
              <a:extLst>
                <a:ext uri="{FF2B5EF4-FFF2-40B4-BE49-F238E27FC236}">
                  <a16:creationId xmlns:a16="http://schemas.microsoft.com/office/drawing/2014/main" id="{9D6C2AEA-B88D-4BEF-9E35-03C02C3C44AF}"/>
                </a:ext>
              </a:extLst>
            </p:cNvPr>
            <p:cNvGrpSpPr/>
            <p:nvPr/>
          </p:nvGrpSpPr>
          <p:grpSpPr>
            <a:xfrm>
              <a:off x="878997" y="2158780"/>
              <a:ext cx="3373719" cy="1447352"/>
              <a:chOff x="-1244524" y="1783850"/>
              <a:chExt cx="4498292" cy="1929798"/>
            </a:xfrm>
          </p:grpSpPr>
          <p:sp>
            <p:nvSpPr>
              <p:cNvPr id="65" name="TextBox 98">
                <a:extLst>
                  <a:ext uri="{FF2B5EF4-FFF2-40B4-BE49-F238E27FC236}">
                    <a16:creationId xmlns:a16="http://schemas.microsoft.com/office/drawing/2014/main" id="{2800D98E-3056-44D9-99E0-68DA5C953855}"/>
                  </a:ext>
                </a:extLst>
              </p:cNvPr>
              <p:cNvSpPr txBox="1"/>
              <p:nvPr/>
            </p:nvSpPr>
            <p:spPr>
              <a:xfrm>
                <a:off x="-57977" y="1783850"/>
                <a:ext cx="3165441" cy="533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id="{AC9EAEFD-69B4-425E-A350-5FE886D63C32}"/>
                  </a:ext>
                </a:extLst>
              </p:cNvPr>
              <p:cNvSpPr txBox="1"/>
              <p:nvPr/>
            </p:nvSpPr>
            <p:spPr>
              <a:xfrm>
                <a:off x="-1244524" y="2215369"/>
                <a:ext cx="4498292" cy="149827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2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Desarrollar evaluaciones de los servicios sociales que presta la SDIS.</a:t>
                </a:r>
              </a:p>
              <a:p>
                <a:endParaRPr lang="es-CO" dirty="0"/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90%</a:t>
                </a:r>
                <a:endParaRPr lang="es-CO" dirty="0"/>
              </a:p>
            </p:txBody>
          </p:sp>
        </p:grpSp>
        <p:grpSp>
          <p:nvGrpSpPr>
            <p:cNvPr id="67" name="Group 100">
              <a:extLst>
                <a:ext uri="{FF2B5EF4-FFF2-40B4-BE49-F238E27FC236}">
                  <a16:creationId xmlns:a16="http://schemas.microsoft.com/office/drawing/2014/main" id="{C0C7CFBA-C6F5-4F3B-8F2A-C85E34C8C140}"/>
                </a:ext>
              </a:extLst>
            </p:cNvPr>
            <p:cNvGrpSpPr/>
            <p:nvPr/>
          </p:nvGrpSpPr>
          <p:grpSpPr>
            <a:xfrm>
              <a:off x="6616323" y="2167844"/>
              <a:ext cx="2917820" cy="1243052"/>
              <a:chOff x="8921977" y="4016961"/>
              <a:chExt cx="3890427" cy="1657404"/>
            </a:xfrm>
          </p:grpSpPr>
          <p:sp>
            <p:nvSpPr>
              <p:cNvPr id="68" name="TextBox 101">
                <a:extLst>
                  <a:ext uri="{FF2B5EF4-FFF2-40B4-BE49-F238E27FC236}">
                    <a16:creationId xmlns:a16="http://schemas.microsoft.com/office/drawing/2014/main" id="{15CAA741-0043-4D33-A879-A94EB0CBBD32}"/>
                  </a:ext>
                </a:extLst>
              </p:cNvPr>
              <p:cNvSpPr txBox="1"/>
              <p:nvPr/>
            </p:nvSpPr>
            <p:spPr>
              <a:xfrm>
                <a:off x="8921977" y="4016961"/>
                <a:ext cx="2937088" cy="533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69" name="TextBox 102">
                <a:extLst>
                  <a:ext uri="{FF2B5EF4-FFF2-40B4-BE49-F238E27FC236}">
                    <a16:creationId xmlns:a16="http://schemas.microsoft.com/office/drawing/2014/main" id="{95FA7891-5C8C-4C68-92B0-C1350B49D828}"/>
                  </a:ext>
                </a:extLst>
              </p:cNvPr>
              <p:cNvSpPr txBox="1"/>
              <p:nvPr/>
            </p:nvSpPr>
            <p:spPr>
              <a:xfrm>
                <a:off x="8929772" y="4448496"/>
                <a:ext cx="3882632" cy="122586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2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 Desarrollar y promover la producción de conocimiento pertinente.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95% </a:t>
                </a:r>
                <a:endParaRPr lang="es-ES" dirty="0"/>
              </a:p>
            </p:txBody>
          </p:sp>
        </p:grpSp>
        <p:grpSp>
          <p:nvGrpSpPr>
            <p:cNvPr id="70" name="Group 103">
              <a:extLst>
                <a:ext uri="{FF2B5EF4-FFF2-40B4-BE49-F238E27FC236}">
                  <a16:creationId xmlns:a16="http://schemas.microsoft.com/office/drawing/2014/main" id="{46433056-9A52-42D5-B494-F4A19F059953}"/>
                </a:ext>
              </a:extLst>
            </p:cNvPr>
            <p:cNvGrpSpPr/>
            <p:nvPr/>
          </p:nvGrpSpPr>
          <p:grpSpPr>
            <a:xfrm>
              <a:off x="4749887" y="818575"/>
              <a:ext cx="2958612" cy="1243052"/>
              <a:chOff x="8921977" y="4016961"/>
              <a:chExt cx="3944816" cy="1657400"/>
            </a:xfrm>
          </p:grpSpPr>
          <p:sp>
            <p:nvSpPr>
              <p:cNvPr id="71" name="TextBox 104">
                <a:extLst>
                  <a:ext uri="{FF2B5EF4-FFF2-40B4-BE49-F238E27FC236}">
                    <a16:creationId xmlns:a16="http://schemas.microsoft.com/office/drawing/2014/main" id="{9FE9AB75-A72A-4EFF-B168-4F831D1CCEDD}"/>
                  </a:ext>
                </a:extLst>
              </p:cNvPr>
              <p:cNvSpPr txBox="1"/>
              <p:nvPr/>
            </p:nvSpPr>
            <p:spPr>
              <a:xfrm>
                <a:off x="8921977" y="4016961"/>
                <a:ext cx="2937088" cy="533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2" name="TextBox 105">
                <a:extLst>
                  <a:ext uri="{FF2B5EF4-FFF2-40B4-BE49-F238E27FC236}">
                    <a16:creationId xmlns:a16="http://schemas.microsoft.com/office/drawing/2014/main" id="{7E1491F4-6ABF-40C8-A968-ED6A2F51754C}"/>
                  </a:ext>
                </a:extLst>
              </p:cNvPr>
              <p:cNvSpPr txBox="1"/>
              <p:nvPr/>
            </p:nvSpPr>
            <p:spPr>
              <a:xfrm>
                <a:off x="8929770" y="4448495"/>
                <a:ext cx="3937023" cy="122586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2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Fortalecer los procesos de planeación y seguimiento institucional.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93% </a:t>
                </a:r>
                <a:endParaRPr lang="es-CO" dirty="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F83E0B9-3F40-4EAC-9328-832670897346}"/>
                </a:ext>
              </a:extLst>
            </p:cNvPr>
            <p:cNvGrpSpPr/>
            <p:nvPr/>
          </p:nvGrpSpPr>
          <p:grpSpPr>
            <a:xfrm>
              <a:off x="3094004" y="5071135"/>
              <a:ext cx="7900224" cy="1447362"/>
              <a:chOff x="2825690" y="4920844"/>
              <a:chExt cx="7900224" cy="1447362"/>
            </a:xfrm>
          </p:grpSpPr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id="{370B4FC1-5C03-4025-80DA-7EEE5BC7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109" y="5216536"/>
                <a:ext cx="2576805" cy="1115909"/>
              </a:xfrm>
              <a:custGeom>
                <a:avLst/>
                <a:gdLst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1758828 w 3431180"/>
                  <a:gd name="connsiteY3" fmla="*/ 244353 h 1056304"/>
                  <a:gd name="connsiteX4" fmla="*/ 3431180 w 3431180"/>
                  <a:gd name="connsiteY4" fmla="*/ 1056304 h 1056304"/>
                  <a:gd name="connsiteX5" fmla="*/ 878250 w 3431180"/>
                  <a:gd name="connsiteY5" fmla="*/ 1056304 h 1056304"/>
                  <a:gd name="connsiteX6" fmla="*/ 878248 w 3431180"/>
                  <a:gd name="connsiteY6" fmla="*/ 1056303 h 1056304"/>
                  <a:gd name="connsiteX7" fmla="*/ 234666 w 3431180"/>
                  <a:gd name="connsiteY7" fmla="*/ 1056303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1758828 w 3431180"/>
                  <a:gd name="connsiteY2" fmla="*/ 244685 h 1056304"/>
                  <a:gd name="connsiteX3" fmla="*/ 3431180 w 3431180"/>
                  <a:gd name="connsiteY3" fmla="*/ 1056304 h 1056304"/>
                  <a:gd name="connsiteX4" fmla="*/ 878250 w 3431180"/>
                  <a:gd name="connsiteY4" fmla="*/ 1056304 h 1056304"/>
                  <a:gd name="connsiteX5" fmla="*/ 878248 w 3431180"/>
                  <a:gd name="connsiteY5" fmla="*/ 1056303 h 1056304"/>
                  <a:gd name="connsiteX6" fmla="*/ 234666 w 3431180"/>
                  <a:gd name="connsiteY6" fmla="*/ 1056303 h 1056304"/>
                  <a:gd name="connsiteX7" fmla="*/ 0 w 3431180"/>
                  <a:gd name="connsiteY7" fmla="*/ 0 h 1056304"/>
                  <a:gd name="connsiteX0" fmla="*/ 0 w 3431180"/>
                  <a:gd name="connsiteY0" fmla="*/ 0 h 1056304"/>
                  <a:gd name="connsiteX1" fmla="*/ 1254602 w 3431180"/>
                  <a:gd name="connsiteY1" fmla="*/ 0 h 1056304"/>
                  <a:gd name="connsiteX2" fmla="*/ 3431180 w 3431180"/>
                  <a:gd name="connsiteY2" fmla="*/ 1056304 h 1056304"/>
                  <a:gd name="connsiteX3" fmla="*/ 878250 w 3431180"/>
                  <a:gd name="connsiteY3" fmla="*/ 1056304 h 1056304"/>
                  <a:gd name="connsiteX4" fmla="*/ 878248 w 3431180"/>
                  <a:gd name="connsiteY4" fmla="*/ 1056303 h 1056304"/>
                  <a:gd name="connsiteX5" fmla="*/ 234666 w 3431180"/>
                  <a:gd name="connsiteY5" fmla="*/ 1056303 h 1056304"/>
                  <a:gd name="connsiteX6" fmla="*/ 0 w 3431180"/>
                  <a:gd name="connsiteY6" fmla="*/ 0 h 10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1180" h="1056304">
                    <a:moveTo>
                      <a:pt x="0" y="0"/>
                    </a:moveTo>
                    <a:lnTo>
                      <a:pt x="1254602" y="0"/>
                    </a:lnTo>
                    <a:lnTo>
                      <a:pt x="3431180" y="1056304"/>
                    </a:lnTo>
                    <a:lnTo>
                      <a:pt x="878250" y="1056304"/>
                    </a:lnTo>
                    <a:cubicBezTo>
                      <a:pt x="878249" y="1056304"/>
                      <a:pt x="878249" y="1056303"/>
                      <a:pt x="878248" y="1056303"/>
                    </a:cubicBezTo>
                    <a:lnTo>
                      <a:pt x="234666" y="1056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82CEDA81-B919-43F2-B20F-8780024D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327" y="5436242"/>
                <a:ext cx="715887" cy="301684"/>
              </a:xfrm>
              <a:custGeom>
                <a:avLst/>
                <a:gdLst>
                  <a:gd name="T0" fmla="*/ 1664 w 1664"/>
                  <a:gd name="T1" fmla="*/ 276 h 551"/>
                  <a:gd name="T2" fmla="*/ 1662 w 1664"/>
                  <a:gd name="T3" fmla="*/ 291 h 551"/>
                  <a:gd name="T4" fmla="*/ 1654 w 1664"/>
                  <a:gd name="T5" fmla="*/ 318 h 551"/>
                  <a:gd name="T6" fmla="*/ 1628 w 1664"/>
                  <a:gd name="T7" fmla="*/ 358 h 551"/>
                  <a:gd name="T8" fmla="*/ 1565 w 1664"/>
                  <a:gd name="T9" fmla="*/ 407 h 551"/>
                  <a:gd name="T10" fmla="*/ 1474 w 1664"/>
                  <a:gd name="T11" fmla="*/ 452 h 551"/>
                  <a:gd name="T12" fmla="*/ 1362 w 1664"/>
                  <a:gd name="T13" fmla="*/ 489 h 551"/>
                  <a:gd name="T14" fmla="*/ 1229 w 1664"/>
                  <a:gd name="T15" fmla="*/ 519 h 551"/>
                  <a:gd name="T16" fmla="*/ 1079 w 1664"/>
                  <a:gd name="T17" fmla="*/ 539 h 551"/>
                  <a:gd name="T18" fmla="*/ 917 w 1664"/>
                  <a:gd name="T19" fmla="*/ 551 h 551"/>
                  <a:gd name="T20" fmla="*/ 832 w 1664"/>
                  <a:gd name="T21" fmla="*/ 551 h 551"/>
                  <a:gd name="T22" fmla="*/ 747 w 1664"/>
                  <a:gd name="T23" fmla="*/ 551 h 551"/>
                  <a:gd name="T24" fmla="*/ 584 w 1664"/>
                  <a:gd name="T25" fmla="*/ 539 h 551"/>
                  <a:gd name="T26" fmla="*/ 435 w 1664"/>
                  <a:gd name="T27" fmla="*/ 519 h 551"/>
                  <a:gd name="T28" fmla="*/ 302 w 1664"/>
                  <a:gd name="T29" fmla="*/ 489 h 551"/>
                  <a:gd name="T30" fmla="*/ 190 w 1664"/>
                  <a:gd name="T31" fmla="*/ 452 h 551"/>
                  <a:gd name="T32" fmla="*/ 99 w 1664"/>
                  <a:gd name="T33" fmla="*/ 407 h 551"/>
                  <a:gd name="T34" fmla="*/ 37 w 1664"/>
                  <a:gd name="T35" fmla="*/ 358 h 551"/>
                  <a:gd name="T36" fmla="*/ 10 w 1664"/>
                  <a:gd name="T37" fmla="*/ 318 h 551"/>
                  <a:gd name="T38" fmla="*/ 1 w 1664"/>
                  <a:gd name="T39" fmla="*/ 291 h 551"/>
                  <a:gd name="T40" fmla="*/ 0 w 1664"/>
                  <a:gd name="T41" fmla="*/ 276 h 551"/>
                  <a:gd name="T42" fmla="*/ 1 w 1664"/>
                  <a:gd name="T43" fmla="*/ 262 h 551"/>
                  <a:gd name="T44" fmla="*/ 10 w 1664"/>
                  <a:gd name="T45" fmla="*/ 234 h 551"/>
                  <a:gd name="T46" fmla="*/ 37 w 1664"/>
                  <a:gd name="T47" fmla="*/ 194 h 551"/>
                  <a:gd name="T48" fmla="*/ 99 w 1664"/>
                  <a:gd name="T49" fmla="*/ 144 h 551"/>
                  <a:gd name="T50" fmla="*/ 190 w 1664"/>
                  <a:gd name="T51" fmla="*/ 101 h 551"/>
                  <a:gd name="T52" fmla="*/ 302 w 1664"/>
                  <a:gd name="T53" fmla="*/ 63 h 551"/>
                  <a:gd name="T54" fmla="*/ 435 w 1664"/>
                  <a:gd name="T55" fmla="*/ 33 h 551"/>
                  <a:gd name="T56" fmla="*/ 584 w 1664"/>
                  <a:gd name="T57" fmla="*/ 13 h 551"/>
                  <a:gd name="T58" fmla="*/ 747 w 1664"/>
                  <a:gd name="T59" fmla="*/ 1 h 551"/>
                  <a:gd name="T60" fmla="*/ 832 w 1664"/>
                  <a:gd name="T61" fmla="*/ 0 h 551"/>
                  <a:gd name="T62" fmla="*/ 917 w 1664"/>
                  <a:gd name="T63" fmla="*/ 1 h 551"/>
                  <a:gd name="T64" fmla="*/ 1079 w 1664"/>
                  <a:gd name="T65" fmla="*/ 13 h 551"/>
                  <a:gd name="T66" fmla="*/ 1229 w 1664"/>
                  <a:gd name="T67" fmla="*/ 33 h 551"/>
                  <a:gd name="T68" fmla="*/ 1362 w 1664"/>
                  <a:gd name="T69" fmla="*/ 63 h 551"/>
                  <a:gd name="T70" fmla="*/ 1474 w 1664"/>
                  <a:gd name="T71" fmla="*/ 101 h 551"/>
                  <a:gd name="T72" fmla="*/ 1565 w 1664"/>
                  <a:gd name="T73" fmla="*/ 144 h 551"/>
                  <a:gd name="T74" fmla="*/ 1628 w 1664"/>
                  <a:gd name="T75" fmla="*/ 194 h 551"/>
                  <a:gd name="T76" fmla="*/ 1654 w 1664"/>
                  <a:gd name="T77" fmla="*/ 234 h 551"/>
                  <a:gd name="T78" fmla="*/ 1662 w 1664"/>
                  <a:gd name="T79" fmla="*/ 262 h 551"/>
                  <a:gd name="T80" fmla="*/ 1664 w 1664"/>
                  <a:gd name="T81" fmla="*/ 276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551">
                    <a:moveTo>
                      <a:pt x="1664" y="276"/>
                    </a:moveTo>
                    <a:lnTo>
                      <a:pt x="1662" y="291"/>
                    </a:lnTo>
                    <a:lnTo>
                      <a:pt x="1654" y="318"/>
                    </a:lnTo>
                    <a:lnTo>
                      <a:pt x="1628" y="358"/>
                    </a:lnTo>
                    <a:lnTo>
                      <a:pt x="1565" y="407"/>
                    </a:lnTo>
                    <a:lnTo>
                      <a:pt x="1474" y="452"/>
                    </a:lnTo>
                    <a:lnTo>
                      <a:pt x="1362" y="489"/>
                    </a:lnTo>
                    <a:lnTo>
                      <a:pt x="1229" y="519"/>
                    </a:lnTo>
                    <a:lnTo>
                      <a:pt x="1079" y="539"/>
                    </a:lnTo>
                    <a:lnTo>
                      <a:pt x="917" y="551"/>
                    </a:lnTo>
                    <a:lnTo>
                      <a:pt x="832" y="551"/>
                    </a:lnTo>
                    <a:lnTo>
                      <a:pt x="747" y="551"/>
                    </a:lnTo>
                    <a:lnTo>
                      <a:pt x="584" y="539"/>
                    </a:lnTo>
                    <a:lnTo>
                      <a:pt x="435" y="519"/>
                    </a:lnTo>
                    <a:lnTo>
                      <a:pt x="302" y="489"/>
                    </a:lnTo>
                    <a:lnTo>
                      <a:pt x="190" y="452"/>
                    </a:lnTo>
                    <a:lnTo>
                      <a:pt x="99" y="407"/>
                    </a:lnTo>
                    <a:lnTo>
                      <a:pt x="37" y="358"/>
                    </a:lnTo>
                    <a:lnTo>
                      <a:pt x="10" y="31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1" y="262"/>
                    </a:lnTo>
                    <a:lnTo>
                      <a:pt x="10" y="234"/>
                    </a:lnTo>
                    <a:lnTo>
                      <a:pt x="37" y="194"/>
                    </a:lnTo>
                    <a:lnTo>
                      <a:pt x="99" y="144"/>
                    </a:lnTo>
                    <a:lnTo>
                      <a:pt x="190" y="101"/>
                    </a:lnTo>
                    <a:lnTo>
                      <a:pt x="302" y="63"/>
                    </a:lnTo>
                    <a:lnTo>
                      <a:pt x="435" y="33"/>
                    </a:lnTo>
                    <a:lnTo>
                      <a:pt x="584" y="13"/>
                    </a:lnTo>
                    <a:lnTo>
                      <a:pt x="747" y="1"/>
                    </a:lnTo>
                    <a:lnTo>
                      <a:pt x="832" y="0"/>
                    </a:lnTo>
                    <a:lnTo>
                      <a:pt x="917" y="1"/>
                    </a:lnTo>
                    <a:lnTo>
                      <a:pt x="1079" y="13"/>
                    </a:lnTo>
                    <a:lnTo>
                      <a:pt x="1229" y="33"/>
                    </a:lnTo>
                    <a:lnTo>
                      <a:pt x="1362" y="63"/>
                    </a:lnTo>
                    <a:lnTo>
                      <a:pt x="1474" y="101"/>
                    </a:lnTo>
                    <a:lnTo>
                      <a:pt x="1565" y="144"/>
                    </a:lnTo>
                    <a:lnTo>
                      <a:pt x="1628" y="194"/>
                    </a:lnTo>
                    <a:lnTo>
                      <a:pt x="1654" y="234"/>
                    </a:lnTo>
                    <a:lnTo>
                      <a:pt x="1662" y="262"/>
                    </a:lnTo>
                    <a:lnTo>
                      <a:pt x="1664" y="2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5AECDEB4-B988-448A-A66C-FE25BE5B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5518" y="5495268"/>
                <a:ext cx="509506" cy="183634"/>
              </a:xfrm>
              <a:custGeom>
                <a:avLst/>
                <a:gdLst>
                  <a:gd name="T0" fmla="*/ 1186 w 1186"/>
                  <a:gd name="T1" fmla="*/ 168 h 336"/>
                  <a:gd name="T2" fmla="*/ 1184 w 1186"/>
                  <a:gd name="T3" fmla="*/ 185 h 336"/>
                  <a:gd name="T4" fmla="*/ 1161 w 1186"/>
                  <a:gd name="T5" fmla="*/ 218 h 336"/>
                  <a:gd name="T6" fmla="*/ 1115 w 1186"/>
                  <a:gd name="T7" fmla="*/ 249 h 336"/>
                  <a:gd name="T8" fmla="*/ 1052 w 1186"/>
                  <a:gd name="T9" fmla="*/ 275 h 336"/>
                  <a:gd name="T10" fmla="*/ 971 w 1186"/>
                  <a:gd name="T11" fmla="*/ 298 h 336"/>
                  <a:gd name="T12" fmla="*/ 876 w 1186"/>
                  <a:gd name="T13" fmla="*/ 316 h 336"/>
                  <a:gd name="T14" fmla="*/ 770 w 1186"/>
                  <a:gd name="T15" fmla="*/ 329 h 336"/>
                  <a:gd name="T16" fmla="*/ 653 w 1186"/>
                  <a:gd name="T17" fmla="*/ 335 h 336"/>
                  <a:gd name="T18" fmla="*/ 593 w 1186"/>
                  <a:gd name="T19" fmla="*/ 336 h 336"/>
                  <a:gd name="T20" fmla="*/ 532 w 1186"/>
                  <a:gd name="T21" fmla="*/ 335 h 336"/>
                  <a:gd name="T22" fmla="*/ 416 w 1186"/>
                  <a:gd name="T23" fmla="*/ 329 h 336"/>
                  <a:gd name="T24" fmla="*/ 309 w 1186"/>
                  <a:gd name="T25" fmla="*/ 316 h 336"/>
                  <a:gd name="T26" fmla="*/ 214 w 1186"/>
                  <a:gd name="T27" fmla="*/ 298 h 336"/>
                  <a:gd name="T28" fmla="*/ 134 w 1186"/>
                  <a:gd name="T29" fmla="*/ 275 h 336"/>
                  <a:gd name="T30" fmla="*/ 70 w 1186"/>
                  <a:gd name="T31" fmla="*/ 249 h 336"/>
                  <a:gd name="T32" fmla="*/ 26 w 1186"/>
                  <a:gd name="T33" fmla="*/ 218 h 336"/>
                  <a:gd name="T34" fmla="*/ 1 w 1186"/>
                  <a:gd name="T35" fmla="*/ 185 h 336"/>
                  <a:gd name="T36" fmla="*/ 0 w 1186"/>
                  <a:gd name="T37" fmla="*/ 168 h 336"/>
                  <a:gd name="T38" fmla="*/ 1 w 1186"/>
                  <a:gd name="T39" fmla="*/ 151 h 336"/>
                  <a:gd name="T40" fmla="*/ 26 w 1186"/>
                  <a:gd name="T41" fmla="*/ 118 h 336"/>
                  <a:gd name="T42" fmla="*/ 70 w 1186"/>
                  <a:gd name="T43" fmla="*/ 88 h 336"/>
                  <a:gd name="T44" fmla="*/ 134 w 1186"/>
                  <a:gd name="T45" fmla="*/ 62 h 336"/>
                  <a:gd name="T46" fmla="*/ 214 w 1186"/>
                  <a:gd name="T47" fmla="*/ 39 h 336"/>
                  <a:gd name="T48" fmla="*/ 309 w 1186"/>
                  <a:gd name="T49" fmla="*/ 20 h 336"/>
                  <a:gd name="T50" fmla="*/ 416 w 1186"/>
                  <a:gd name="T51" fmla="*/ 7 h 336"/>
                  <a:gd name="T52" fmla="*/ 532 w 1186"/>
                  <a:gd name="T53" fmla="*/ 1 h 336"/>
                  <a:gd name="T54" fmla="*/ 593 w 1186"/>
                  <a:gd name="T55" fmla="*/ 0 h 336"/>
                  <a:gd name="T56" fmla="*/ 653 w 1186"/>
                  <a:gd name="T57" fmla="*/ 1 h 336"/>
                  <a:gd name="T58" fmla="*/ 770 w 1186"/>
                  <a:gd name="T59" fmla="*/ 7 h 336"/>
                  <a:gd name="T60" fmla="*/ 876 w 1186"/>
                  <a:gd name="T61" fmla="*/ 20 h 336"/>
                  <a:gd name="T62" fmla="*/ 971 w 1186"/>
                  <a:gd name="T63" fmla="*/ 39 h 336"/>
                  <a:gd name="T64" fmla="*/ 1052 w 1186"/>
                  <a:gd name="T65" fmla="*/ 62 h 336"/>
                  <a:gd name="T66" fmla="*/ 1115 w 1186"/>
                  <a:gd name="T67" fmla="*/ 88 h 336"/>
                  <a:gd name="T68" fmla="*/ 1161 w 1186"/>
                  <a:gd name="T69" fmla="*/ 118 h 336"/>
                  <a:gd name="T70" fmla="*/ 1184 w 1186"/>
                  <a:gd name="T71" fmla="*/ 151 h 336"/>
                  <a:gd name="T72" fmla="*/ 1186 w 1186"/>
                  <a:gd name="T73" fmla="*/ 16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6" h="336">
                    <a:moveTo>
                      <a:pt x="1186" y="168"/>
                    </a:moveTo>
                    <a:lnTo>
                      <a:pt x="1184" y="185"/>
                    </a:lnTo>
                    <a:lnTo>
                      <a:pt x="1161" y="218"/>
                    </a:lnTo>
                    <a:lnTo>
                      <a:pt x="1115" y="249"/>
                    </a:lnTo>
                    <a:lnTo>
                      <a:pt x="1052" y="275"/>
                    </a:lnTo>
                    <a:lnTo>
                      <a:pt x="971" y="298"/>
                    </a:lnTo>
                    <a:lnTo>
                      <a:pt x="876" y="316"/>
                    </a:lnTo>
                    <a:lnTo>
                      <a:pt x="770" y="329"/>
                    </a:lnTo>
                    <a:lnTo>
                      <a:pt x="653" y="335"/>
                    </a:lnTo>
                    <a:lnTo>
                      <a:pt x="593" y="336"/>
                    </a:lnTo>
                    <a:lnTo>
                      <a:pt x="532" y="335"/>
                    </a:lnTo>
                    <a:lnTo>
                      <a:pt x="416" y="329"/>
                    </a:lnTo>
                    <a:lnTo>
                      <a:pt x="309" y="316"/>
                    </a:lnTo>
                    <a:lnTo>
                      <a:pt x="214" y="298"/>
                    </a:lnTo>
                    <a:lnTo>
                      <a:pt x="134" y="275"/>
                    </a:lnTo>
                    <a:lnTo>
                      <a:pt x="70" y="249"/>
                    </a:lnTo>
                    <a:lnTo>
                      <a:pt x="26" y="218"/>
                    </a:lnTo>
                    <a:lnTo>
                      <a:pt x="1" y="185"/>
                    </a:lnTo>
                    <a:lnTo>
                      <a:pt x="0" y="168"/>
                    </a:lnTo>
                    <a:lnTo>
                      <a:pt x="1" y="151"/>
                    </a:lnTo>
                    <a:lnTo>
                      <a:pt x="26" y="118"/>
                    </a:lnTo>
                    <a:lnTo>
                      <a:pt x="70" y="88"/>
                    </a:lnTo>
                    <a:lnTo>
                      <a:pt x="134" y="62"/>
                    </a:lnTo>
                    <a:lnTo>
                      <a:pt x="214" y="39"/>
                    </a:lnTo>
                    <a:lnTo>
                      <a:pt x="309" y="20"/>
                    </a:lnTo>
                    <a:lnTo>
                      <a:pt x="416" y="7"/>
                    </a:lnTo>
                    <a:lnTo>
                      <a:pt x="532" y="1"/>
                    </a:lnTo>
                    <a:lnTo>
                      <a:pt x="593" y="0"/>
                    </a:lnTo>
                    <a:lnTo>
                      <a:pt x="653" y="1"/>
                    </a:lnTo>
                    <a:lnTo>
                      <a:pt x="770" y="7"/>
                    </a:lnTo>
                    <a:lnTo>
                      <a:pt x="876" y="20"/>
                    </a:lnTo>
                    <a:lnTo>
                      <a:pt x="971" y="39"/>
                    </a:lnTo>
                    <a:lnTo>
                      <a:pt x="1052" y="62"/>
                    </a:lnTo>
                    <a:lnTo>
                      <a:pt x="1115" y="88"/>
                    </a:lnTo>
                    <a:lnTo>
                      <a:pt x="1161" y="118"/>
                    </a:lnTo>
                    <a:lnTo>
                      <a:pt x="1184" y="151"/>
                    </a:lnTo>
                    <a:lnTo>
                      <a:pt x="1186" y="16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85">
                <a:extLst>
                  <a:ext uri="{FF2B5EF4-FFF2-40B4-BE49-F238E27FC236}">
                    <a16:creationId xmlns:a16="http://schemas.microsoft.com/office/drawing/2014/main" id="{8FC4024C-6361-4E41-A243-94F78D955B58}"/>
                  </a:ext>
                </a:extLst>
              </p:cNvPr>
              <p:cNvGrpSpPr/>
              <p:nvPr/>
            </p:nvGrpSpPr>
            <p:grpSpPr>
              <a:xfrm>
                <a:off x="2825690" y="4920844"/>
                <a:ext cx="4251544" cy="1447362"/>
                <a:chOff x="243455" y="4899201"/>
                <a:chExt cx="5668725" cy="1929813"/>
              </a:xfrm>
            </p:grpSpPr>
            <p:sp>
              <p:nvSpPr>
                <p:cNvPr id="59" name="TextBox 86">
                  <a:extLst>
                    <a:ext uri="{FF2B5EF4-FFF2-40B4-BE49-F238E27FC236}">
                      <a16:creationId xmlns:a16="http://schemas.microsoft.com/office/drawing/2014/main" id="{07B49AFA-4A69-4520-AC70-38CD24AE2825}"/>
                    </a:ext>
                  </a:extLst>
                </p:cNvPr>
                <p:cNvSpPr txBox="1"/>
                <p:nvPr/>
              </p:nvSpPr>
              <p:spPr>
                <a:xfrm>
                  <a:off x="2975092" y="4899201"/>
                  <a:ext cx="2937088" cy="533479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sz="2000" b="1" dirty="0"/>
                    <a:t>Objetivo 6</a:t>
                  </a:r>
                </a:p>
              </p:txBody>
            </p:sp>
            <p:sp>
              <p:nvSpPr>
                <p:cNvPr id="60" name="TextBox 87">
                  <a:extLst>
                    <a:ext uri="{FF2B5EF4-FFF2-40B4-BE49-F238E27FC236}">
                      <a16:creationId xmlns:a16="http://schemas.microsoft.com/office/drawing/2014/main" id="{F295A815-DDA4-4B4D-92ED-A01659A18D3D}"/>
                    </a:ext>
                  </a:extLst>
                </p:cNvPr>
                <p:cNvSpPr txBox="1"/>
                <p:nvPr/>
              </p:nvSpPr>
              <p:spPr>
                <a:xfrm>
                  <a:off x="243455" y="5330734"/>
                  <a:ext cx="4498293" cy="1498280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2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Articular las acciones de comunicaciones internas y externas de la entidad</a:t>
                  </a:r>
                </a:p>
                <a:p>
                  <a:endParaRPr lang="es-CO" dirty="0"/>
                </a:p>
                <a:p>
                  <a:endParaRPr lang="es-CO" dirty="0"/>
                </a:p>
                <a:p>
                  <a:pPr algn="ctr"/>
                  <a:r>
                    <a:rPr lang="es-CO" b="1" dirty="0"/>
                    <a:t>Cumplimiento: 100%</a:t>
                  </a:r>
                  <a:endParaRPr lang="es-ES" dirty="0"/>
                </a:p>
              </p:txBody>
            </p:sp>
          </p:grpSp>
          <p:cxnSp>
            <p:nvCxnSpPr>
              <p:cNvPr id="73" name="Connector: Elbow 106">
                <a:extLst>
                  <a:ext uri="{FF2B5EF4-FFF2-40B4-BE49-F238E27FC236}">
                    <a16:creationId xmlns:a16="http://schemas.microsoft.com/office/drawing/2014/main" id="{20B70C33-FE59-464E-A374-535B6E2F818F}"/>
                  </a:ext>
                </a:extLst>
              </p:cNvPr>
              <p:cNvCxnSpPr>
                <a:cxnSpLocks/>
                <a:endCxn id="74" idx="3"/>
              </p:cNvCxnSpPr>
              <p:nvPr/>
            </p:nvCxnSpPr>
            <p:spPr>
              <a:xfrm rot="10800000">
                <a:off x="6289377" y="5436242"/>
                <a:ext cx="2428904" cy="163022"/>
              </a:xfrm>
              <a:prstGeom prst="bentConnector3">
                <a:avLst>
                  <a:gd name="adj1" fmla="val 7811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07">
                <a:extLst>
                  <a:ext uri="{FF2B5EF4-FFF2-40B4-BE49-F238E27FC236}">
                    <a16:creationId xmlns:a16="http://schemas.microsoft.com/office/drawing/2014/main" id="{F874F69F-4606-4501-8E78-76B340DCA3E7}"/>
                  </a:ext>
                </a:extLst>
              </p:cNvPr>
              <p:cNvSpPr/>
              <p:nvPr/>
            </p:nvSpPr>
            <p:spPr>
              <a:xfrm>
                <a:off x="6255088" y="5264058"/>
                <a:ext cx="34289" cy="34436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75" name="Connector: Elbow 108">
              <a:extLst>
                <a:ext uri="{FF2B5EF4-FFF2-40B4-BE49-F238E27FC236}">
                  <a16:creationId xmlns:a16="http://schemas.microsoft.com/office/drawing/2014/main" id="{0E44FA10-5E0A-4ACB-8A12-793CA54E9435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5400000" flipH="1" flipV="1">
              <a:off x="5663777" y="2680339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109">
              <a:extLst>
                <a:ext uri="{FF2B5EF4-FFF2-40B4-BE49-F238E27FC236}">
                  <a16:creationId xmlns:a16="http://schemas.microsoft.com/office/drawing/2014/main" id="{390D4A1B-CD39-419E-A44C-E571449BA707}"/>
                </a:ext>
              </a:extLst>
            </p:cNvPr>
            <p:cNvSpPr/>
            <p:nvPr/>
          </p:nvSpPr>
          <p:spPr>
            <a:xfrm>
              <a:off x="6413824" y="2264010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7" name="Connector: Elbow 145">
              <a:extLst>
                <a:ext uri="{FF2B5EF4-FFF2-40B4-BE49-F238E27FC236}">
                  <a16:creationId xmlns:a16="http://schemas.microsoft.com/office/drawing/2014/main" id="{6354D7CF-1E4D-429E-9481-BEB55478EEDF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 rot="5400000" flipH="1" flipV="1">
              <a:off x="3890511" y="1434678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146">
              <a:extLst>
                <a:ext uri="{FF2B5EF4-FFF2-40B4-BE49-F238E27FC236}">
                  <a16:creationId xmlns:a16="http://schemas.microsoft.com/office/drawing/2014/main" id="{F4C90393-E1D4-4D2D-9690-0D071E76F867}"/>
                </a:ext>
              </a:extLst>
            </p:cNvPr>
            <p:cNvSpPr/>
            <p:nvPr/>
          </p:nvSpPr>
          <p:spPr>
            <a:xfrm>
              <a:off x="4615361" y="884561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1D1BE8-C89D-45CF-93CF-9C501C5AA22A}"/>
                </a:ext>
              </a:extLst>
            </p:cNvPr>
            <p:cNvGrpSpPr/>
            <p:nvPr/>
          </p:nvGrpSpPr>
          <p:grpSpPr>
            <a:xfrm>
              <a:off x="1911857" y="3590198"/>
              <a:ext cx="6124987" cy="1886394"/>
              <a:chOff x="1911857" y="3590198"/>
              <a:chExt cx="6124987" cy="1886394"/>
            </a:xfrm>
          </p:grpSpPr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94484013-27FD-4A59-B3B6-F329F70C0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94" y="3789454"/>
                <a:ext cx="1702650" cy="1687138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FE03F72F-033E-45D2-B0DF-B45F07525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11CD689E-4DB2-419D-BF3B-D590528F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1" name="Group 88">
                <a:extLst>
                  <a:ext uri="{FF2B5EF4-FFF2-40B4-BE49-F238E27FC236}">
                    <a16:creationId xmlns:a16="http://schemas.microsoft.com/office/drawing/2014/main" id="{B6086F31-FC5A-44DC-9840-549D759D9299}"/>
                  </a:ext>
                </a:extLst>
              </p:cNvPr>
              <p:cNvGrpSpPr/>
              <p:nvPr/>
            </p:nvGrpSpPr>
            <p:grpSpPr>
              <a:xfrm>
                <a:off x="1911857" y="3590198"/>
                <a:ext cx="3753960" cy="1416583"/>
                <a:chOff x="-1735255" y="1827564"/>
                <a:chExt cx="5005280" cy="1888779"/>
              </a:xfrm>
            </p:grpSpPr>
            <p:sp>
              <p:nvSpPr>
                <p:cNvPr id="62" name="TextBox 89">
                  <a:extLst>
                    <a:ext uri="{FF2B5EF4-FFF2-40B4-BE49-F238E27FC236}">
                      <a16:creationId xmlns:a16="http://schemas.microsoft.com/office/drawing/2014/main" id="{133F46E0-2968-468D-966D-D7417E064EDF}"/>
                    </a:ext>
                  </a:extLst>
                </p:cNvPr>
                <p:cNvSpPr txBox="1"/>
                <p:nvPr/>
              </p:nvSpPr>
              <p:spPr>
                <a:xfrm>
                  <a:off x="105352" y="1827564"/>
                  <a:ext cx="2937088" cy="4924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r"/>
                  <a:r>
                    <a:rPr lang="en-US" b="1" dirty="0"/>
                    <a:t>Objetivo 4</a:t>
                  </a:r>
                </a:p>
              </p:txBody>
            </p:sp>
            <p:sp>
              <p:nvSpPr>
                <p:cNvPr id="63" name="TextBox 90">
                  <a:extLst>
                    <a:ext uri="{FF2B5EF4-FFF2-40B4-BE49-F238E27FC236}">
                      <a16:creationId xmlns:a16="http://schemas.microsoft.com/office/drawing/2014/main" id="{BF45A1E2-E801-4329-9372-8156487AFF3F}"/>
                    </a:ext>
                  </a:extLst>
                </p:cNvPr>
                <p:cNvSpPr txBox="1"/>
                <p:nvPr/>
              </p:nvSpPr>
              <p:spPr>
                <a:xfrm>
                  <a:off x="-1735255" y="2218059"/>
                  <a:ext cx="5005280" cy="1498284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2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Fortalecer las tecnologías y las comunicaciones para la optimización de procesos</a:t>
                  </a:r>
                </a:p>
                <a:p>
                  <a:pPr algn="ctr"/>
                  <a:endParaRPr lang="es-CO" dirty="0"/>
                </a:p>
                <a:p>
                  <a:pPr algn="ctr"/>
                  <a:endParaRPr lang="es-CO" dirty="0"/>
                </a:p>
                <a:p>
                  <a:pPr algn="ctr"/>
                  <a:r>
                    <a:rPr lang="es-CO" b="1" dirty="0"/>
                    <a:t>Cumplimiento: 81%</a:t>
                  </a:r>
                  <a:endParaRPr lang="es-CO" dirty="0"/>
                </a:p>
              </p:txBody>
            </p:sp>
          </p:grpSp>
          <p:cxnSp>
            <p:nvCxnSpPr>
              <p:cNvPr id="79" name="Connector: Elbow 147">
                <a:extLst>
                  <a:ext uri="{FF2B5EF4-FFF2-40B4-BE49-F238E27FC236}">
                    <a16:creationId xmlns:a16="http://schemas.microsoft.com/office/drawing/2014/main" id="{D69A68AF-E0E0-4D88-86D8-4B485FC3C579}"/>
                  </a:ext>
                </a:extLst>
              </p:cNvPr>
              <p:cNvCxnSpPr>
                <a:cxnSpLocks/>
                <a:endCxn id="80" idx="3"/>
              </p:cNvCxnSpPr>
              <p:nvPr/>
            </p:nvCxnSpPr>
            <p:spPr>
              <a:xfrm rot="5400000">
                <a:off x="6274243" y="3708020"/>
                <a:ext cx="213815" cy="1143105"/>
              </a:xfrm>
              <a:prstGeom prst="bentConnector2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48">
                <a:extLst>
                  <a:ext uri="{FF2B5EF4-FFF2-40B4-BE49-F238E27FC236}">
                    <a16:creationId xmlns:a16="http://schemas.microsoft.com/office/drawing/2014/main" id="{CAE264C0-4254-4A3E-8F72-1089C7B040F5}"/>
                  </a:ext>
                </a:extLst>
              </p:cNvPr>
              <p:cNvSpPr/>
              <p:nvPr/>
            </p:nvSpPr>
            <p:spPr>
              <a:xfrm>
                <a:off x="5775308" y="4214297"/>
                <a:ext cx="34289" cy="3443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81" name="Connector: Elbow 149">
              <a:extLst>
                <a:ext uri="{FF2B5EF4-FFF2-40B4-BE49-F238E27FC236}">
                  <a16:creationId xmlns:a16="http://schemas.microsoft.com/office/drawing/2014/main" id="{00C6CCA4-7803-4177-8FBD-F84F8ABDC114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rot="5400000">
              <a:off x="4634761" y="2551942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0E379C69-7FC5-46ED-A574-B31725F2922D}"/>
                </a:ext>
              </a:extLst>
            </p:cNvPr>
            <p:cNvSpPr/>
            <p:nvPr/>
          </p:nvSpPr>
          <p:spPr>
            <a:xfrm>
              <a:off x="4349103" y="2805382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6353BEC3-FAB8-41A5-9141-D37C09604A03}"/>
                </a:ext>
              </a:extLst>
            </p:cNvPr>
            <p:cNvGrpSpPr/>
            <p:nvPr/>
          </p:nvGrpSpPr>
          <p:grpSpPr>
            <a:xfrm>
              <a:off x="7245906" y="3434258"/>
              <a:ext cx="4165777" cy="3058616"/>
              <a:chOff x="6302459" y="2725511"/>
              <a:chExt cx="3967986" cy="2944274"/>
            </a:xfrm>
          </p:grpSpPr>
          <p:sp>
            <p:nvSpPr>
              <p:cNvPr id="85" name="Freeform 28">
                <a:extLst>
                  <a:ext uri="{FF2B5EF4-FFF2-40B4-BE49-F238E27FC236}">
                    <a16:creationId xmlns:a16="http://schemas.microsoft.com/office/drawing/2014/main" id="{0F318805-E04A-4F8D-9EF3-1BB3C6E2B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459" y="3786051"/>
                <a:ext cx="2050221" cy="1883734"/>
              </a:xfrm>
              <a:custGeom>
                <a:avLst/>
                <a:gdLst>
                  <a:gd name="T0" fmla="*/ 1950 w 3959"/>
                  <a:gd name="T1" fmla="*/ 1182 h 3087"/>
                  <a:gd name="T2" fmla="*/ 3959 w 3959"/>
                  <a:gd name="T3" fmla="*/ 1182 h 3087"/>
                  <a:gd name="T4" fmla="*/ 1518 w 3959"/>
                  <a:gd name="T5" fmla="*/ 0 h 3087"/>
                  <a:gd name="T6" fmla="*/ 0 w 3959"/>
                  <a:gd name="T7" fmla="*/ 0 h 3087"/>
                  <a:gd name="T8" fmla="*/ 311 w 3959"/>
                  <a:gd name="T9" fmla="*/ 1395 h 3087"/>
                  <a:gd name="T10" fmla="*/ 2374 w 3959"/>
                  <a:gd name="T11" fmla="*/ 3087 h 3087"/>
                  <a:gd name="T12" fmla="*/ 1950 w 3959"/>
                  <a:gd name="T13" fmla="*/ 1182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9" h="3087">
                    <a:moveTo>
                      <a:pt x="1950" y="1182"/>
                    </a:moveTo>
                    <a:lnTo>
                      <a:pt x="3959" y="1182"/>
                    </a:lnTo>
                    <a:lnTo>
                      <a:pt x="1518" y="0"/>
                    </a:lnTo>
                    <a:lnTo>
                      <a:pt x="0" y="0"/>
                    </a:lnTo>
                    <a:lnTo>
                      <a:pt x="311" y="1395"/>
                    </a:lnTo>
                    <a:lnTo>
                      <a:pt x="2374" y="3087"/>
                    </a:lnTo>
                    <a:lnTo>
                      <a:pt x="1950" y="118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54">
                <a:extLst>
                  <a:ext uri="{FF2B5EF4-FFF2-40B4-BE49-F238E27FC236}">
                    <a16:creationId xmlns:a16="http://schemas.microsoft.com/office/drawing/2014/main" id="{FBCAAAFD-09A5-42C4-8A5F-ED4980DCC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087" y="4040310"/>
                <a:ext cx="621726" cy="260695"/>
              </a:xfrm>
              <a:custGeom>
                <a:avLst/>
                <a:gdLst>
                  <a:gd name="T0" fmla="*/ 1444 w 1444"/>
                  <a:gd name="T1" fmla="*/ 239 h 479"/>
                  <a:gd name="T2" fmla="*/ 1444 w 1444"/>
                  <a:gd name="T3" fmla="*/ 252 h 479"/>
                  <a:gd name="T4" fmla="*/ 1436 w 1444"/>
                  <a:gd name="T5" fmla="*/ 276 h 479"/>
                  <a:gd name="T6" fmla="*/ 1412 w 1444"/>
                  <a:gd name="T7" fmla="*/ 311 h 479"/>
                  <a:gd name="T8" fmla="*/ 1357 w 1444"/>
                  <a:gd name="T9" fmla="*/ 354 h 479"/>
                  <a:gd name="T10" fmla="*/ 1279 w 1444"/>
                  <a:gd name="T11" fmla="*/ 391 h 479"/>
                  <a:gd name="T12" fmla="*/ 1182 w 1444"/>
                  <a:gd name="T13" fmla="*/ 424 h 479"/>
                  <a:gd name="T14" fmla="*/ 1066 w 1444"/>
                  <a:gd name="T15" fmla="*/ 450 h 479"/>
                  <a:gd name="T16" fmla="*/ 937 w 1444"/>
                  <a:gd name="T17" fmla="*/ 467 h 479"/>
                  <a:gd name="T18" fmla="*/ 796 w 1444"/>
                  <a:gd name="T19" fmla="*/ 477 h 479"/>
                  <a:gd name="T20" fmla="*/ 722 w 1444"/>
                  <a:gd name="T21" fmla="*/ 479 h 479"/>
                  <a:gd name="T22" fmla="*/ 647 w 1444"/>
                  <a:gd name="T23" fmla="*/ 477 h 479"/>
                  <a:gd name="T24" fmla="*/ 506 w 1444"/>
                  <a:gd name="T25" fmla="*/ 467 h 479"/>
                  <a:gd name="T26" fmla="*/ 377 w 1444"/>
                  <a:gd name="T27" fmla="*/ 450 h 479"/>
                  <a:gd name="T28" fmla="*/ 262 w 1444"/>
                  <a:gd name="T29" fmla="*/ 424 h 479"/>
                  <a:gd name="T30" fmla="*/ 164 w 1444"/>
                  <a:gd name="T31" fmla="*/ 391 h 479"/>
                  <a:gd name="T32" fmla="*/ 86 w 1444"/>
                  <a:gd name="T33" fmla="*/ 354 h 479"/>
                  <a:gd name="T34" fmla="*/ 31 w 1444"/>
                  <a:gd name="T35" fmla="*/ 311 h 479"/>
                  <a:gd name="T36" fmla="*/ 8 w 1444"/>
                  <a:gd name="T37" fmla="*/ 276 h 479"/>
                  <a:gd name="T38" fmla="*/ 0 w 1444"/>
                  <a:gd name="T39" fmla="*/ 252 h 479"/>
                  <a:gd name="T40" fmla="*/ 0 w 1444"/>
                  <a:gd name="T41" fmla="*/ 239 h 479"/>
                  <a:gd name="T42" fmla="*/ 0 w 1444"/>
                  <a:gd name="T43" fmla="*/ 227 h 479"/>
                  <a:gd name="T44" fmla="*/ 8 w 1444"/>
                  <a:gd name="T45" fmla="*/ 203 h 479"/>
                  <a:gd name="T46" fmla="*/ 31 w 1444"/>
                  <a:gd name="T47" fmla="*/ 168 h 479"/>
                  <a:gd name="T48" fmla="*/ 86 w 1444"/>
                  <a:gd name="T49" fmla="*/ 125 h 479"/>
                  <a:gd name="T50" fmla="*/ 164 w 1444"/>
                  <a:gd name="T51" fmla="*/ 86 h 479"/>
                  <a:gd name="T52" fmla="*/ 262 w 1444"/>
                  <a:gd name="T53" fmla="*/ 54 h 479"/>
                  <a:gd name="T54" fmla="*/ 377 w 1444"/>
                  <a:gd name="T55" fmla="*/ 29 h 479"/>
                  <a:gd name="T56" fmla="*/ 506 w 1444"/>
                  <a:gd name="T57" fmla="*/ 10 h 479"/>
                  <a:gd name="T58" fmla="*/ 647 w 1444"/>
                  <a:gd name="T59" fmla="*/ 0 h 479"/>
                  <a:gd name="T60" fmla="*/ 722 w 1444"/>
                  <a:gd name="T61" fmla="*/ 0 h 479"/>
                  <a:gd name="T62" fmla="*/ 796 w 1444"/>
                  <a:gd name="T63" fmla="*/ 0 h 479"/>
                  <a:gd name="T64" fmla="*/ 937 w 1444"/>
                  <a:gd name="T65" fmla="*/ 10 h 479"/>
                  <a:gd name="T66" fmla="*/ 1066 w 1444"/>
                  <a:gd name="T67" fmla="*/ 29 h 479"/>
                  <a:gd name="T68" fmla="*/ 1182 w 1444"/>
                  <a:gd name="T69" fmla="*/ 54 h 479"/>
                  <a:gd name="T70" fmla="*/ 1279 w 1444"/>
                  <a:gd name="T71" fmla="*/ 86 h 479"/>
                  <a:gd name="T72" fmla="*/ 1357 w 1444"/>
                  <a:gd name="T73" fmla="*/ 125 h 479"/>
                  <a:gd name="T74" fmla="*/ 1412 w 1444"/>
                  <a:gd name="T75" fmla="*/ 168 h 479"/>
                  <a:gd name="T76" fmla="*/ 1436 w 1444"/>
                  <a:gd name="T77" fmla="*/ 203 h 479"/>
                  <a:gd name="T78" fmla="*/ 1444 w 1444"/>
                  <a:gd name="T79" fmla="*/ 227 h 479"/>
                  <a:gd name="T80" fmla="*/ 1444 w 1444"/>
                  <a:gd name="T81" fmla="*/ 23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4" h="479">
                    <a:moveTo>
                      <a:pt x="1444" y="239"/>
                    </a:moveTo>
                    <a:lnTo>
                      <a:pt x="1444" y="252"/>
                    </a:lnTo>
                    <a:lnTo>
                      <a:pt x="1436" y="276"/>
                    </a:lnTo>
                    <a:lnTo>
                      <a:pt x="1412" y="311"/>
                    </a:lnTo>
                    <a:lnTo>
                      <a:pt x="1357" y="354"/>
                    </a:lnTo>
                    <a:lnTo>
                      <a:pt x="1279" y="391"/>
                    </a:lnTo>
                    <a:lnTo>
                      <a:pt x="1182" y="424"/>
                    </a:lnTo>
                    <a:lnTo>
                      <a:pt x="1066" y="450"/>
                    </a:lnTo>
                    <a:lnTo>
                      <a:pt x="937" y="467"/>
                    </a:lnTo>
                    <a:lnTo>
                      <a:pt x="796" y="477"/>
                    </a:lnTo>
                    <a:lnTo>
                      <a:pt x="722" y="479"/>
                    </a:lnTo>
                    <a:lnTo>
                      <a:pt x="647" y="477"/>
                    </a:lnTo>
                    <a:lnTo>
                      <a:pt x="506" y="467"/>
                    </a:lnTo>
                    <a:lnTo>
                      <a:pt x="377" y="450"/>
                    </a:lnTo>
                    <a:lnTo>
                      <a:pt x="262" y="424"/>
                    </a:lnTo>
                    <a:lnTo>
                      <a:pt x="164" y="391"/>
                    </a:lnTo>
                    <a:lnTo>
                      <a:pt x="86" y="354"/>
                    </a:lnTo>
                    <a:lnTo>
                      <a:pt x="31" y="311"/>
                    </a:lnTo>
                    <a:lnTo>
                      <a:pt x="8" y="276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0" y="227"/>
                    </a:lnTo>
                    <a:lnTo>
                      <a:pt x="8" y="203"/>
                    </a:lnTo>
                    <a:lnTo>
                      <a:pt x="31" y="168"/>
                    </a:lnTo>
                    <a:lnTo>
                      <a:pt x="86" y="125"/>
                    </a:lnTo>
                    <a:lnTo>
                      <a:pt x="164" y="86"/>
                    </a:lnTo>
                    <a:lnTo>
                      <a:pt x="262" y="54"/>
                    </a:lnTo>
                    <a:lnTo>
                      <a:pt x="377" y="29"/>
                    </a:lnTo>
                    <a:lnTo>
                      <a:pt x="506" y="10"/>
                    </a:lnTo>
                    <a:lnTo>
                      <a:pt x="647" y="0"/>
                    </a:lnTo>
                    <a:lnTo>
                      <a:pt x="722" y="0"/>
                    </a:lnTo>
                    <a:lnTo>
                      <a:pt x="796" y="0"/>
                    </a:lnTo>
                    <a:lnTo>
                      <a:pt x="937" y="10"/>
                    </a:lnTo>
                    <a:lnTo>
                      <a:pt x="1066" y="29"/>
                    </a:lnTo>
                    <a:lnTo>
                      <a:pt x="1182" y="54"/>
                    </a:lnTo>
                    <a:lnTo>
                      <a:pt x="1279" y="86"/>
                    </a:lnTo>
                    <a:lnTo>
                      <a:pt x="1357" y="125"/>
                    </a:lnTo>
                    <a:lnTo>
                      <a:pt x="1412" y="168"/>
                    </a:lnTo>
                    <a:lnTo>
                      <a:pt x="1436" y="203"/>
                    </a:lnTo>
                    <a:lnTo>
                      <a:pt x="1444" y="227"/>
                    </a:lnTo>
                    <a:lnTo>
                      <a:pt x="1444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55">
                <a:extLst>
                  <a:ext uri="{FF2B5EF4-FFF2-40B4-BE49-F238E27FC236}">
                    <a16:creationId xmlns:a16="http://schemas.microsoft.com/office/drawing/2014/main" id="{B1616F9B-C5DB-468E-B832-84749ADD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089" y="4091138"/>
                <a:ext cx="443721" cy="159040"/>
              </a:xfrm>
              <a:custGeom>
                <a:avLst/>
                <a:gdLst>
                  <a:gd name="T0" fmla="*/ 1032 w 1032"/>
                  <a:gd name="T1" fmla="*/ 146 h 292"/>
                  <a:gd name="T2" fmla="*/ 1029 w 1032"/>
                  <a:gd name="T3" fmla="*/ 161 h 292"/>
                  <a:gd name="T4" fmla="*/ 1009 w 1032"/>
                  <a:gd name="T5" fmla="*/ 189 h 292"/>
                  <a:gd name="T6" fmla="*/ 970 w 1032"/>
                  <a:gd name="T7" fmla="*/ 216 h 292"/>
                  <a:gd name="T8" fmla="*/ 914 w 1032"/>
                  <a:gd name="T9" fmla="*/ 239 h 292"/>
                  <a:gd name="T10" fmla="*/ 806 w 1032"/>
                  <a:gd name="T11" fmla="*/ 268 h 292"/>
                  <a:gd name="T12" fmla="*/ 621 w 1032"/>
                  <a:gd name="T13" fmla="*/ 289 h 292"/>
                  <a:gd name="T14" fmla="*/ 516 w 1032"/>
                  <a:gd name="T15" fmla="*/ 292 h 292"/>
                  <a:gd name="T16" fmla="*/ 411 w 1032"/>
                  <a:gd name="T17" fmla="*/ 289 h 292"/>
                  <a:gd name="T18" fmla="*/ 226 w 1032"/>
                  <a:gd name="T19" fmla="*/ 268 h 292"/>
                  <a:gd name="T20" fmla="*/ 118 w 1032"/>
                  <a:gd name="T21" fmla="*/ 239 h 292"/>
                  <a:gd name="T22" fmla="*/ 61 w 1032"/>
                  <a:gd name="T23" fmla="*/ 216 h 292"/>
                  <a:gd name="T24" fmla="*/ 23 w 1032"/>
                  <a:gd name="T25" fmla="*/ 189 h 292"/>
                  <a:gd name="T26" fmla="*/ 2 w 1032"/>
                  <a:gd name="T27" fmla="*/ 161 h 292"/>
                  <a:gd name="T28" fmla="*/ 0 w 1032"/>
                  <a:gd name="T29" fmla="*/ 146 h 292"/>
                  <a:gd name="T30" fmla="*/ 2 w 1032"/>
                  <a:gd name="T31" fmla="*/ 131 h 292"/>
                  <a:gd name="T32" fmla="*/ 23 w 1032"/>
                  <a:gd name="T33" fmla="*/ 102 h 292"/>
                  <a:gd name="T34" fmla="*/ 61 w 1032"/>
                  <a:gd name="T35" fmla="*/ 77 h 292"/>
                  <a:gd name="T36" fmla="*/ 118 w 1032"/>
                  <a:gd name="T37" fmla="*/ 54 h 292"/>
                  <a:gd name="T38" fmla="*/ 226 w 1032"/>
                  <a:gd name="T39" fmla="*/ 25 h 292"/>
                  <a:gd name="T40" fmla="*/ 411 w 1032"/>
                  <a:gd name="T41" fmla="*/ 2 h 292"/>
                  <a:gd name="T42" fmla="*/ 516 w 1032"/>
                  <a:gd name="T43" fmla="*/ 0 h 292"/>
                  <a:gd name="T44" fmla="*/ 621 w 1032"/>
                  <a:gd name="T45" fmla="*/ 2 h 292"/>
                  <a:gd name="T46" fmla="*/ 806 w 1032"/>
                  <a:gd name="T47" fmla="*/ 25 h 292"/>
                  <a:gd name="T48" fmla="*/ 914 w 1032"/>
                  <a:gd name="T49" fmla="*/ 54 h 292"/>
                  <a:gd name="T50" fmla="*/ 970 w 1032"/>
                  <a:gd name="T51" fmla="*/ 77 h 292"/>
                  <a:gd name="T52" fmla="*/ 1009 w 1032"/>
                  <a:gd name="T53" fmla="*/ 102 h 292"/>
                  <a:gd name="T54" fmla="*/ 1029 w 1032"/>
                  <a:gd name="T55" fmla="*/ 131 h 292"/>
                  <a:gd name="T56" fmla="*/ 1032 w 1032"/>
                  <a:gd name="T57" fmla="*/ 1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2" h="292">
                    <a:moveTo>
                      <a:pt x="1032" y="146"/>
                    </a:moveTo>
                    <a:lnTo>
                      <a:pt x="1029" y="161"/>
                    </a:lnTo>
                    <a:lnTo>
                      <a:pt x="1009" y="189"/>
                    </a:lnTo>
                    <a:lnTo>
                      <a:pt x="970" y="216"/>
                    </a:lnTo>
                    <a:lnTo>
                      <a:pt x="914" y="239"/>
                    </a:lnTo>
                    <a:lnTo>
                      <a:pt x="806" y="268"/>
                    </a:lnTo>
                    <a:lnTo>
                      <a:pt x="621" y="289"/>
                    </a:lnTo>
                    <a:lnTo>
                      <a:pt x="516" y="292"/>
                    </a:lnTo>
                    <a:lnTo>
                      <a:pt x="411" y="289"/>
                    </a:lnTo>
                    <a:lnTo>
                      <a:pt x="226" y="268"/>
                    </a:lnTo>
                    <a:lnTo>
                      <a:pt x="118" y="239"/>
                    </a:lnTo>
                    <a:lnTo>
                      <a:pt x="61" y="216"/>
                    </a:lnTo>
                    <a:lnTo>
                      <a:pt x="23" y="189"/>
                    </a:lnTo>
                    <a:lnTo>
                      <a:pt x="2" y="161"/>
                    </a:lnTo>
                    <a:lnTo>
                      <a:pt x="0" y="146"/>
                    </a:lnTo>
                    <a:lnTo>
                      <a:pt x="2" y="131"/>
                    </a:lnTo>
                    <a:lnTo>
                      <a:pt x="23" y="102"/>
                    </a:lnTo>
                    <a:lnTo>
                      <a:pt x="61" y="77"/>
                    </a:lnTo>
                    <a:lnTo>
                      <a:pt x="118" y="54"/>
                    </a:lnTo>
                    <a:lnTo>
                      <a:pt x="226" y="25"/>
                    </a:lnTo>
                    <a:lnTo>
                      <a:pt x="411" y="2"/>
                    </a:lnTo>
                    <a:lnTo>
                      <a:pt x="516" y="0"/>
                    </a:lnTo>
                    <a:lnTo>
                      <a:pt x="621" y="2"/>
                    </a:lnTo>
                    <a:lnTo>
                      <a:pt x="806" y="25"/>
                    </a:lnTo>
                    <a:lnTo>
                      <a:pt x="914" y="54"/>
                    </a:lnTo>
                    <a:lnTo>
                      <a:pt x="970" y="77"/>
                    </a:lnTo>
                    <a:lnTo>
                      <a:pt x="1009" y="102"/>
                    </a:lnTo>
                    <a:lnTo>
                      <a:pt x="1029" y="131"/>
                    </a:lnTo>
                    <a:lnTo>
                      <a:pt x="1032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8" name="Group 88">
                <a:extLst>
                  <a:ext uri="{FF2B5EF4-FFF2-40B4-BE49-F238E27FC236}">
                    <a16:creationId xmlns:a16="http://schemas.microsoft.com/office/drawing/2014/main" id="{BD1BCEF1-8D1D-4CA5-BCE7-C5227D74DB5E}"/>
                  </a:ext>
                </a:extLst>
              </p:cNvPr>
              <p:cNvGrpSpPr/>
              <p:nvPr/>
            </p:nvGrpSpPr>
            <p:grpSpPr>
              <a:xfrm>
                <a:off x="7691953" y="2725511"/>
                <a:ext cx="2578492" cy="1177904"/>
                <a:chOff x="5971538" y="674646"/>
                <a:chExt cx="3437989" cy="1570537"/>
              </a:xfrm>
            </p:grpSpPr>
            <p:sp>
              <p:nvSpPr>
                <p:cNvPr id="91" name="TextBox 89">
                  <a:extLst>
                    <a:ext uri="{FF2B5EF4-FFF2-40B4-BE49-F238E27FC236}">
                      <a16:creationId xmlns:a16="http://schemas.microsoft.com/office/drawing/2014/main" id="{4EDB4771-2A1C-4C03-90B9-AAC925BCE10E}"/>
                    </a:ext>
                  </a:extLst>
                </p:cNvPr>
                <p:cNvSpPr txBox="1"/>
                <p:nvPr/>
              </p:nvSpPr>
              <p:spPr>
                <a:xfrm>
                  <a:off x="6096046" y="674646"/>
                  <a:ext cx="2937089" cy="4924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r>
                    <a:rPr lang="en-US" b="1" dirty="0"/>
                    <a:t>Objetivo 5</a:t>
                  </a:r>
                </a:p>
              </p:txBody>
            </p:sp>
            <p:sp>
              <p:nvSpPr>
                <p:cNvPr id="93" name="TextBox 90">
                  <a:extLst>
                    <a:ext uri="{FF2B5EF4-FFF2-40B4-BE49-F238E27FC236}">
                      <a16:creationId xmlns:a16="http://schemas.microsoft.com/office/drawing/2014/main" id="{E04BE817-D76A-4314-90B8-5BA008F357CA}"/>
                    </a:ext>
                  </a:extLst>
                </p:cNvPr>
                <p:cNvSpPr txBox="1"/>
                <p:nvPr/>
              </p:nvSpPr>
              <p:spPr>
                <a:xfrm>
                  <a:off x="5971538" y="1065144"/>
                  <a:ext cx="3437989" cy="1180039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F1F1EF"/>
                  </a:solidFill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rIns="0" rtlCol="0" anchor="t">
                  <a:spAutoFit/>
                </a:bodyPr>
                <a:lstStyle>
                  <a:defPPr>
                    <a:defRPr lang="es-CO"/>
                  </a:defPPr>
                  <a:lvl1pPr algn="just">
                    <a:defRPr sz="1200">
                      <a:solidFill>
                        <a:schemeClr val="bg1"/>
                      </a:solidFill>
                      <a:latin typeface="Arial Rounded MT Bold" panose="020F0704030504030204" pitchFamily="34" charset="0"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s-CO" dirty="0"/>
                    <a:t>Fortalecer la implementación del Sistema Integrado de Gestión</a:t>
                  </a:r>
                </a:p>
                <a:p>
                  <a:endParaRPr lang="es-CO" dirty="0"/>
                </a:p>
                <a:p>
                  <a:pPr algn="ctr"/>
                  <a:r>
                    <a:rPr lang="es-CO" b="1" dirty="0"/>
                    <a:t>Cumplimiento: 100% </a:t>
                  </a:r>
                  <a:endParaRPr lang="es-ES" dirty="0"/>
                </a:p>
              </p:txBody>
            </p:sp>
          </p:grpSp>
          <p:cxnSp>
            <p:nvCxnSpPr>
              <p:cNvPr id="89" name="Connector: Elbow 147">
                <a:extLst>
                  <a:ext uri="{FF2B5EF4-FFF2-40B4-BE49-F238E27FC236}">
                    <a16:creationId xmlns:a16="http://schemas.microsoft.com/office/drawing/2014/main" id="{A56FEB03-53BD-4478-BB35-1928160E2F91}"/>
                  </a:ext>
                </a:extLst>
              </p:cNvPr>
              <p:cNvCxnSpPr>
                <a:cxnSpLocks/>
                <a:stCxn id="90" idx="1"/>
              </p:cNvCxnSpPr>
              <p:nvPr/>
            </p:nvCxnSpPr>
            <p:spPr>
              <a:xfrm rot="10800000" flipV="1">
                <a:off x="6964953" y="2949147"/>
                <a:ext cx="693249" cy="119770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148">
                <a:extLst>
                  <a:ext uri="{FF2B5EF4-FFF2-40B4-BE49-F238E27FC236}">
                    <a16:creationId xmlns:a16="http://schemas.microsoft.com/office/drawing/2014/main" id="{D554F7C9-0B53-42F1-A385-4B96286E9E85}"/>
                  </a:ext>
                </a:extLst>
              </p:cNvPr>
              <p:cNvSpPr/>
              <p:nvPr/>
            </p:nvSpPr>
            <p:spPr>
              <a:xfrm>
                <a:off x="7658201" y="2776963"/>
                <a:ext cx="34289" cy="3443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082DF23-579D-4DC6-8F29-DA3BFD68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810" y="1505967"/>
            <a:ext cx="946725" cy="882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28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993" y="203027"/>
            <a:ext cx="10515600" cy="801852"/>
          </a:xfrm>
        </p:spPr>
        <p:txBody>
          <a:bodyPr/>
          <a:lstStyle/>
          <a:p>
            <a:r>
              <a:rPr lang="es-CO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Plan de Acción Institucional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033154" y="2548917"/>
            <a:ext cx="4152108" cy="2736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El Plan de Acción Institucional recoge los requerimientos de todas las políticas, estrategias e iniciativas de gobierno, en materia de gestión y desempeño Institucional, de manera tal que en él se defina todo lo necesario para hacia la consecución de los objetivos y metas institucionales.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9B1F0B8-1243-49AE-837E-0F543AB25684}"/>
              </a:ext>
            </a:extLst>
          </p:cNvPr>
          <p:cNvGrpSpPr/>
          <p:nvPr/>
        </p:nvGrpSpPr>
        <p:grpSpPr>
          <a:xfrm>
            <a:off x="6233793" y="1219200"/>
            <a:ext cx="4050237" cy="3732810"/>
            <a:chOff x="6055665" y="1219200"/>
            <a:chExt cx="3852912" cy="3196376"/>
          </a:xfrm>
        </p:grpSpPr>
        <p:sp>
          <p:nvSpPr>
            <p:cNvPr id="3" name="3 Pentágono"/>
            <p:cNvSpPr/>
            <p:nvPr/>
          </p:nvSpPr>
          <p:spPr bwMode="auto">
            <a:xfrm>
              <a:off x="7017535" y="1219200"/>
              <a:ext cx="1814741" cy="1359226"/>
            </a:xfrm>
            <a:custGeom>
              <a:avLst/>
              <a:gdLst>
                <a:gd name="connsiteX0" fmla="*/ 1602 w 3647006"/>
                <a:gd name="connsiteY0" fmla="*/ 0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1602 w 3647006"/>
                <a:gd name="connsiteY8" fmla="*/ 0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2585606 w 3647006"/>
                <a:gd name="connsiteY8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2614270 w 3647006"/>
                <a:gd name="connsiteY4" fmla="*/ 1873144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7006" h="2070230">
                  <a:moveTo>
                    <a:pt x="2585606" y="295627"/>
                  </a:moveTo>
                  <a:lnTo>
                    <a:pt x="2611892" y="0"/>
                  </a:lnTo>
                  <a:lnTo>
                    <a:pt x="3647006" y="1035115"/>
                  </a:lnTo>
                  <a:lnTo>
                    <a:pt x="2611892" y="2070230"/>
                  </a:lnTo>
                  <a:cubicBezTo>
                    <a:pt x="2612685" y="2004535"/>
                    <a:pt x="2613477" y="1938839"/>
                    <a:pt x="2614270" y="1873144"/>
                  </a:cubicBezTo>
                  <a:cubicBezTo>
                    <a:pt x="2615131" y="1782413"/>
                    <a:pt x="1477277" y="1888767"/>
                    <a:pt x="1478138" y="1798036"/>
                  </a:cubicBezTo>
                  <a:cubicBezTo>
                    <a:pt x="1477277" y="1429353"/>
                    <a:pt x="1476417" y="1060670"/>
                    <a:pt x="1475556" y="691987"/>
                  </a:cubicBezTo>
                  <a:lnTo>
                    <a:pt x="1602" y="691987"/>
                  </a:lnTo>
                  <a:lnTo>
                    <a:pt x="0" y="232306"/>
                  </a:lnTo>
                  <a:lnTo>
                    <a:pt x="2585606" y="29562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/>
            </a:p>
          </p:txBody>
        </p:sp>
        <p:sp>
          <p:nvSpPr>
            <p:cNvPr id="4" name="4 Rectángulo"/>
            <p:cNvSpPr/>
            <p:nvPr/>
          </p:nvSpPr>
          <p:spPr bwMode="auto">
            <a:xfrm>
              <a:off x="6486874" y="2014480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7" y="2070230"/>
                  </a:lnTo>
                  <a:lnTo>
                    <a:pt x="1473957" y="998185"/>
                  </a:lnTo>
                  <a:lnTo>
                    <a:pt x="0" y="99818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/>
            </a:p>
          </p:txBody>
        </p:sp>
        <p:sp>
          <p:nvSpPr>
            <p:cNvPr id="7" name="8 Rectángulo"/>
            <p:cNvSpPr/>
            <p:nvPr/>
          </p:nvSpPr>
          <p:spPr bwMode="auto">
            <a:xfrm>
              <a:off x="6055665" y="2756321"/>
              <a:ext cx="1556409" cy="1030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900" dirty="0"/>
            </a:p>
          </p:txBody>
        </p:sp>
        <p:sp>
          <p:nvSpPr>
            <p:cNvPr id="13" name="18 Rectángulo"/>
            <p:cNvSpPr/>
            <p:nvPr/>
          </p:nvSpPr>
          <p:spPr>
            <a:xfrm>
              <a:off x="6136367" y="3187539"/>
              <a:ext cx="1128711" cy="1327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2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de acción institucional </a:t>
              </a:r>
              <a:endParaRPr lang="es-SV" sz="1200" b="1" cap="all" dirty="0">
                <a:solidFill>
                  <a:schemeClr val="tx1">
                    <a:lumMod val="85000"/>
                    <a:lumOff val="1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6" name="18 Rectángulo"/>
            <p:cNvSpPr/>
            <p:nvPr/>
          </p:nvSpPr>
          <p:spPr>
            <a:xfrm>
              <a:off x="6612086" y="2261376"/>
              <a:ext cx="1112830" cy="20795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20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ESTRATÉGICO</a:t>
              </a:r>
              <a:r>
                <a:rPr lang="es-MX" sz="12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endParaRPr lang="es-SV" sz="1200" b="1" cap="all" dirty="0">
                <a:solidFill>
                  <a:schemeClr val="tx1">
                    <a:lumMod val="85000"/>
                    <a:lumOff val="1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7" name="18 Rectángulo"/>
            <p:cNvSpPr/>
            <p:nvPr/>
          </p:nvSpPr>
          <p:spPr>
            <a:xfrm>
              <a:off x="7724120" y="1668242"/>
              <a:ext cx="858018" cy="17803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120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DISTRITAL DE DESARROLLO</a:t>
              </a:r>
              <a:r>
                <a:rPr lang="es-MX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endParaRPr lang="es-SV" b="1" cap="all" dirty="0">
                <a:solidFill>
                  <a:schemeClr val="bg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9205800" y="2078265"/>
              <a:ext cx="702777" cy="702962"/>
              <a:chOff x="2570822" y="2884367"/>
              <a:chExt cx="702777" cy="702962"/>
            </a:xfrm>
            <a:solidFill>
              <a:schemeClr val="accent1">
                <a:lumMod val="5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76" name="Teardrop 175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latin typeface="Lato Light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548235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8652315" y="3000139"/>
              <a:ext cx="702777" cy="702962"/>
              <a:chOff x="2514342" y="2884367"/>
              <a:chExt cx="702777" cy="702962"/>
            </a:xfrm>
            <a:solidFill>
              <a:schemeClr val="accent1">
                <a:lumMod val="75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80" name="Teardrop 179"/>
              <p:cNvSpPr/>
              <p:nvPr/>
            </p:nvSpPr>
            <p:spPr bwMode="auto">
              <a:xfrm rot="8100000">
                <a:off x="251434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latin typeface="Lato Light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6A4804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8043283" y="3712614"/>
              <a:ext cx="702777" cy="702962"/>
              <a:chOff x="2570822" y="2884367"/>
              <a:chExt cx="702777" cy="702962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89" name="Teardrop 188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800" dirty="0">
                  <a:latin typeface="Lato Light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662418"/>
                  </a:solidFill>
                  <a:latin typeface="FontAwesome" pitchFamily="2" charset="0"/>
                </a:endParaRPr>
              </a:p>
            </p:txBody>
          </p:sp>
        </p:grpSp>
        <p:pic>
          <p:nvPicPr>
            <p:cNvPr id="1026" name="Picture 2" descr="Resultado de imagen para imagenes bombillo azul">
              <a:extLst>
                <a:ext uri="{FF2B5EF4-FFF2-40B4-BE49-F238E27FC236}">
                  <a16:creationId xmlns:a16="http://schemas.microsoft.com/office/drawing/2014/main" id="{E75E83D8-435B-4073-8E45-96983794A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7726" y="2166951"/>
              <a:ext cx="603862" cy="505930"/>
            </a:xfrm>
            <a:prstGeom prst="ellipse">
              <a:avLst/>
            </a:prstGeom>
            <a:solidFill>
              <a:schemeClr val="bg1"/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8" name="Picture 4" descr="Resultado de imagen para imagenes check list">
              <a:extLst>
                <a:ext uri="{FF2B5EF4-FFF2-40B4-BE49-F238E27FC236}">
                  <a16:creationId xmlns:a16="http://schemas.microsoft.com/office/drawing/2014/main" id="{147B8536-8977-485C-ABFF-37C193559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805" y="3111434"/>
              <a:ext cx="592239" cy="5055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esultado de imagen para imagenes herramientas azul">
              <a:extLst>
                <a:ext uri="{FF2B5EF4-FFF2-40B4-BE49-F238E27FC236}">
                  <a16:creationId xmlns:a16="http://schemas.microsoft.com/office/drawing/2014/main" id="{AA88700F-EE41-4666-BEF6-79BB777F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961" y="3829923"/>
              <a:ext cx="530853" cy="5308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58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212719" y="1121299"/>
            <a:ext cx="39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Viviendo el territorio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807865" y="1961585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85%</a:t>
            </a:r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BD3A9D46-8BAC-4E4F-961C-C75B024ECA16}"/>
              </a:ext>
            </a:extLst>
          </p:cNvPr>
          <p:cNvSpPr>
            <a:spLocks/>
          </p:cNvSpPr>
          <p:nvPr/>
        </p:nvSpPr>
        <p:spPr bwMode="auto">
          <a:xfrm>
            <a:off x="7515805" y="5517268"/>
            <a:ext cx="715887" cy="301684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8CD4F11-5747-440F-8AD6-B10457609D2A}"/>
              </a:ext>
            </a:extLst>
          </p:cNvPr>
          <p:cNvGrpSpPr/>
          <p:nvPr/>
        </p:nvGrpSpPr>
        <p:grpSpPr>
          <a:xfrm>
            <a:off x="1126435" y="1454696"/>
            <a:ext cx="10537374" cy="5211398"/>
            <a:chOff x="2038948" y="1371691"/>
            <a:chExt cx="6674311" cy="4845683"/>
          </a:xfrm>
        </p:grpSpPr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267F4F0-74A7-48AF-8B51-613D073D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375" y="3774384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879CA07-0351-44F5-8C05-136B45E3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5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D236B58B-FC95-4FC1-962D-8227853F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022" y="2654545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CD6AA09-D1F2-4607-B3F4-881F54F3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050" y="4530236"/>
              <a:ext cx="1702650" cy="1687138"/>
            </a:xfrm>
            <a:custGeom>
              <a:avLst/>
              <a:gdLst>
                <a:gd name="T0" fmla="*/ 1950 w 3959"/>
                <a:gd name="T1" fmla="*/ 1182 h 3087"/>
                <a:gd name="T2" fmla="*/ 3959 w 3959"/>
                <a:gd name="T3" fmla="*/ 1182 h 3087"/>
                <a:gd name="T4" fmla="*/ 1518 w 3959"/>
                <a:gd name="T5" fmla="*/ 0 h 3087"/>
                <a:gd name="T6" fmla="*/ 0 w 3959"/>
                <a:gd name="T7" fmla="*/ 0 h 3087"/>
                <a:gd name="T8" fmla="*/ 311 w 3959"/>
                <a:gd name="T9" fmla="*/ 1395 h 3087"/>
                <a:gd name="T10" fmla="*/ 2374 w 3959"/>
                <a:gd name="T11" fmla="*/ 3087 h 3087"/>
                <a:gd name="T12" fmla="*/ 1950 w 3959"/>
                <a:gd name="T13" fmla="*/ 1182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9" h="3087">
                  <a:moveTo>
                    <a:pt x="1950" y="1182"/>
                  </a:moveTo>
                  <a:lnTo>
                    <a:pt x="3959" y="1182"/>
                  </a:lnTo>
                  <a:lnTo>
                    <a:pt x="1518" y="0"/>
                  </a:lnTo>
                  <a:lnTo>
                    <a:pt x="0" y="0"/>
                  </a:lnTo>
                  <a:lnTo>
                    <a:pt x="311" y="1395"/>
                  </a:lnTo>
                  <a:lnTo>
                    <a:pt x="2374" y="3087"/>
                  </a:lnTo>
                  <a:lnTo>
                    <a:pt x="1950" y="11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4">
              <a:extLst>
                <a:ext uri="{FF2B5EF4-FFF2-40B4-BE49-F238E27FC236}">
                  <a16:creationId xmlns:a16="http://schemas.microsoft.com/office/drawing/2014/main" id="{62E6CC54-6483-4192-92BC-632A6CF2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43" y="4781092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5">
              <a:extLst>
                <a:ext uri="{FF2B5EF4-FFF2-40B4-BE49-F238E27FC236}">
                  <a16:creationId xmlns:a16="http://schemas.microsoft.com/office/drawing/2014/main" id="{763FE81A-27AC-4357-8054-BA98750D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945" y="4831920"/>
              <a:ext cx="443721" cy="159040"/>
            </a:xfrm>
            <a:custGeom>
              <a:avLst/>
              <a:gdLst>
                <a:gd name="T0" fmla="*/ 1032 w 1032"/>
                <a:gd name="T1" fmla="*/ 146 h 292"/>
                <a:gd name="T2" fmla="*/ 1029 w 1032"/>
                <a:gd name="T3" fmla="*/ 161 h 292"/>
                <a:gd name="T4" fmla="*/ 1009 w 1032"/>
                <a:gd name="T5" fmla="*/ 189 h 292"/>
                <a:gd name="T6" fmla="*/ 970 w 1032"/>
                <a:gd name="T7" fmla="*/ 216 h 292"/>
                <a:gd name="T8" fmla="*/ 914 w 1032"/>
                <a:gd name="T9" fmla="*/ 239 h 292"/>
                <a:gd name="T10" fmla="*/ 806 w 1032"/>
                <a:gd name="T11" fmla="*/ 268 h 292"/>
                <a:gd name="T12" fmla="*/ 621 w 1032"/>
                <a:gd name="T13" fmla="*/ 289 h 292"/>
                <a:gd name="T14" fmla="*/ 516 w 1032"/>
                <a:gd name="T15" fmla="*/ 292 h 292"/>
                <a:gd name="T16" fmla="*/ 411 w 1032"/>
                <a:gd name="T17" fmla="*/ 289 h 292"/>
                <a:gd name="T18" fmla="*/ 226 w 1032"/>
                <a:gd name="T19" fmla="*/ 268 h 292"/>
                <a:gd name="T20" fmla="*/ 118 w 1032"/>
                <a:gd name="T21" fmla="*/ 239 h 292"/>
                <a:gd name="T22" fmla="*/ 61 w 1032"/>
                <a:gd name="T23" fmla="*/ 216 h 292"/>
                <a:gd name="T24" fmla="*/ 23 w 1032"/>
                <a:gd name="T25" fmla="*/ 189 h 292"/>
                <a:gd name="T26" fmla="*/ 2 w 1032"/>
                <a:gd name="T27" fmla="*/ 161 h 292"/>
                <a:gd name="T28" fmla="*/ 0 w 1032"/>
                <a:gd name="T29" fmla="*/ 146 h 292"/>
                <a:gd name="T30" fmla="*/ 2 w 1032"/>
                <a:gd name="T31" fmla="*/ 131 h 292"/>
                <a:gd name="T32" fmla="*/ 23 w 1032"/>
                <a:gd name="T33" fmla="*/ 102 h 292"/>
                <a:gd name="T34" fmla="*/ 61 w 1032"/>
                <a:gd name="T35" fmla="*/ 77 h 292"/>
                <a:gd name="T36" fmla="*/ 118 w 1032"/>
                <a:gd name="T37" fmla="*/ 54 h 292"/>
                <a:gd name="T38" fmla="*/ 226 w 1032"/>
                <a:gd name="T39" fmla="*/ 25 h 292"/>
                <a:gd name="T40" fmla="*/ 411 w 1032"/>
                <a:gd name="T41" fmla="*/ 2 h 292"/>
                <a:gd name="T42" fmla="*/ 516 w 1032"/>
                <a:gd name="T43" fmla="*/ 0 h 292"/>
                <a:gd name="T44" fmla="*/ 621 w 1032"/>
                <a:gd name="T45" fmla="*/ 2 h 292"/>
                <a:gd name="T46" fmla="*/ 806 w 1032"/>
                <a:gd name="T47" fmla="*/ 25 h 292"/>
                <a:gd name="T48" fmla="*/ 914 w 1032"/>
                <a:gd name="T49" fmla="*/ 54 h 292"/>
                <a:gd name="T50" fmla="*/ 970 w 1032"/>
                <a:gd name="T51" fmla="*/ 77 h 292"/>
                <a:gd name="T52" fmla="*/ 1009 w 1032"/>
                <a:gd name="T53" fmla="*/ 102 h 292"/>
                <a:gd name="T54" fmla="*/ 1029 w 1032"/>
                <a:gd name="T55" fmla="*/ 131 h 292"/>
                <a:gd name="T56" fmla="*/ 1032 w 1032"/>
                <a:gd name="T5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2" h="292">
                  <a:moveTo>
                    <a:pt x="1032" y="146"/>
                  </a:moveTo>
                  <a:lnTo>
                    <a:pt x="1029" y="161"/>
                  </a:lnTo>
                  <a:lnTo>
                    <a:pt x="1009" y="189"/>
                  </a:lnTo>
                  <a:lnTo>
                    <a:pt x="970" y="216"/>
                  </a:lnTo>
                  <a:lnTo>
                    <a:pt x="914" y="239"/>
                  </a:lnTo>
                  <a:lnTo>
                    <a:pt x="806" y="268"/>
                  </a:lnTo>
                  <a:lnTo>
                    <a:pt x="621" y="289"/>
                  </a:lnTo>
                  <a:lnTo>
                    <a:pt x="516" y="292"/>
                  </a:lnTo>
                  <a:lnTo>
                    <a:pt x="411" y="289"/>
                  </a:lnTo>
                  <a:lnTo>
                    <a:pt x="226" y="268"/>
                  </a:lnTo>
                  <a:lnTo>
                    <a:pt x="118" y="239"/>
                  </a:lnTo>
                  <a:lnTo>
                    <a:pt x="61" y="216"/>
                  </a:lnTo>
                  <a:lnTo>
                    <a:pt x="23" y="189"/>
                  </a:lnTo>
                  <a:lnTo>
                    <a:pt x="2" y="161"/>
                  </a:lnTo>
                  <a:lnTo>
                    <a:pt x="0" y="146"/>
                  </a:lnTo>
                  <a:lnTo>
                    <a:pt x="2" y="131"/>
                  </a:lnTo>
                  <a:lnTo>
                    <a:pt x="23" y="102"/>
                  </a:lnTo>
                  <a:lnTo>
                    <a:pt x="61" y="77"/>
                  </a:lnTo>
                  <a:lnTo>
                    <a:pt x="118" y="54"/>
                  </a:lnTo>
                  <a:lnTo>
                    <a:pt x="226" y="25"/>
                  </a:lnTo>
                  <a:lnTo>
                    <a:pt x="411" y="2"/>
                  </a:lnTo>
                  <a:lnTo>
                    <a:pt x="516" y="0"/>
                  </a:lnTo>
                  <a:lnTo>
                    <a:pt x="621" y="2"/>
                  </a:lnTo>
                  <a:lnTo>
                    <a:pt x="806" y="25"/>
                  </a:lnTo>
                  <a:lnTo>
                    <a:pt x="914" y="54"/>
                  </a:lnTo>
                  <a:lnTo>
                    <a:pt x="970" y="77"/>
                  </a:lnTo>
                  <a:lnTo>
                    <a:pt x="1009" y="102"/>
                  </a:lnTo>
                  <a:lnTo>
                    <a:pt x="1029" y="131"/>
                  </a:lnTo>
                  <a:lnTo>
                    <a:pt x="1032" y="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6">
              <a:extLst>
                <a:ext uri="{FF2B5EF4-FFF2-40B4-BE49-F238E27FC236}">
                  <a16:creationId xmlns:a16="http://schemas.microsoft.com/office/drawing/2014/main" id="{A9A7103B-0797-4CAA-B04C-CB5CAC3B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209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67">
              <a:extLst>
                <a:ext uri="{FF2B5EF4-FFF2-40B4-BE49-F238E27FC236}">
                  <a16:creationId xmlns:a16="http://schemas.microsoft.com/office/drawing/2014/main" id="{8EDBCBB3-0D81-45E7-9288-2AEE0406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152" y="4138373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7">
              <a:extLst>
                <a:ext uri="{FF2B5EF4-FFF2-40B4-BE49-F238E27FC236}">
                  <a16:creationId xmlns:a16="http://schemas.microsoft.com/office/drawing/2014/main" id="{C7EB0FD6-C96F-4F7E-B652-1AA042B8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828" y="3449746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78">
              <a:extLst>
                <a:ext uri="{FF2B5EF4-FFF2-40B4-BE49-F238E27FC236}">
                  <a16:creationId xmlns:a16="http://schemas.microsoft.com/office/drawing/2014/main" id="{0E4E5AF6-52E8-40EA-B608-1B2DC7C2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844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9">
              <a:extLst>
                <a:ext uri="{FF2B5EF4-FFF2-40B4-BE49-F238E27FC236}">
                  <a16:creationId xmlns:a16="http://schemas.microsoft.com/office/drawing/2014/main" id="{12694B2D-92AB-4882-87ED-93988C1D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028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0">
              <a:extLst>
                <a:ext uri="{FF2B5EF4-FFF2-40B4-BE49-F238E27FC236}">
                  <a16:creationId xmlns:a16="http://schemas.microsoft.com/office/drawing/2014/main" id="{E5B4CD45-D037-4B03-AE6A-97B59247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376" y="2902124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88">
              <a:extLst>
                <a:ext uri="{FF2B5EF4-FFF2-40B4-BE49-F238E27FC236}">
                  <a16:creationId xmlns:a16="http://schemas.microsoft.com/office/drawing/2014/main" id="{F87EB17F-80FB-4D9A-B17B-C347E22AB424}"/>
                </a:ext>
              </a:extLst>
            </p:cNvPr>
            <p:cNvGrpSpPr/>
            <p:nvPr/>
          </p:nvGrpSpPr>
          <p:grpSpPr>
            <a:xfrm>
              <a:off x="3439856" y="4945512"/>
              <a:ext cx="2202816" cy="1248485"/>
              <a:chOff x="332936" y="2646936"/>
              <a:chExt cx="2937088" cy="1664645"/>
            </a:xfrm>
          </p:grpSpPr>
          <p:sp>
            <p:nvSpPr>
              <p:cNvPr id="63" name="TextBox 89">
                <a:extLst>
                  <a:ext uri="{FF2B5EF4-FFF2-40B4-BE49-F238E27FC236}">
                    <a16:creationId xmlns:a16="http://schemas.microsoft.com/office/drawing/2014/main" id="{28758159-538E-472C-8ABA-D4B0E8E4DD63}"/>
                  </a:ext>
                </a:extLst>
              </p:cNvPr>
              <p:cNvSpPr txBox="1"/>
              <p:nvPr/>
            </p:nvSpPr>
            <p:spPr>
              <a:xfrm>
                <a:off x="332936" y="2646936"/>
                <a:ext cx="2937088" cy="45788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dirty="0"/>
                  <a:t>Objetivo 4</a:t>
                </a:r>
              </a:p>
            </p:txBody>
          </p:sp>
          <p:sp>
            <p:nvSpPr>
              <p:cNvPr id="64" name="TextBox 90">
                <a:extLst>
                  <a:ext uri="{FF2B5EF4-FFF2-40B4-BE49-F238E27FC236}">
                    <a16:creationId xmlns:a16="http://schemas.microsoft.com/office/drawing/2014/main" id="{689CCABC-9C3A-4970-81D2-8CC7F893FB1A}"/>
                  </a:ext>
                </a:extLst>
              </p:cNvPr>
              <p:cNvSpPr txBox="1"/>
              <p:nvPr/>
            </p:nvSpPr>
            <p:spPr>
              <a:xfrm>
                <a:off x="340731" y="3002875"/>
                <a:ext cx="2929293" cy="130870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400" dirty="0">
                    <a:cs typeface="Arial" panose="020B0604020202020204" pitchFamily="34" charset="0"/>
                  </a:rPr>
                  <a:t>Implementar  procesos de desarrollo de capacidades para las personas.</a:t>
                </a:r>
              </a:p>
              <a:p>
                <a:endParaRPr lang="es-CO" sz="14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s-CO" sz="1400" b="1" dirty="0"/>
                  <a:t>Cumplimiento: 100%</a:t>
                </a:r>
                <a:endParaRPr lang="es-ES" sz="14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91">
              <a:extLst>
                <a:ext uri="{FF2B5EF4-FFF2-40B4-BE49-F238E27FC236}">
                  <a16:creationId xmlns:a16="http://schemas.microsoft.com/office/drawing/2014/main" id="{7C566C11-73F5-4943-A9FF-D26E312D54DA}"/>
                </a:ext>
              </a:extLst>
            </p:cNvPr>
            <p:cNvGrpSpPr/>
            <p:nvPr/>
          </p:nvGrpSpPr>
          <p:grpSpPr>
            <a:xfrm>
              <a:off x="2038948" y="3305690"/>
              <a:ext cx="2202816" cy="1498737"/>
              <a:chOff x="332936" y="2325363"/>
              <a:chExt cx="2937088" cy="1998313"/>
            </a:xfrm>
          </p:grpSpPr>
          <p:sp>
            <p:nvSpPr>
              <p:cNvPr id="66" name="TextBox 98">
                <a:extLst>
                  <a:ext uri="{FF2B5EF4-FFF2-40B4-BE49-F238E27FC236}">
                    <a16:creationId xmlns:a16="http://schemas.microsoft.com/office/drawing/2014/main" id="{FF962416-EF46-438B-B094-5F4D577441CA}"/>
                  </a:ext>
                </a:extLst>
              </p:cNvPr>
              <p:cNvSpPr txBox="1"/>
              <p:nvPr/>
            </p:nvSpPr>
            <p:spPr>
              <a:xfrm>
                <a:off x="332936" y="2325363"/>
                <a:ext cx="2937088" cy="4960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7" name="TextBox 99">
                <a:extLst>
                  <a:ext uri="{FF2B5EF4-FFF2-40B4-BE49-F238E27FC236}">
                    <a16:creationId xmlns:a16="http://schemas.microsoft.com/office/drawing/2014/main" id="{BE233BCA-1DF7-4E9B-BCDE-4BDD532C6849}"/>
                  </a:ext>
                </a:extLst>
              </p:cNvPr>
              <p:cNvSpPr txBox="1"/>
              <p:nvPr/>
            </p:nvSpPr>
            <p:spPr>
              <a:xfrm>
                <a:off x="340731" y="2719458"/>
                <a:ext cx="2929293" cy="160421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400" dirty="0">
                    <a:cs typeface="Arial" panose="020B0604020202020204" pitchFamily="34" charset="0"/>
                  </a:rPr>
                  <a:t>Fortalecer la capacidad técnica en las alcaldías locales para la formulación de proyectos de inversión social.</a:t>
                </a:r>
              </a:p>
              <a:p>
                <a:endParaRPr lang="es-CO" sz="14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s-CO" sz="1400" b="1" dirty="0"/>
                  <a:t>Cumplimiento: 100%</a:t>
                </a:r>
                <a:endParaRPr lang="en-US" sz="1400" dirty="0"/>
              </a:p>
            </p:txBody>
          </p:sp>
        </p:grpSp>
        <p:grpSp>
          <p:nvGrpSpPr>
            <p:cNvPr id="68" name="Group 100">
              <a:extLst>
                <a:ext uri="{FF2B5EF4-FFF2-40B4-BE49-F238E27FC236}">
                  <a16:creationId xmlns:a16="http://schemas.microsoft.com/office/drawing/2014/main" id="{7DBFBD98-9D1D-49CA-B2AF-FB7B8180164F}"/>
                </a:ext>
              </a:extLst>
            </p:cNvPr>
            <p:cNvGrpSpPr/>
            <p:nvPr/>
          </p:nvGrpSpPr>
          <p:grpSpPr>
            <a:xfrm>
              <a:off x="6510443" y="2815242"/>
              <a:ext cx="2202816" cy="1720372"/>
              <a:chOff x="8811657" y="3892446"/>
              <a:chExt cx="2937088" cy="2293829"/>
            </a:xfrm>
          </p:grpSpPr>
          <p:sp>
            <p:nvSpPr>
              <p:cNvPr id="69" name="TextBox 101">
                <a:extLst>
                  <a:ext uri="{FF2B5EF4-FFF2-40B4-BE49-F238E27FC236}">
                    <a16:creationId xmlns:a16="http://schemas.microsoft.com/office/drawing/2014/main" id="{7020256D-FAB1-40F0-90B4-CF7EA31F2285}"/>
                  </a:ext>
                </a:extLst>
              </p:cNvPr>
              <p:cNvSpPr txBox="1"/>
              <p:nvPr/>
            </p:nvSpPr>
            <p:spPr>
              <a:xfrm>
                <a:off x="8811657" y="3892446"/>
                <a:ext cx="2937088" cy="4960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Objetivo 3</a:t>
                </a:r>
              </a:p>
            </p:txBody>
          </p:sp>
          <p:sp>
            <p:nvSpPr>
              <p:cNvPr id="70" name="TextBox 102">
                <a:extLst>
                  <a:ext uri="{FF2B5EF4-FFF2-40B4-BE49-F238E27FC236}">
                    <a16:creationId xmlns:a16="http://schemas.microsoft.com/office/drawing/2014/main" id="{BAB84E93-4AE8-43CD-97B1-225830C4DC44}"/>
                  </a:ext>
                </a:extLst>
              </p:cNvPr>
              <p:cNvSpPr txBox="1"/>
              <p:nvPr/>
            </p:nvSpPr>
            <p:spPr>
              <a:xfrm>
                <a:off x="8819449" y="4286541"/>
                <a:ext cx="2929293" cy="189973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200" dirty="0">
                    <a:solidFill>
                      <a:srgbClr val="003E65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CO" sz="1400" dirty="0">
                    <a:cs typeface="Arial" panose="020B0604020202020204" pitchFamily="34" charset="0"/>
                  </a:rPr>
                  <a:t>Identificar y atender personas para enfrentar situaciones sociales imprevistas o generadas por efectos del cambio climático.</a:t>
                </a:r>
              </a:p>
              <a:p>
                <a:endParaRPr lang="es-CO" sz="1400" b="1" dirty="0">
                  <a:cs typeface="Arial" panose="020B0604020202020204" pitchFamily="34" charset="0"/>
                </a:endParaRPr>
              </a:p>
              <a:p>
                <a:pPr algn="ctr"/>
                <a:r>
                  <a:rPr lang="es-CO" sz="1400" b="1" dirty="0"/>
                  <a:t>Cumplimiento: 99%</a:t>
                </a:r>
                <a:endParaRPr lang="es-CO" sz="1400" b="1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Group 103">
              <a:extLst>
                <a:ext uri="{FF2B5EF4-FFF2-40B4-BE49-F238E27FC236}">
                  <a16:creationId xmlns:a16="http://schemas.microsoft.com/office/drawing/2014/main" id="{4F616D9A-A8C4-4E60-95D9-27749EE534DE}"/>
                </a:ext>
              </a:extLst>
            </p:cNvPr>
            <p:cNvGrpSpPr/>
            <p:nvPr/>
          </p:nvGrpSpPr>
          <p:grpSpPr>
            <a:xfrm>
              <a:off x="4726742" y="1371691"/>
              <a:ext cx="2948775" cy="1318329"/>
              <a:chOff x="8921977" y="3473962"/>
              <a:chExt cx="2937088" cy="38146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extBox 104">
                <a:extLst>
                  <a:ext uri="{FF2B5EF4-FFF2-40B4-BE49-F238E27FC236}">
                    <a16:creationId xmlns:a16="http://schemas.microsoft.com/office/drawing/2014/main" id="{F55330D4-675F-4015-86E9-9F9D314ECFF7}"/>
                  </a:ext>
                </a:extLst>
              </p:cNvPr>
              <p:cNvSpPr txBox="1"/>
              <p:nvPr/>
            </p:nvSpPr>
            <p:spPr>
              <a:xfrm>
                <a:off x="8921977" y="3473962"/>
                <a:ext cx="2937088" cy="107647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Objetivo 1</a:t>
                </a:r>
              </a:p>
            </p:txBody>
          </p:sp>
          <p:sp>
            <p:nvSpPr>
              <p:cNvPr id="73" name="TextBox 105">
                <a:extLst>
                  <a:ext uri="{FF2B5EF4-FFF2-40B4-BE49-F238E27FC236}">
                    <a16:creationId xmlns:a16="http://schemas.microsoft.com/office/drawing/2014/main" id="{5C4CCBDB-0CB9-4619-B41A-D81C301DF3E3}"/>
                  </a:ext>
                </a:extLst>
              </p:cNvPr>
              <p:cNvSpPr txBox="1"/>
              <p:nvPr/>
            </p:nvSpPr>
            <p:spPr>
              <a:xfrm>
                <a:off x="8929772" y="4448496"/>
                <a:ext cx="2572074" cy="284006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s-CO" sz="1400" dirty="0">
                    <a:solidFill>
                      <a:srgbClr val="003E65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CO" sz="1400" dirty="0">
                    <a:solidFill>
                      <a:schemeClr val="bg1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Fortalecer la gestión en los espacios de coordinación y articulación  intersectorial.</a:t>
                </a:r>
              </a:p>
              <a:p>
                <a:pPr algn="just"/>
                <a:endParaRPr lang="es-CO" sz="1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CO" sz="1400" b="1" dirty="0">
                    <a:solidFill>
                      <a:schemeClr val="bg1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Cumplimiento: 100%</a:t>
                </a:r>
                <a:endParaRPr lang="en-US" sz="1400" b="1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6" name="Connector: Elbow 108">
              <a:extLst>
                <a:ext uri="{FF2B5EF4-FFF2-40B4-BE49-F238E27FC236}">
                  <a16:creationId xmlns:a16="http://schemas.microsoft.com/office/drawing/2014/main" id="{825EEC88-CFC5-40C8-944E-BB84B75A3FCC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rot="5400000" flipH="1" flipV="1">
              <a:off x="5640633" y="3421121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109">
              <a:extLst>
                <a:ext uri="{FF2B5EF4-FFF2-40B4-BE49-F238E27FC236}">
                  <a16:creationId xmlns:a16="http://schemas.microsoft.com/office/drawing/2014/main" id="{FC6F1244-F5E5-48D1-95E2-CB1550CB667B}"/>
                </a:ext>
              </a:extLst>
            </p:cNvPr>
            <p:cNvSpPr/>
            <p:nvPr/>
          </p:nvSpPr>
          <p:spPr>
            <a:xfrm>
              <a:off x="6390680" y="3004792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8" name="Connector: Elbow 145">
              <a:extLst>
                <a:ext uri="{FF2B5EF4-FFF2-40B4-BE49-F238E27FC236}">
                  <a16:creationId xmlns:a16="http://schemas.microsoft.com/office/drawing/2014/main" id="{2E5199BF-47D9-4610-9052-8DCD3ACEC583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rot="5400000" flipH="1" flipV="1">
              <a:off x="3867367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46">
              <a:extLst>
                <a:ext uri="{FF2B5EF4-FFF2-40B4-BE49-F238E27FC236}">
                  <a16:creationId xmlns:a16="http://schemas.microsoft.com/office/drawing/2014/main" id="{A06F683C-09A0-42C7-9AB4-0AF573734F1A}"/>
                </a:ext>
              </a:extLst>
            </p:cNvPr>
            <p:cNvSpPr/>
            <p:nvPr/>
          </p:nvSpPr>
          <p:spPr>
            <a:xfrm>
              <a:off x="4592217" y="1625343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0" name="Connector: Elbow 147">
              <a:extLst>
                <a:ext uri="{FF2B5EF4-FFF2-40B4-BE49-F238E27FC236}">
                  <a16:creationId xmlns:a16="http://schemas.microsoft.com/office/drawing/2014/main" id="{8EDDF04F-8488-4B58-BC07-1BF3F8C027D4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rot="5400000">
              <a:off x="6251099" y="4448802"/>
              <a:ext cx="213815" cy="1143105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48">
              <a:extLst>
                <a:ext uri="{FF2B5EF4-FFF2-40B4-BE49-F238E27FC236}">
                  <a16:creationId xmlns:a16="http://schemas.microsoft.com/office/drawing/2014/main" id="{788E0A94-BCBC-47EF-8FE1-181E53151032}"/>
                </a:ext>
              </a:extLst>
            </p:cNvPr>
            <p:cNvSpPr/>
            <p:nvPr/>
          </p:nvSpPr>
          <p:spPr>
            <a:xfrm>
              <a:off x="5752164" y="4955079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2" name="Connector: Elbow 149">
              <a:extLst>
                <a:ext uri="{FF2B5EF4-FFF2-40B4-BE49-F238E27FC236}">
                  <a16:creationId xmlns:a16="http://schemas.microsoft.com/office/drawing/2014/main" id="{621FB4AE-46DE-4897-B6D0-4FA8382481DE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rot="5400000">
              <a:off x="4611617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150">
              <a:extLst>
                <a:ext uri="{FF2B5EF4-FFF2-40B4-BE49-F238E27FC236}">
                  <a16:creationId xmlns:a16="http://schemas.microsoft.com/office/drawing/2014/main" id="{95CD524F-C74F-45B1-BDE9-9D5CCB6D94A7}"/>
                </a:ext>
              </a:extLst>
            </p:cNvPr>
            <p:cNvSpPr/>
            <p:nvPr/>
          </p:nvSpPr>
          <p:spPr>
            <a:xfrm>
              <a:off x="4325959" y="3546164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3074" name="Picture 2" descr="Resultado de imagen para seÃ±al ayuda humanitaria ">
            <a:extLst>
              <a:ext uri="{FF2B5EF4-FFF2-40B4-BE49-F238E27FC236}">
                <a16:creationId xmlns:a16="http://schemas.microsoft.com/office/drawing/2014/main" id="{E842F3A5-86F7-41EF-8DB3-B703E635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26" y="1584959"/>
            <a:ext cx="1564811" cy="14222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7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77886" y="1151400"/>
            <a:ext cx="8179724" cy="7250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20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Son aquellos indicadores usados para monitorear la cantidad y clases de actividades. se centran en cómo se realiza la tarea, midiendo su desempeño y si logran ciertos objetivos. </a:t>
            </a:r>
          </a:p>
          <a:p>
            <a:pPr algn="just">
              <a:lnSpc>
                <a:spcPct val="107000"/>
              </a:lnSpc>
            </a:pPr>
            <a:endParaRPr lang="es-CO" sz="20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 avance de la gestión se calcula tomando todos los indicadores formulados en todos los periodos, a fin de que su medición sea: </a:t>
            </a:r>
          </a:p>
          <a:p>
            <a:pPr algn="just">
              <a:lnSpc>
                <a:spcPct val="107000"/>
              </a:lnSpc>
            </a:pPr>
            <a:endParaRPr lang="es-CO" sz="20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marL="285750" indent="-285750" algn="just">
              <a:lnSpc>
                <a:spcPct val="107000"/>
              </a:lnSpc>
              <a:buClr>
                <a:srgbClr val="003E65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21AAFF"/>
                </a:solidFill>
                <a:latin typeface="Arial Rounded MT Bold" panose="020F0704030504030204" pitchFamily="34" charset="0"/>
              </a:rPr>
              <a:t>Confiable</a:t>
            </a: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, es decir, consistentemente medible a lo largo del tiempo, de la misma forma. </a:t>
            </a:r>
          </a:p>
          <a:p>
            <a:pPr algn="just">
              <a:lnSpc>
                <a:spcPct val="107000"/>
              </a:lnSpc>
              <a:buClr>
                <a:srgbClr val="003E65"/>
              </a:buClr>
            </a:pPr>
            <a:endParaRPr lang="es-CO" sz="20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marL="285750" indent="-285750" algn="just">
              <a:lnSpc>
                <a:spcPct val="107000"/>
              </a:lnSpc>
              <a:buClr>
                <a:srgbClr val="003E65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Proporcionar mayor precisión en la</a:t>
            </a:r>
            <a:r>
              <a:rPr lang="es-CO" sz="2000" dirty="0">
                <a:latin typeface="Arial Rounded MT Bold" panose="020F0704030504030204" pitchFamily="34" charset="0"/>
              </a:rPr>
              <a:t> </a:t>
            </a:r>
            <a:r>
              <a:rPr lang="es-CO" sz="2000" dirty="0">
                <a:solidFill>
                  <a:srgbClr val="21AAFF"/>
                </a:solidFill>
                <a:latin typeface="Arial Rounded MT Bold" panose="020F0704030504030204" pitchFamily="34" charset="0"/>
              </a:rPr>
              <a:t>toma de decisiones</a:t>
            </a:r>
            <a:r>
              <a:rPr lang="es-CO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 del gerente. </a:t>
            </a:r>
          </a:p>
          <a:p>
            <a:pPr algn="just">
              <a:lnSpc>
                <a:spcPct val="107000"/>
              </a:lnSpc>
              <a:buClr>
                <a:srgbClr val="003E65"/>
              </a:buClr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endParaRPr lang="es-CO" sz="1600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60973" y="38155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procesos de la SDIS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EDFD10-ECAF-48A1-9A6D-BCEBD6D8C9AC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2 Imagen">
            <a:extLst>
              <a:ext uri="{FF2B5EF4-FFF2-40B4-BE49-F238E27FC236}">
                <a16:creationId xmlns:a16="http://schemas.microsoft.com/office/drawing/2014/main" id="{9C54950D-7071-4CA8-A932-BDE1EB6A1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0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98474"/>
              </p:ext>
            </p:extLst>
          </p:nvPr>
        </p:nvGraphicFramePr>
        <p:xfrm>
          <a:off x="2223074" y="1528018"/>
          <a:ext cx="7372497" cy="450702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38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Proceso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F57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Total de indicadores formulados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F57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Político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Estratégico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de los Servicios Sociales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Análisis y Seguimiento de Políticas Sociales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Prestación de los Servicios Sociales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Mantenimiento y Soporte de TICs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Talento Humano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 Bienes y Servicios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Conocimiento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Mejora Continua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Proceso de Gestión Jurídica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Construcción e implementación de Políticas Sociales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C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</a:t>
                      </a:r>
                      <a:endParaRPr lang="es-MX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85</a:t>
                      </a:r>
                      <a:endParaRPr lang="es-MX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108E6E5A-989C-4B10-8959-04517785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3" y="38155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los procesos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16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03662" y="348501"/>
            <a:ext cx="1075493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Ejecución componente gestión de procesos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97A2CD-6593-42F9-BA89-604F788319AA}"/>
              </a:ext>
            </a:extLst>
          </p:cNvPr>
          <p:cNvCxnSpPr>
            <a:cxnSpLocks/>
          </p:cNvCxnSpPr>
          <p:nvPr/>
        </p:nvCxnSpPr>
        <p:spPr>
          <a:xfrm flipH="1">
            <a:off x="1560638" y="1033579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3E65"/>
            </a:solidFill>
            <a:prstDash val="solid"/>
            <a:miter lim="800000"/>
          </a:ln>
          <a:effectLst/>
        </p:spPr>
      </p:cxnSp>
      <p:pic>
        <p:nvPicPr>
          <p:cNvPr id="8" name="19 Imagen" descr="V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80" y="1113702"/>
            <a:ext cx="972000" cy="1019093"/>
          </a:xfrm>
          <a:prstGeom prst="rect">
            <a:avLst/>
          </a:prstGeom>
        </p:spPr>
      </p:pic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2647680" y="1135639"/>
            <a:ext cx="14698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0" name="CuadroTexto 12"/>
          <p:cNvSpPr txBox="1">
            <a:spLocks noChangeArrowheads="1"/>
          </p:cNvSpPr>
          <p:nvPr/>
        </p:nvSpPr>
        <p:spPr bwMode="auto">
          <a:xfrm>
            <a:off x="2685129" y="1688562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junio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40732"/>
              </p:ext>
            </p:extLst>
          </p:nvPr>
        </p:nvGraphicFramePr>
        <p:xfrm>
          <a:off x="4317368" y="1347210"/>
          <a:ext cx="4863273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político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de los servicios sociales</a:t>
                      </a:r>
                      <a:endParaRPr lang="es-MX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7"/>
          <p:cNvSpPr txBox="1">
            <a:spLocks noChangeArrowheads="1"/>
          </p:cNvSpPr>
          <p:nvPr/>
        </p:nvSpPr>
        <p:spPr bwMode="auto">
          <a:xfrm>
            <a:off x="2646964" y="2305565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90-99%</a:t>
            </a:r>
          </a:p>
        </p:txBody>
      </p:sp>
      <p:sp>
        <p:nvSpPr>
          <p:cNvPr id="29" name="CuadroTexto 12"/>
          <p:cNvSpPr txBox="1">
            <a:spLocks noChangeArrowheads="1"/>
          </p:cNvSpPr>
          <p:nvPr/>
        </p:nvSpPr>
        <p:spPr bwMode="auto">
          <a:xfrm>
            <a:off x="2685126" y="2858488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junio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16152"/>
              </p:ext>
            </p:extLst>
          </p:nvPr>
        </p:nvGraphicFramePr>
        <p:xfrm>
          <a:off x="4328251" y="2170172"/>
          <a:ext cx="4863273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Construcción e implementación de políticas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CO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     sociales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Mantenimiento y soporte de TICs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Gestión del talento humano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Gestión jurídica</a:t>
                      </a:r>
                      <a:endParaRPr lang="es-CO" sz="160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Adquisiciones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7"/>
          <p:cNvSpPr txBox="1">
            <a:spLocks noChangeArrowheads="1"/>
          </p:cNvSpPr>
          <p:nvPr/>
        </p:nvSpPr>
        <p:spPr bwMode="auto">
          <a:xfrm>
            <a:off x="2657847" y="3959272"/>
            <a:ext cx="1612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70-89%</a:t>
            </a:r>
          </a:p>
        </p:txBody>
      </p:sp>
      <p:sp>
        <p:nvSpPr>
          <p:cNvPr id="32" name="CuadroTexto 12"/>
          <p:cNvSpPr txBox="1">
            <a:spLocks noChangeArrowheads="1"/>
          </p:cNvSpPr>
          <p:nvPr/>
        </p:nvSpPr>
        <p:spPr bwMode="auto">
          <a:xfrm>
            <a:off x="2696009" y="4512195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junio</a:t>
            </a: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16202"/>
              </p:ext>
            </p:extLst>
          </p:nvPr>
        </p:nvGraphicFramePr>
        <p:xfrm>
          <a:off x="4339134" y="4022799"/>
          <a:ext cx="4863273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2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Prestación de servicios sociales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Mejora continua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Gestión de bienes y servicios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del conocimiento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CuadroTexto 7"/>
          <p:cNvSpPr txBox="1">
            <a:spLocks noChangeArrowheads="1"/>
          </p:cNvSpPr>
          <p:nvPr/>
        </p:nvSpPr>
        <p:spPr bwMode="auto">
          <a:xfrm>
            <a:off x="2542880" y="5158820"/>
            <a:ext cx="1796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Menor a 69%</a:t>
            </a:r>
          </a:p>
        </p:txBody>
      </p:sp>
      <p:sp>
        <p:nvSpPr>
          <p:cNvPr id="35" name="CuadroTexto 12"/>
          <p:cNvSpPr txBox="1">
            <a:spLocks noChangeArrowheads="1"/>
          </p:cNvSpPr>
          <p:nvPr/>
        </p:nvSpPr>
        <p:spPr bwMode="auto">
          <a:xfrm>
            <a:off x="2673090" y="5536029"/>
            <a:ext cx="1452563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 b="1" dirty="0">
                <a:solidFill>
                  <a:schemeClr val="bg1"/>
                </a:solidFill>
                <a:cs typeface="Calibri" charset="0"/>
              </a:rPr>
              <a:t>Ejecución junio</a:t>
            </a: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88225"/>
              </p:ext>
            </p:extLst>
          </p:nvPr>
        </p:nvGraphicFramePr>
        <p:xfrm>
          <a:off x="4354004" y="5330987"/>
          <a:ext cx="635063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77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Análisis y seguimiento de políticas sociales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Direccionamiento estratégico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58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s-CO" sz="160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ángulo 37"/>
          <p:cNvSpPr/>
          <p:nvPr/>
        </p:nvSpPr>
        <p:spPr>
          <a:xfrm>
            <a:off x="9114503" y="1277094"/>
            <a:ext cx="901248" cy="2272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100%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9114503" y="2333732"/>
            <a:ext cx="901248" cy="2272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99%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9114503" y="2917279"/>
            <a:ext cx="901248" cy="2272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97%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9106830" y="3487029"/>
            <a:ext cx="921090" cy="2467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94%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9108735" y="4261759"/>
            <a:ext cx="914583" cy="26702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77%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9129251" y="5604822"/>
            <a:ext cx="901248" cy="2272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NA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9108735" y="1581895"/>
            <a:ext cx="907017" cy="25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100%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9114503" y="2625173"/>
            <a:ext cx="901248" cy="227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98%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9106830" y="3995140"/>
            <a:ext cx="913677" cy="2294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78%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9121577" y="5340366"/>
            <a:ext cx="901248" cy="227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50%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77E1820-6B0F-476F-AD7F-3F561CC59D7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45" name="2 Imagen">
            <a:extLst>
              <a:ext uri="{FF2B5EF4-FFF2-40B4-BE49-F238E27FC236}">
                <a16:creationId xmlns:a16="http://schemas.microsoft.com/office/drawing/2014/main" id="{1FEBF11E-3D7E-4D2F-977A-6C7E5330B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F28F68FA-E947-4BFF-9302-F26976F6E0CB}"/>
              </a:ext>
            </a:extLst>
          </p:cNvPr>
          <p:cNvSpPr/>
          <p:nvPr/>
        </p:nvSpPr>
        <p:spPr>
          <a:xfrm>
            <a:off x="9106830" y="3202660"/>
            <a:ext cx="913677" cy="2294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96%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377E8B1-09A0-4638-8CF9-4852B9558B76}"/>
              </a:ext>
            </a:extLst>
          </p:cNvPr>
          <p:cNvSpPr/>
          <p:nvPr/>
        </p:nvSpPr>
        <p:spPr>
          <a:xfrm>
            <a:off x="9106830" y="4559020"/>
            <a:ext cx="913677" cy="2294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70%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2046D2E-0932-4BA5-BADB-073C8F9E53B7}"/>
              </a:ext>
            </a:extLst>
          </p:cNvPr>
          <p:cNvSpPr/>
          <p:nvPr/>
        </p:nvSpPr>
        <p:spPr>
          <a:xfrm>
            <a:off x="9106830" y="4833866"/>
            <a:ext cx="915996" cy="251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74438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08E6E5A-989C-4B10-8959-04517785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2" y="381551"/>
            <a:ext cx="1029470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314763-AA25-477C-8837-B2AE499A1118}"/>
              </a:ext>
            </a:extLst>
          </p:cNvPr>
          <p:cNvSpPr txBox="1"/>
          <p:nvPr/>
        </p:nvSpPr>
        <p:spPr>
          <a:xfrm>
            <a:off x="6112093" y="2324680"/>
            <a:ext cx="1245814" cy="1149161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Institucional de Archivos de la Entidad ­PINAR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643FE4-70E9-41A9-9CB8-B072DEE239FB}"/>
              </a:ext>
            </a:extLst>
          </p:cNvPr>
          <p:cNvSpPr txBox="1"/>
          <p:nvPr/>
        </p:nvSpPr>
        <p:spPr>
          <a:xfrm>
            <a:off x="7175275" y="1689300"/>
            <a:ext cx="1204098" cy="1240869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r>
              <a:rPr lang="es-CO" sz="1000" dirty="0"/>
              <a:t>Anual de Adquisiciones</a:t>
            </a:r>
          </a:p>
          <a:p>
            <a:pPr algn="ctr"/>
            <a:endParaRPr lang="es-CO" sz="1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8F1B4D-97EE-4235-B51D-7BE38708CE6E}"/>
              </a:ext>
            </a:extLst>
          </p:cNvPr>
          <p:cNvSpPr txBox="1"/>
          <p:nvPr/>
        </p:nvSpPr>
        <p:spPr>
          <a:xfrm>
            <a:off x="7175275" y="3026933"/>
            <a:ext cx="1245815" cy="1060133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endParaRPr lang="es-CO" sz="800" dirty="0"/>
          </a:p>
          <a:p>
            <a:pPr algn="ctr"/>
            <a:r>
              <a:rPr lang="es-CO" sz="900" dirty="0"/>
              <a:t>Anual de Vacantes</a:t>
            </a:r>
          </a:p>
          <a:p>
            <a:pPr algn="ctr"/>
            <a:endParaRPr lang="es-CO" sz="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03EA5C-5113-4137-83FF-7338D74DC1C3}"/>
              </a:ext>
            </a:extLst>
          </p:cNvPr>
          <p:cNvSpPr txBox="1"/>
          <p:nvPr/>
        </p:nvSpPr>
        <p:spPr>
          <a:xfrm>
            <a:off x="8181009" y="2318081"/>
            <a:ext cx="1204098" cy="1126629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endParaRPr lang="es-CO" sz="900" dirty="0"/>
          </a:p>
          <a:p>
            <a:pPr algn="ctr"/>
            <a:r>
              <a:rPr lang="es-CO" sz="900" dirty="0"/>
              <a:t>De Previsión de Recursos Humanos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89E939-EC2C-420E-8D26-BFD99E521D99}"/>
              </a:ext>
            </a:extLst>
          </p:cNvPr>
          <p:cNvSpPr txBox="1"/>
          <p:nvPr/>
        </p:nvSpPr>
        <p:spPr>
          <a:xfrm>
            <a:off x="6192628" y="3620626"/>
            <a:ext cx="1202778" cy="1096804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r>
              <a:rPr lang="es-CO" sz="900" dirty="0"/>
              <a:t>Estratégico de Talento Humano</a:t>
            </a:r>
          </a:p>
          <a:p>
            <a:pPr algn="ctr"/>
            <a:endParaRPr lang="es-CO" sz="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C591089-6491-43E7-ADF3-9F4A1A1B3A21}"/>
              </a:ext>
            </a:extLst>
          </p:cNvPr>
          <p:cNvSpPr txBox="1"/>
          <p:nvPr/>
        </p:nvSpPr>
        <p:spPr>
          <a:xfrm>
            <a:off x="7212155" y="4169801"/>
            <a:ext cx="1225262" cy="1240869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r>
              <a:rPr lang="es-CO" sz="1000" dirty="0"/>
              <a:t>Institucional de Capacitación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00D064-9E81-4676-BF4E-4A90D3EBDC3C}"/>
              </a:ext>
            </a:extLst>
          </p:cNvPr>
          <p:cNvSpPr txBox="1"/>
          <p:nvPr/>
        </p:nvSpPr>
        <p:spPr>
          <a:xfrm>
            <a:off x="8211261" y="3542294"/>
            <a:ext cx="1143591" cy="1240869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r>
              <a:rPr lang="es-CO" sz="1000" dirty="0"/>
              <a:t>De Incentivos Institucionales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190CCC-8352-43DC-B3EB-76C5FDCDC902}"/>
              </a:ext>
            </a:extLst>
          </p:cNvPr>
          <p:cNvSpPr txBox="1"/>
          <p:nvPr/>
        </p:nvSpPr>
        <p:spPr>
          <a:xfrm>
            <a:off x="6122304" y="4819875"/>
            <a:ext cx="1356760" cy="1346984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r>
              <a:rPr lang="es-CO" sz="900" dirty="0"/>
              <a:t>De Trabajo Anual en Seguridad y Salud en el Trabajo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0CEBF92-65F8-49EA-A2DA-033B42E8919D}"/>
              </a:ext>
            </a:extLst>
          </p:cNvPr>
          <p:cNvSpPr txBox="1"/>
          <p:nvPr/>
        </p:nvSpPr>
        <p:spPr>
          <a:xfrm>
            <a:off x="10446715" y="2378717"/>
            <a:ext cx="1143591" cy="1148953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r>
              <a:rPr lang="es-CO" sz="900" dirty="0"/>
              <a:t>Anticorrupción y de Atención al Ciudadano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BDA6820-B453-41A1-AA7E-4EB475F87E5F}"/>
              </a:ext>
            </a:extLst>
          </p:cNvPr>
          <p:cNvSpPr txBox="1"/>
          <p:nvPr/>
        </p:nvSpPr>
        <p:spPr>
          <a:xfrm>
            <a:off x="8261119" y="4859775"/>
            <a:ext cx="1043877" cy="1148953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endParaRPr lang="es-CO" sz="900" dirty="0"/>
          </a:p>
          <a:p>
            <a:pPr algn="ctr"/>
            <a:r>
              <a:rPr lang="es-CO" sz="900" dirty="0"/>
              <a:t>Estratégico de TIC</a:t>
            </a:r>
          </a:p>
          <a:p>
            <a:pPr algn="ctr"/>
            <a:endParaRPr lang="es-CO" sz="9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3BB93B-E124-4643-92A3-6746B6221D5F}"/>
              </a:ext>
            </a:extLst>
          </p:cNvPr>
          <p:cNvSpPr txBox="1"/>
          <p:nvPr/>
        </p:nvSpPr>
        <p:spPr>
          <a:xfrm>
            <a:off x="9160388" y="2960641"/>
            <a:ext cx="1496259" cy="1096030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900" dirty="0"/>
              <a:t>De Tratamiento de Riesgos de Seguridad y Privacidad de la Información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B3F0273-12EC-46BB-ACEF-70AC095D7B26}"/>
              </a:ext>
            </a:extLst>
          </p:cNvPr>
          <p:cNvSpPr txBox="1"/>
          <p:nvPr/>
        </p:nvSpPr>
        <p:spPr>
          <a:xfrm>
            <a:off x="9190821" y="4155803"/>
            <a:ext cx="1465825" cy="1074539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800" dirty="0"/>
          </a:p>
          <a:p>
            <a:pPr algn="ctr"/>
            <a:endParaRPr lang="es-CO" sz="900" dirty="0"/>
          </a:p>
          <a:p>
            <a:pPr algn="ctr"/>
            <a:r>
              <a:rPr lang="es-CO" sz="900" dirty="0"/>
              <a:t>De Seguridad y Privacidad de la Información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C9F50A-EF15-4DD8-8AA4-B0703236C14C}"/>
              </a:ext>
            </a:extLst>
          </p:cNvPr>
          <p:cNvSpPr txBox="1"/>
          <p:nvPr/>
        </p:nvSpPr>
        <p:spPr>
          <a:xfrm>
            <a:off x="9243594" y="1997033"/>
            <a:ext cx="1367171" cy="883860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900" dirty="0"/>
          </a:p>
          <a:p>
            <a:pPr algn="ctr"/>
            <a:r>
              <a:rPr lang="es-CO" sz="900" dirty="0"/>
              <a:t>Acciones de participación ciudadana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DB61332-7C2C-4F22-A7A3-3D09B0D6B609}"/>
              </a:ext>
            </a:extLst>
          </p:cNvPr>
          <p:cNvSpPr txBox="1"/>
          <p:nvPr/>
        </p:nvSpPr>
        <p:spPr>
          <a:xfrm>
            <a:off x="10425261" y="3584413"/>
            <a:ext cx="1465825" cy="1118801"/>
          </a:xfrm>
          <a:prstGeom prst="hexagon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900" dirty="0"/>
          </a:p>
          <a:p>
            <a:r>
              <a:rPr lang="es-CO" sz="900" dirty="0"/>
              <a:t>Políticas de gestión y desempeño/MIPG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93991C2-029C-4DAE-B5F3-7337B8ECFE1B}"/>
              </a:ext>
            </a:extLst>
          </p:cNvPr>
          <p:cNvSpPr txBox="1"/>
          <p:nvPr/>
        </p:nvSpPr>
        <p:spPr>
          <a:xfrm>
            <a:off x="4491323" y="2883643"/>
            <a:ext cx="1868493" cy="1428214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CO" sz="2000" dirty="0"/>
          </a:p>
          <a:p>
            <a:pPr algn="ctr"/>
            <a:r>
              <a:rPr lang="es-CO" sz="2000" b="1" dirty="0"/>
              <a:t>GESTIÓN</a:t>
            </a:r>
          </a:p>
          <a:p>
            <a:pPr algn="ctr"/>
            <a:endParaRPr lang="es-CO" sz="20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4CD75FF-B892-402F-999A-44D233F035E4}"/>
              </a:ext>
            </a:extLst>
          </p:cNvPr>
          <p:cNvSpPr/>
          <p:nvPr/>
        </p:nvSpPr>
        <p:spPr>
          <a:xfrm>
            <a:off x="145513" y="1807176"/>
            <a:ext cx="4075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El Decreto 612 de 2018 establece las “directrices para la Integración de los 12 planes institucionales y estratégicos al Plan de Acción por parte de las entidades del Estado” atributo del Modelo Integrado de Planeación y Gestión –MIPG y que conlleva a la consecución de metas y objetivos de la Secretaría de Integración Social. </a:t>
            </a:r>
          </a:p>
        </p:txBody>
      </p:sp>
    </p:spTree>
    <p:extLst>
      <p:ext uri="{BB962C8B-B14F-4D97-AF65-F5344CB8AC3E}">
        <p14:creationId xmlns:p14="http://schemas.microsoft.com/office/powerpoint/2010/main" val="35137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F59129-D749-4F74-945D-B6BBA213C46C}"/>
              </a:ext>
            </a:extLst>
          </p:cNvPr>
          <p:cNvSpPr txBox="1"/>
          <p:nvPr/>
        </p:nvSpPr>
        <p:spPr>
          <a:xfrm>
            <a:off x="3209430" y="1663074"/>
            <a:ext cx="7699202" cy="119181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Actualizar y elaborar  los Instrumentos archivísticos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Mantener, actualizar y parametrizar la herramienta tecnológica de acuerdo a las necesidades documentales de la Entidad.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Aplicar las Tablas de Retención Documental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1844504" y="3650073"/>
            <a:ext cx="7197213" cy="64698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y aprobar el plan anual de adquisiciones 2019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control presupuestal del PAA 2018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3209431" y="5098053"/>
            <a:ext cx="7699202" cy="91940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Identificar las vacantes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Estructurar el documento y socializar el plan anual de vacantes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Actualizar el plan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03768E1-4320-4321-9420-8E3D100F2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091835"/>
              </p:ext>
            </p:extLst>
          </p:nvPr>
        </p:nvGraphicFramePr>
        <p:xfrm>
          <a:off x="71866" y="1091319"/>
          <a:ext cx="4244497" cy="236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írculo: vacío 18">
            <a:extLst>
              <a:ext uri="{FF2B5EF4-FFF2-40B4-BE49-F238E27FC236}">
                <a16:creationId xmlns:a16="http://schemas.microsoft.com/office/drawing/2014/main" id="{13EC5743-ACB3-45D0-BF56-6943B09A5B3B}"/>
              </a:ext>
            </a:extLst>
          </p:cNvPr>
          <p:cNvSpPr/>
          <p:nvPr/>
        </p:nvSpPr>
        <p:spPr>
          <a:xfrm>
            <a:off x="1412449" y="4692397"/>
            <a:ext cx="1524000" cy="1554480"/>
          </a:xfrm>
          <a:prstGeom prst="donut">
            <a:avLst>
              <a:gd name="adj" fmla="val 1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29F33389-BB83-440A-8B54-CA7A4889186D}"/>
              </a:ext>
            </a:extLst>
          </p:cNvPr>
          <p:cNvSpPr/>
          <p:nvPr/>
        </p:nvSpPr>
        <p:spPr>
          <a:xfrm>
            <a:off x="9255551" y="3468628"/>
            <a:ext cx="1524000" cy="1554480"/>
          </a:xfrm>
          <a:prstGeom prst="donut">
            <a:avLst>
              <a:gd name="adj" fmla="val 1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8827883" y="3187481"/>
            <a:ext cx="2765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Anual de Adquisiciones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1103609" y="4464154"/>
            <a:ext cx="2765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Anual de Vacantes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0C781F-3E3D-46FC-8590-ECC83ADDD0A5}"/>
              </a:ext>
            </a:extLst>
          </p:cNvPr>
          <p:cNvSpPr txBox="1"/>
          <p:nvPr/>
        </p:nvSpPr>
        <p:spPr>
          <a:xfrm>
            <a:off x="1768304" y="2173163"/>
            <a:ext cx="94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6305E9-05ED-472D-8E78-30CD8766A2FD}"/>
              </a:ext>
            </a:extLst>
          </p:cNvPr>
          <p:cNvSpPr txBox="1"/>
          <p:nvPr/>
        </p:nvSpPr>
        <p:spPr>
          <a:xfrm>
            <a:off x="9515105" y="4011409"/>
            <a:ext cx="116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172384-1CD4-42E9-A40B-734B8B92D8CF}"/>
              </a:ext>
            </a:extLst>
          </p:cNvPr>
          <p:cNvSpPr txBox="1"/>
          <p:nvPr/>
        </p:nvSpPr>
        <p:spPr>
          <a:xfrm>
            <a:off x="1645304" y="5255172"/>
            <a:ext cx="1518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ADBA5C6A-203A-489B-9D23-EC8A0AE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2" y="381551"/>
            <a:ext cx="1029470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</a:t>
            </a:r>
          </a:p>
        </p:txBody>
      </p:sp>
    </p:spTree>
    <p:extLst>
      <p:ext uri="{BB962C8B-B14F-4D97-AF65-F5344CB8AC3E}">
        <p14:creationId xmlns:p14="http://schemas.microsoft.com/office/powerpoint/2010/main" val="405668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F59129-D749-4F74-945D-B6BBA213C46C}"/>
              </a:ext>
            </a:extLst>
          </p:cNvPr>
          <p:cNvSpPr txBox="1"/>
          <p:nvPr/>
        </p:nvSpPr>
        <p:spPr>
          <a:xfrm>
            <a:off x="3209430" y="1663074"/>
            <a:ext cx="7699202" cy="119181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Actualizar y elaborar  los Instrumentos archivísticos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Mantener, actualizar y parametrizar la herramienta tecnológica de acuerdo a las necesidades documentales de la Entidad.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Aplicar las Tablas de Retención Documental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1844504" y="3650073"/>
            <a:ext cx="7197213" cy="64698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y aprobar el plan anual de adquisiciones 2019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control presupuestal del PAA 2018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3209431" y="5098053"/>
            <a:ext cx="7699202" cy="91940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Identificar las vacantes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Estructurar el documento y socializar el plan anual de vacantes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Actualizar el plan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03768E1-4320-4321-9420-8E3D100F2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099969"/>
              </p:ext>
            </p:extLst>
          </p:nvPr>
        </p:nvGraphicFramePr>
        <p:xfrm>
          <a:off x="71866" y="1091319"/>
          <a:ext cx="4244497" cy="236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írculo: vacío 18">
            <a:extLst>
              <a:ext uri="{FF2B5EF4-FFF2-40B4-BE49-F238E27FC236}">
                <a16:creationId xmlns:a16="http://schemas.microsoft.com/office/drawing/2014/main" id="{13EC5743-ACB3-45D0-BF56-6943B09A5B3B}"/>
              </a:ext>
            </a:extLst>
          </p:cNvPr>
          <p:cNvSpPr/>
          <p:nvPr/>
        </p:nvSpPr>
        <p:spPr>
          <a:xfrm>
            <a:off x="1412449" y="4692397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29F33389-BB83-440A-8B54-CA7A4889186D}"/>
              </a:ext>
            </a:extLst>
          </p:cNvPr>
          <p:cNvSpPr/>
          <p:nvPr/>
        </p:nvSpPr>
        <p:spPr>
          <a:xfrm>
            <a:off x="9255551" y="3468628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8827883" y="3187481"/>
            <a:ext cx="2765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Anual de Adquisiciones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1103609" y="4464154"/>
            <a:ext cx="2765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Anual de Vacantes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0C781F-3E3D-46FC-8590-ECC83ADDD0A5}"/>
              </a:ext>
            </a:extLst>
          </p:cNvPr>
          <p:cNvSpPr txBox="1"/>
          <p:nvPr/>
        </p:nvSpPr>
        <p:spPr>
          <a:xfrm>
            <a:off x="1768304" y="2173163"/>
            <a:ext cx="94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6305E9-05ED-472D-8E78-30CD8766A2FD}"/>
              </a:ext>
            </a:extLst>
          </p:cNvPr>
          <p:cNvSpPr txBox="1"/>
          <p:nvPr/>
        </p:nvSpPr>
        <p:spPr>
          <a:xfrm>
            <a:off x="9515105" y="4011409"/>
            <a:ext cx="116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172384-1CD4-42E9-A40B-734B8B92D8CF}"/>
              </a:ext>
            </a:extLst>
          </p:cNvPr>
          <p:cNvSpPr txBox="1"/>
          <p:nvPr/>
        </p:nvSpPr>
        <p:spPr>
          <a:xfrm>
            <a:off x="1645304" y="5255172"/>
            <a:ext cx="1518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7667EBD-F8C0-47C3-A050-B5C1EE8D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2" y="381551"/>
            <a:ext cx="1029470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</a:t>
            </a:r>
          </a:p>
        </p:txBody>
      </p:sp>
    </p:spTree>
    <p:extLst>
      <p:ext uri="{BB962C8B-B14F-4D97-AF65-F5344CB8AC3E}">
        <p14:creationId xmlns:p14="http://schemas.microsoft.com/office/powerpoint/2010/main" val="3075564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F59129-D749-4F74-945D-B6BBA213C46C}"/>
              </a:ext>
            </a:extLst>
          </p:cNvPr>
          <p:cNvSpPr txBox="1"/>
          <p:nvPr/>
        </p:nvSpPr>
        <p:spPr>
          <a:xfrm>
            <a:off x="2737943" y="1510674"/>
            <a:ext cx="8784449" cy="146423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Establecer y desarrollar Plan acción fase 3 proceso provisión definitiva  (Nivel asistencial).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Establecer y Desarrollar Plan de Contingencia - Implementación Convocatoria 431 de 2016.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Proceso de encargos - Etapa 2.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412098" y="3405610"/>
            <a:ext cx="8784449" cy="91940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el Plan Estratégico de Talento Humano.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Implementar el Plan Estratégico de Talento Humano.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Efectuar, seguimiento y evaluación al Plan Estratégico de Talento Humano.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2737944" y="5004523"/>
            <a:ext cx="8784449" cy="119181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el Plan Institucional de Capacitación.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Implementar el Plan Institucional de Capacitación (Inducción - Reinducción).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Efectuar medición, seguimiento y evaluación al Plan Institucional de Capacitación.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</p:txBody>
      </p:sp>
      <p:sp>
        <p:nvSpPr>
          <p:cNvPr id="19" name="Círculo: vacío 18">
            <a:extLst>
              <a:ext uri="{FF2B5EF4-FFF2-40B4-BE49-F238E27FC236}">
                <a16:creationId xmlns:a16="http://schemas.microsoft.com/office/drawing/2014/main" id="{13EC5743-ACB3-45D0-BF56-6943B09A5B3B}"/>
              </a:ext>
            </a:extLst>
          </p:cNvPr>
          <p:cNvSpPr/>
          <p:nvPr/>
        </p:nvSpPr>
        <p:spPr>
          <a:xfrm>
            <a:off x="955249" y="4738117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29F33389-BB83-440A-8B54-CA7A4889186D}"/>
              </a:ext>
            </a:extLst>
          </p:cNvPr>
          <p:cNvSpPr/>
          <p:nvPr/>
        </p:nvSpPr>
        <p:spPr>
          <a:xfrm>
            <a:off x="9575591" y="3346708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8751682" y="3111281"/>
            <a:ext cx="333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Estratégico de Talento Humano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182881" y="4472823"/>
            <a:ext cx="3188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Institucional de Capacitación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0C781F-3E3D-46FC-8590-ECC83ADDD0A5}"/>
              </a:ext>
            </a:extLst>
          </p:cNvPr>
          <p:cNvSpPr txBox="1"/>
          <p:nvPr/>
        </p:nvSpPr>
        <p:spPr>
          <a:xfrm>
            <a:off x="1219663" y="2096963"/>
            <a:ext cx="1137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6305E9-05ED-472D-8E78-30CD8766A2FD}"/>
              </a:ext>
            </a:extLst>
          </p:cNvPr>
          <p:cNvSpPr txBox="1"/>
          <p:nvPr/>
        </p:nvSpPr>
        <p:spPr>
          <a:xfrm>
            <a:off x="9835145" y="3889489"/>
            <a:ext cx="116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172384-1CD4-42E9-A40B-734B8B92D8CF}"/>
              </a:ext>
            </a:extLst>
          </p:cNvPr>
          <p:cNvSpPr txBox="1"/>
          <p:nvPr/>
        </p:nvSpPr>
        <p:spPr>
          <a:xfrm>
            <a:off x="1188104" y="5255172"/>
            <a:ext cx="1518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7" name="Círculo: vacío 16">
            <a:extLst>
              <a:ext uri="{FF2B5EF4-FFF2-40B4-BE49-F238E27FC236}">
                <a16:creationId xmlns:a16="http://schemas.microsoft.com/office/drawing/2014/main" id="{1240E2E5-B001-483C-BD3B-F3A5177D674C}"/>
              </a:ext>
            </a:extLst>
          </p:cNvPr>
          <p:cNvSpPr/>
          <p:nvPr/>
        </p:nvSpPr>
        <p:spPr>
          <a:xfrm>
            <a:off x="995471" y="1563628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5620DE-C719-42FE-808C-A1A6DD148880}"/>
              </a:ext>
            </a:extLst>
          </p:cNvPr>
          <p:cNvSpPr txBox="1"/>
          <p:nvPr/>
        </p:nvSpPr>
        <p:spPr>
          <a:xfrm>
            <a:off x="128088" y="1086231"/>
            <a:ext cx="363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Anual de Previsión de Recursos Humanos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6DFC699-1E78-4C11-A40E-4EE5D726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2" y="381551"/>
            <a:ext cx="1029470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</a:t>
            </a:r>
          </a:p>
        </p:txBody>
      </p:sp>
    </p:spTree>
    <p:extLst>
      <p:ext uri="{BB962C8B-B14F-4D97-AF65-F5344CB8AC3E}">
        <p14:creationId xmlns:p14="http://schemas.microsoft.com/office/powerpoint/2010/main" val="17320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F59129-D749-4F74-945D-B6BBA213C46C}"/>
              </a:ext>
            </a:extLst>
          </p:cNvPr>
          <p:cNvSpPr txBox="1"/>
          <p:nvPr/>
        </p:nvSpPr>
        <p:spPr>
          <a:xfrm>
            <a:off x="2737943" y="1510674"/>
            <a:ext cx="8784449" cy="119181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Consolidar la información de la evaluación de desempeño y determinar criterios de desempate.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Estructurar, presentar y divulgar el Plan de estímulos e incentivos.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Ejecutar el Plan de incentivos.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412097" y="3283690"/>
            <a:ext cx="9059647" cy="91940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la planeación del Subsistema de Seguridad y Salud en el Trabajo.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Gestionar la implementación del subsistema de seguridad y salud en el trabajo.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Hacer seguimiento al Subsistema de Seguridad y Salud en el trabajo.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2737944" y="5004523"/>
            <a:ext cx="8784449" cy="119181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seguimiento al cumplimiento de las acciones de mitigación definidas en el Mapa de Riesgos de Corrupción.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 y desarrollar el diálogo sectorial de rendición de cuentas correspondiente a la gestión de la Entidad para la vigencia 2017.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%100</a:t>
            </a:r>
          </a:p>
        </p:txBody>
      </p:sp>
      <p:sp>
        <p:nvSpPr>
          <p:cNvPr id="19" name="Círculo: vacío 18">
            <a:extLst>
              <a:ext uri="{FF2B5EF4-FFF2-40B4-BE49-F238E27FC236}">
                <a16:creationId xmlns:a16="http://schemas.microsoft.com/office/drawing/2014/main" id="{13EC5743-ACB3-45D0-BF56-6943B09A5B3B}"/>
              </a:ext>
            </a:extLst>
          </p:cNvPr>
          <p:cNvSpPr/>
          <p:nvPr/>
        </p:nvSpPr>
        <p:spPr>
          <a:xfrm>
            <a:off x="955249" y="4738117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29F33389-BB83-440A-8B54-CA7A4889186D}"/>
              </a:ext>
            </a:extLst>
          </p:cNvPr>
          <p:cNvSpPr/>
          <p:nvPr/>
        </p:nvSpPr>
        <p:spPr>
          <a:xfrm>
            <a:off x="9575591" y="3224788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8751682" y="2791241"/>
            <a:ext cx="333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de Trabajo Anual en Seguridad y Salud en el Trabajo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182881" y="4305183"/>
            <a:ext cx="318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anticorrupción y atención al Ciudadano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0C781F-3E3D-46FC-8590-ECC83ADDD0A5}"/>
              </a:ext>
            </a:extLst>
          </p:cNvPr>
          <p:cNvSpPr txBox="1"/>
          <p:nvPr/>
        </p:nvSpPr>
        <p:spPr>
          <a:xfrm>
            <a:off x="1219663" y="1914083"/>
            <a:ext cx="1137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6305E9-05ED-472D-8E78-30CD8766A2FD}"/>
              </a:ext>
            </a:extLst>
          </p:cNvPr>
          <p:cNvSpPr txBox="1"/>
          <p:nvPr/>
        </p:nvSpPr>
        <p:spPr>
          <a:xfrm>
            <a:off x="9835145" y="3767569"/>
            <a:ext cx="116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172384-1CD4-42E9-A40B-734B8B92D8CF}"/>
              </a:ext>
            </a:extLst>
          </p:cNvPr>
          <p:cNvSpPr txBox="1"/>
          <p:nvPr/>
        </p:nvSpPr>
        <p:spPr>
          <a:xfrm>
            <a:off x="1188104" y="5255172"/>
            <a:ext cx="1518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7" name="Círculo: vacío 16">
            <a:extLst>
              <a:ext uri="{FF2B5EF4-FFF2-40B4-BE49-F238E27FC236}">
                <a16:creationId xmlns:a16="http://schemas.microsoft.com/office/drawing/2014/main" id="{1240E2E5-B001-483C-BD3B-F3A5177D674C}"/>
              </a:ext>
            </a:extLst>
          </p:cNvPr>
          <p:cNvSpPr/>
          <p:nvPr/>
        </p:nvSpPr>
        <p:spPr>
          <a:xfrm>
            <a:off x="995471" y="1380748"/>
            <a:ext cx="1524000" cy="1554480"/>
          </a:xfrm>
          <a:prstGeom prst="donut">
            <a:avLst>
              <a:gd name="adj" fmla="val 11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5620DE-C719-42FE-808C-A1A6DD148880}"/>
              </a:ext>
            </a:extLst>
          </p:cNvPr>
          <p:cNvSpPr txBox="1"/>
          <p:nvPr/>
        </p:nvSpPr>
        <p:spPr>
          <a:xfrm>
            <a:off x="128088" y="1086231"/>
            <a:ext cx="3638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de Incentivos Institucionales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2" y="381551"/>
            <a:ext cx="1029470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</a:t>
            </a:r>
          </a:p>
        </p:txBody>
      </p:sp>
    </p:spTree>
    <p:extLst>
      <p:ext uri="{BB962C8B-B14F-4D97-AF65-F5344CB8AC3E}">
        <p14:creationId xmlns:p14="http://schemas.microsoft.com/office/powerpoint/2010/main" val="1107316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59F65F-3C09-44EA-B1FD-B3237F1FCF5D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E4FB9357-3F74-43B6-8AF7-DD7E3BF72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F59129-D749-4F74-945D-B6BBA213C46C}"/>
              </a:ext>
            </a:extLst>
          </p:cNvPr>
          <p:cNvSpPr txBox="1"/>
          <p:nvPr/>
        </p:nvSpPr>
        <p:spPr>
          <a:xfrm>
            <a:off x="2454443" y="1647834"/>
            <a:ext cx="9418470" cy="119181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Ejecutar y hacer seguimiento a las actividades descritas en el proyecto de inversión 1168 las cuales dan cuenta de la implementación del PETIC actual (vigencia 2018)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Actualizar el PETIC.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Ejecutar y hacer seguimiento al PETIC actualizado de las actividades 2018.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50%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0D5A30-59F4-48C6-B3D6-7811C00BC31F}"/>
              </a:ext>
            </a:extLst>
          </p:cNvPr>
          <p:cNvSpPr txBox="1"/>
          <p:nvPr/>
        </p:nvSpPr>
        <p:spPr>
          <a:xfrm>
            <a:off x="192506" y="3650073"/>
            <a:ext cx="9752852" cy="64698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el Plan de tratamiento de riesgos de seguridad y privacidad de la información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Aprobar el Plan de tratamiento de riesgos de seguridad y privacidad de la información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0C5A4F-3B3E-421E-961D-899D14F141F8}"/>
              </a:ext>
            </a:extLst>
          </p:cNvPr>
          <p:cNvSpPr txBox="1"/>
          <p:nvPr/>
        </p:nvSpPr>
        <p:spPr>
          <a:xfrm>
            <a:off x="2454443" y="5242431"/>
            <a:ext cx="9418470" cy="646986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el Plan de Seguridad y privacidad de la Información.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Aprobar el Plan de Seguridad y privacidad de la Información.  </a:t>
            </a:r>
            <a:r>
              <a:rPr lang="es-CO" sz="16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0%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03768E1-4320-4321-9420-8E3D100F2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851735"/>
              </p:ext>
            </p:extLst>
          </p:nvPr>
        </p:nvGraphicFramePr>
        <p:xfrm>
          <a:off x="-667352" y="1091319"/>
          <a:ext cx="5775960" cy="236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írculo: vacío 18">
            <a:extLst>
              <a:ext uri="{FF2B5EF4-FFF2-40B4-BE49-F238E27FC236}">
                <a16:creationId xmlns:a16="http://schemas.microsoft.com/office/drawing/2014/main" id="{13EC5743-ACB3-45D0-BF56-6943B09A5B3B}"/>
              </a:ext>
            </a:extLst>
          </p:cNvPr>
          <p:cNvSpPr/>
          <p:nvPr/>
        </p:nvSpPr>
        <p:spPr>
          <a:xfrm>
            <a:off x="706599" y="4692397"/>
            <a:ext cx="1524000" cy="1554480"/>
          </a:xfrm>
          <a:prstGeom prst="donut">
            <a:avLst>
              <a:gd name="adj" fmla="val 1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Círculo: vacío 19">
            <a:extLst>
              <a:ext uri="{FF2B5EF4-FFF2-40B4-BE49-F238E27FC236}">
                <a16:creationId xmlns:a16="http://schemas.microsoft.com/office/drawing/2014/main" id="{29F33389-BB83-440A-8B54-CA7A4889186D}"/>
              </a:ext>
            </a:extLst>
          </p:cNvPr>
          <p:cNvSpPr/>
          <p:nvPr/>
        </p:nvSpPr>
        <p:spPr>
          <a:xfrm>
            <a:off x="10121819" y="3468628"/>
            <a:ext cx="1524000" cy="1554480"/>
          </a:xfrm>
          <a:prstGeom prst="donut">
            <a:avLst>
              <a:gd name="adj" fmla="val 1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AC388-323A-40DE-8F16-12D575A8FF91}"/>
              </a:ext>
            </a:extLst>
          </p:cNvPr>
          <p:cNvSpPr txBox="1"/>
          <p:nvPr/>
        </p:nvSpPr>
        <p:spPr>
          <a:xfrm>
            <a:off x="7869133" y="2962893"/>
            <a:ext cx="45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de tratamiento de riesgos de seguridad y privacidad de la información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C2E155-0ADD-4FB4-B00B-E370CDC23448}"/>
              </a:ext>
            </a:extLst>
          </p:cNvPr>
          <p:cNvSpPr txBox="1"/>
          <p:nvPr/>
        </p:nvSpPr>
        <p:spPr>
          <a:xfrm>
            <a:off x="0" y="4445782"/>
            <a:ext cx="4916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Plan de Seguridad y privacidad de la Información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0C781F-3E3D-46FC-8590-ECC83ADDD0A5}"/>
              </a:ext>
            </a:extLst>
          </p:cNvPr>
          <p:cNvSpPr txBox="1"/>
          <p:nvPr/>
        </p:nvSpPr>
        <p:spPr>
          <a:xfrm>
            <a:off x="1103609" y="2173163"/>
            <a:ext cx="94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60%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6305E9-05ED-472D-8E78-30CD8766A2FD}"/>
              </a:ext>
            </a:extLst>
          </p:cNvPr>
          <p:cNvSpPr txBox="1"/>
          <p:nvPr/>
        </p:nvSpPr>
        <p:spPr>
          <a:xfrm>
            <a:off x="10381373" y="4011409"/>
            <a:ext cx="116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172384-1CD4-42E9-A40B-734B8B92D8CF}"/>
              </a:ext>
            </a:extLst>
          </p:cNvPr>
          <p:cNvSpPr txBox="1"/>
          <p:nvPr/>
        </p:nvSpPr>
        <p:spPr>
          <a:xfrm>
            <a:off x="939454" y="5255172"/>
            <a:ext cx="1518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BAA740F-1790-4AE4-8B2D-D53D51BF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72" y="381551"/>
            <a:ext cx="10294707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</a:t>
            </a:r>
          </a:p>
        </p:txBody>
      </p:sp>
    </p:spTree>
    <p:extLst>
      <p:ext uri="{BB962C8B-B14F-4D97-AF65-F5344CB8AC3E}">
        <p14:creationId xmlns:p14="http://schemas.microsoft.com/office/powerpoint/2010/main" val="403485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8814" y="394801"/>
            <a:ext cx="10949651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Metodología de Seguimiento Plan de Acción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80407" y="1181413"/>
            <a:ext cx="9171708" cy="105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La Secretaria Distrital de Integración Social estableció el seguimiento al Plan de Acción Institucional desde dos enfoques: inversión, gestión de procesos y gestión de los planes establecidos en el Decreto 612 de 2018</a:t>
            </a:r>
          </a:p>
        </p:txBody>
      </p:sp>
      <p:sp>
        <p:nvSpPr>
          <p:cNvPr id="7" name="Elipse 6"/>
          <p:cNvSpPr/>
          <p:nvPr/>
        </p:nvSpPr>
        <p:spPr>
          <a:xfrm>
            <a:off x="8294210" y="2394923"/>
            <a:ext cx="1519792" cy="1536320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pic>
        <p:nvPicPr>
          <p:cNvPr id="8" name="Imagen 7" descr="businessman-success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34" y="2592441"/>
            <a:ext cx="1077515" cy="10775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746038" y="4003671"/>
            <a:ext cx="2921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Gestión de procesos</a:t>
            </a:r>
          </a:p>
        </p:txBody>
      </p:sp>
      <p:sp>
        <p:nvSpPr>
          <p:cNvPr id="10" name="Elipse 9"/>
          <p:cNvSpPr/>
          <p:nvPr/>
        </p:nvSpPr>
        <p:spPr>
          <a:xfrm>
            <a:off x="2235256" y="2405330"/>
            <a:ext cx="1521001" cy="1547228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pic>
        <p:nvPicPr>
          <p:cNvPr id="11" name="Imagen 10" descr="investment-mode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41" y="2596896"/>
            <a:ext cx="1197069" cy="119706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011093" y="4003671"/>
            <a:ext cx="1872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Inversión</a:t>
            </a:r>
          </a:p>
        </p:txBody>
      </p:sp>
      <p:sp>
        <p:nvSpPr>
          <p:cNvPr id="13" name="Flecha izquierda, derecha y arriba 1"/>
          <p:cNvSpPr/>
          <p:nvPr/>
        </p:nvSpPr>
        <p:spPr>
          <a:xfrm rot="10800000">
            <a:off x="4082472" y="2676670"/>
            <a:ext cx="3881099" cy="1005461"/>
          </a:xfrm>
          <a:custGeom>
            <a:avLst/>
            <a:gdLst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86055 w 2616159"/>
              <a:gd name="connsiteY11" fmla="*/ 660209 h 1320418"/>
              <a:gd name="connsiteX12" fmla="*/ 2616159 w 2616159"/>
              <a:gd name="connsiteY12" fmla="*/ 990314 h 1320418"/>
              <a:gd name="connsiteX13" fmla="*/ 2286055 w 2616159"/>
              <a:gd name="connsiteY13" fmla="*/ 1320418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86055 w 2616159"/>
              <a:gd name="connsiteY11" fmla="*/ 660209 h 1320418"/>
              <a:gd name="connsiteX12" fmla="*/ 2616159 w 2616159"/>
              <a:gd name="connsiteY12" fmla="*/ 990314 h 1320418"/>
              <a:gd name="connsiteX13" fmla="*/ 2286055 w 2616159"/>
              <a:gd name="connsiteY13" fmla="*/ 1094787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616159"/>
              <a:gd name="connsiteY0" fmla="*/ 990314 h 1320418"/>
              <a:gd name="connsiteX1" fmla="*/ 330105 w 2616159"/>
              <a:gd name="connsiteY1" fmla="*/ 660209 h 1320418"/>
              <a:gd name="connsiteX2" fmla="*/ 330105 w 2616159"/>
              <a:gd name="connsiteY2" fmla="*/ 867779 h 1320418"/>
              <a:gd name="connsiteX3" fmla="*/ 1185545 w 2616159"/>
              <a:gd name="connsiteY3" fmla="*/ 867779 h 1320418"/>
              <a:gd name="connsiteX4" fmla="*/ 1185545 w 2616159"/>
              <a:gd name="connsiteY4" fmla="*/ 330105 h 1320418"/>
              <a:gd name="connsiteX5" fmla="*/ 977975 w 2616159"/>
              <a:gd name="connsiteY5" fmla="*/ 330105 h 1320418"/>
              <a:gd name="connsiteX6" fmla="*/ 1308080 w 2616159"/>
              <a:gd name="connsiteY6" fmla="*/ 0 h 1320418"/>
              <a:gd name="connsiteX7" fmla="*/ 1638184 w 2616159"/>
              <a:gd name="connsiteY7" fmla="*/ 330105 h 1320418"/>
              <a:gd name="connsiteX8" fmla="*/ 1430614 w 2616159"/>
              <a:gd name="connsiteY8" fmla="*/ 330105 h 1320418"/>
              <a:gd name="connsiteX9" fmla="*/ 1430614 w 2616159"/>
              <a:gd name="connsiteY9" fmla="*/ 867779 h 1320418"/>
              <a:gd name="connsiteX10" fmla="*/ 2286055 w 2616159"/>
              <a:gd name="connsiteY10" fmla="*/ 867779 h 1320418"/>
              <a:gd name="connsiteX11" fmla="*/ 2262304 w 2616159"/>
              <a:gd name="connsiteY11" fmla="*/ 873965 h 1320418"/>
              <a:gd name="connsiteX12" fmla="*/ 2616159 w 2616159"/>
              <a:gd name="connsiteY12" fmla="*/ 990314 h 1320418"/>
              <a:gd name="connsiteX13" fmla="*/ 2286055 w 2616159"/>
              <a:gd name="connsiteY13" fmla="*/ 1094787 h 1320418"/>
              <a:gd name="connsiteX14" fmla="*/ 2286055 w 2616159"/>
              <a:gd name="connsiteY14" fmla="*/ 1112848 h 1320418"/>
              <a:gd name="connsiteX15" fmla="*/ 330105 w 2616159"/>
              <a:gd name="connsiteY15" fmla="*/ 1112848 h 1320418"/>
              <a:gd name="connsiteX16" fmla="*/ 330105 w 2616159"/>
              <a:gd name="connsiteY16" fmla="*/ 1320418 h 1320418"/>
              <a:gd name="connsiteX17" fmla="*/ 0 w 2616159"/>
              <a:gd name="connsiteY17" fmla="*/ 990314 h 1320418"/>
              <a:gd name="connsiteX0" fmla="*/ 0 w 2286055"/>
              <a:gd name="connsiteY0" fmla="*/ 990314 h 1320418"/>
              <a:gd name="connsiteX1" fmla="*/ 330105 w 2286055"/>
              <a:gd name="connsiteY1" fmla="*/ 660209 h 1320418"/>
              <a:gd name="connsiteX2" fmla="*/ 330105 w 2286055"/>
              <a:gd name="connsiteY2" fmla="*/ 867779 h 1320418"/>
              <a:gd name="connsiteX3" fmla="*/ 1185545 w 2286055"/>
              <a:gd name="connsiteY3" fmla="*/ 867779 h 1320418"/>
              <a:gd name="connsiteX4" fmla="*/ 1185545 w 2286055"/>
              <a:gd name="connsiteY4" fmla="*/ 330105 h 1320418"/>
              <a:gd name="connsiteX5" fmla="*/ 977975 w 2286055"/>
              <a:gd name="connsiteY5" fmla="*/ 330105 h 1320418"/>
              <a:gd name="connsiteX6" fmla="*/ 1308080 w 2286055"/>
              <a:gd name="connsiteY6" fmla="*/ 0 h 1320418"/>
              <a:gd name="connsiteX7" fmla="*/ 1638184 w 2286055"/>
              <a:gd name="connsiteY7" fmla="*/ 330105 h 1320418"/>
              <a:gd name="connsiteX8" fmla="*/ 1430614 w 2286055"/>
              <a:gd name="connsiteY8" fmla="*/ 330105 h 1320418"/>
              <a:gd name="connsiteX9" fmla="*/ 1430614 w 2286055"/>
              <a:gd name="connsiteY9" fmla="*/ 867779 h 1320418"/>
              <a:gd name="connsiteX10" fmla="*/ 2286055 w 2286055"/>
              <a:gd name="connsiteY10" fmla="*/ 867779 h 1320418"/>
              <a:gd name="connsiteX11" fmla="*/ 2262304 w 2286055"/>
              <a:gd name="connsiteY11" fmla="*/ 873965 h 1320418"/>
              <a:gd name="connsiteX12" fmla="*/ 2283650 w 2286055"/>
              <a:gd name="connsiteY12" fmla="*/ 871561 h 1320418"/>
              <a:gd name="connsiteX13" fmla="*/ 2286055 w 2286055"/>
              <a:gd name="connsiteY13" fmla="*/ 1094787 h 1320418"/>
              <a:gd name="connsiteX14" fmla="*/ 2286055 w 2286055"/>
              <a:gd name="connsiteY14" fmla="*/ 1112848 h 1320418"/>
              <a:gd name="connsiteX15" fmla="*/ 330105 w 2286055"/>
              <a:gd name="connsiteY15" fmla="*/ 1112848 h 1320418"/>
              <a:gd name="connsiteX16" fmla="*/ 330105 w 2286055"/>
              <a:gd name="connsiteY16" fmla="*/ 1320418 h 1320418"/>
              <a:gd name="connsiteX17" fmla="*/ 0 w 2286055"/>
              <a:gd name="connsiteY17" fmla="*/ 990314 h 1320418"/>
              <a:gd name="connsiteX0" fmla="*/ 0 w 2288312"/>
              <a:gd name="connsiteY0" fmla="*/ 990314 h 1320418"/>
              <a:gd name="connsiteX1" fmla="*/ 330105 w 2288312"/>
              <a:gd name="connsiteY1" fmla="*/ 660209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320418"/>
              <a:gd name="connsiteX1" fmla="*/ 343753 w 2288312"/>
              <a:gd name="connsiteY1" fmla="*/ 855827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320418"/>
              <a:gd name="connsiteX1" fmla="*/ 302810 w 2288312"/>
              <a:gd name="connsiteY1" fmla="*/ 874024 h 1320418"/>
              <a:gd name="connsiteX2" fmla="*/ 330105 w 2288312"/>
              <a:gd name="connsiteY2" fmla="*/ 867779 h 1320418"/>
              <a:gd name="connsiteX3" fmla="*/ 1185545 w 2288312"/>
              <a:gd name="connsiteY3" fmla="*/ 867779 h 1320418"/>
              <a:gd name="connsiteX4" fmla="*/ 1185545 w 2288312"/>
              <a:gd name="connsiteY4" fmla="*/ 330105 h 1320418"/>
              <a:gd name="connsiteX5" fmla="*/ 977975 w 2288312"/>
              <a:gd name="connsiteY5" fmla="*/ 330105 h 1320418"/>
              <a:gd name="connsiteX6" fmla="*/ 1308080 w 2288312"/>
              <a:gd name="connsiteY6" fmla="*/ 0 h 1320418"/>
              <a:gd name="connsiteX7" fmla="*/ 1638184 w 2288312"/>
              <a:gd name="connsiteY7" fmla="*/ 330105 h 1320418"/>
              <a:gd name="connsiteX8" fmla="*/ 1430614 w 2288312"/>
              <a:gd name="connsiteY8" fmla="*/ 330105 h 1320418"/>
              <a:gd name="connsiteX9" fmla="*/ 1430614 w 2288312"/>
              <a:gd name="connsiteY9" fmla="*/ 867779 h 1320418"/>
              <a:gd name="connsiteX10" fmla="*/ 2286055 w 2288312"/>
              <a:gd name="connsiteY10" fmla="*/ 867779 h 1320418"/>
              <a:gd name="connsiteX11" fmla="*/ 2262304 w 2288312"/>
              <a:gd name="connsiteY11" fmla="*/ 873965 h 1320418"/>
              <a:gd name="connsiteX12" fmla="*/ 2288199 w 2288312"/>
              <a:gd name="connsiteY12" fmla="*/ 876110 h 1320418"/>
              <a:gd name="connsiteX13" fmla="*/ 2286055 w 2288312"/>
              <a:gd name="connsiteY13" fmla="*/ 1094787 h 1320418"/>
              <a:gd name="connsiteX14" fmla="*/ 2286055 w 2288312"/>
              <a:gd name="connsiteY14" fmla="*/ 1112848 h 1320418"/>
              <a:gd name="connsiteX15" fmla="*/ 330105 w 2288312"/>
              <a:gd name="connsiteY15" fmla="*/ 1112848 h 1320418"/>
              <a:gd name="connsiteX16" fmla="*/ 330105 w 2288312"/>
              <a:gd name="connsiteY16" fmla="*/ 1320418 h 1320418"/>
              <a:gd name="connsiteX17" fmla="*/ 0 w 2288312"/>
              <a:gd name="connsiteY17" fmla="*/ 990314 h 1320418"/>
              <a:gd name="connsiteX0" fmla="*/ 0 w 2288312"/>
              <a:gd name="connsiteY0" fmla="*/ 990314 h 1112848"/>
              <a:gd name="connsiteX1" fmla="*/ 302810 w 2288312"/>
              <a:gd name="connsiteY1" fmla="*/ 874024 h 1112848"/>
              <a:gd name="connsiteX2" fmla="*/ 330105 w 2288312"/>
              <a:gd name="connsiteY2" fmla="*/ 867779 h 1112848"/>
              <a:gd name="connsiteX3" fmla="*/ 1185545 w 2288312"/>
              <a:gd name="connsiteY3" fmla="*/ 867779 h 1112848"/>
              <a:gd name="connsiteX4" fmla="*/ 1185545 w 2288312"/>
              <a:gd name="connsiteY4" fmla="*/ 330105 h 1112848"/>
              <a:gd name="connsiteX5" fmla="*/ 977975 w 2288312"/>
              <a:gd name="connsiteY5" fmla="*/ 330105 h 1112848"/>
              <a:gd name="connsiteX6" fmla="*/ 1308080 w 2288312"/>
              <a:gd name="connsiteY6" fmla="*/ 0 h 1112848"/>
              <a:gd name="connsiteX7" fmla="*/ 1638184 w 2288312"/>
              <a:gd name="connsiteY7" fmla="*/ 330105 h 1112848"/>
              <a:gd name="connsiteX8" fmla="*/ 1430614 w 2288312"/>
              <a:gd name="connsiteY8" fmla="*/ 330105 h 1112848"/>
              <a:gd name="connsiteX9" fmla="*/ 1430614 w 2288312"/>
              <a:gd name="connsiteY9" fmla="*/ 867779 h 1112848"/>
              <a:gd name="connsiteX10" fmla="*/ 2286055 w 2288312"/>
              <a:gd name="connsiteY10" fmla="*/ 867779 h 1112848"/>
              <a:gd name="connsiteX11" fmla="*/ 2262304 w 2288312"/>
              <a:gd name="connsiteY11" fmla="*/ 873965 h 1112848"/>
              <a:gd name="connsiteX12" fmla="*/ 2288199 w 2288312"/>
              <a:gd name="connsiteY12" fmla="*/ 876110 h 1112848"/>
              <a:gd name="connsiteX13" fmla="*/ 2286055 w 2288312"/>
              <a:gd name="connsiteY13" fmla="*/ 1094787 h 1112848"/>
              <a:gd name="connsiteX14" fmla="*/ 2286055 w 2288312"/>
              <a:gd name="connsiteY14" fmla="*/ 1112848 h 1112848"/>
              <a:gd name="connsiteX15" fmla="*/ 330105 w 2288312"/>
              <a:gd name="connsiteY15" fmla="*/ 1112848 h 1112848"/>
              <a:gd name="connsiteX16" fmla="*/ 321006 w 2288312"/>
              <a:gd name="connsiteY16" fmla="*/ 1102054 h 1112848"/>
              <a:gd name="connsiteX17" fmla="*/ 0 w 2288312"/>
              <a:gd name="connsiteY17" fmla="*/ 990314 h 1112848"/>
              <a:gd name="connsiteX0" fmla="*/ 0 w 2288312"/>
              <a:gd name="connsiteY0" fmla="*/ 990314 h 1112848"/>
              <a:gd name="connsiteX1" fmla="*/ 302810 w 2288312"/>
              <a:gd name="connsiteY1" fmla="*/ 874024 h 1112848"/>
              <a:gd name="connsiteX2" fmla="*/ 330105 w 2288312"/>
              <a:gd name="connsiteY2" fmla="*/ 867779 h 1112848"/>
              <a:gd name="connsiteX3" fmla="*/ 1185545 w 2288312"/>
              <a:gd name="connsiteY3" fmla="*/ 867779 h 1112848"/>
              <a:gd name="connsiteX4" fmla="*/ 1185545 w 2288312"/>
              <a:gd name="connsiteY4" fmla="*/ 330105 h 1112848"/>
              <a:gd name="connsiteX5" fmla="*/ 977975 w 2288312"/>
              <a:gd name="connsiteY5" fmla="*/ 330105 h 1112848"/>
              <a:gd name="connsiteX6" fmla="*/ 1308080 w 2288312"/>
              <a:gd name="connsiteY6" fmla="*/ 0 h 1112848"/>
              <a:gd name="connsiteX7" fmla="*/ 1638184 w 2288312"/>
              <a:gd name="connsiteY7" fmla="*/ 330105 h 1112848"/>
              <a:gd name="connsiteX8" fmla="*/ 1430614 w 2288312"/>
              <a:gd name="connsiteY8" fmla="*/ 330105 h 1112848"/>
              <a:gd name="connsiteX9" fmla="*/ 1430614 w 2288312"/>
              <a:gd name="connsiteY9" fmla="*/ 867779 h 1112848"/>
              <a:gd name="connsiteX10" fmla="*/ 2286055 w 2288312"/>
              <a:gd name="connsiteY10" fmla="*/ 867779 h 1112848"/>
              <a:gd name="connsiteX11" fmla="*/ 2262304 w 2288312"/>
              <a:gd name="connsiteY11" fmla="*/ 873965 h 1112848"/>
              <a:gd name="connsiteX12" fmla="*/ 2288199 w 2288312"/>
              <a:gd name="connsiteY12" fmla="*/ 876110 h 1112848"/>
              <a:gd name="connsiteX13" fmla="*/ 2286055 w 2288312"/>
              <a:gd name="connsiteY13" fmla="*/ 1094787 h 1112848"/>
              <a:gd name="connsiteX14" fmla="*/ 2286055 w 2288312"/>
              <a:gd name="connsiteY14" fmla="*/ 1112848 h 1112848"/>
              <a:gd name="connsiteX15" fmla="*/ 330105 w 2288312"/>
              <a:gd name="connsiteY15" fmla="*/ 1112848 h 1112848"/>
              <a:gd name="connsiteX16" fmla="*/ 334653 w 2288312"/>
              <a:gd name="connsiteY16" fmla="*/ 1088406 h 1112848"/>
              <a:gd name="connsiteX17" fmla="*/ 0 w 2288312"/>
              <a:gd name="connsiteY17" fmla="*/ 990314 h 1112848"/>
              <a:gd name="connsiteX0" fmla="*/ 15638 w 1985502"/>
              <a:gd name="connsiteY0" fmla="*/ 1008511 h 1112848"/>
              <a:gd name="connsiteX1" fmla="*/ 0 w 1985502"/>
              <a:gd name="connsiteY1" fmla="*/ 874024 h 1112848"/>
              <a:gd name="connsiteX2" fmla="*/ 27295 w 1985502"/>
              <a:gd name="connsiteY2" fmla="*/ 867779 h 1112848"/>
              <a:gd name="connsiteX3" fmla="*/ 882735 w 1985502"/>
              <a:gd name="connsiteY3" fmla="*/ 867779 h 1112848"/>
              <a:gd name="connsiteX4" fmla="*/ 882735 w 1985502"/>
              <a:gd name="connsiteY4" fmla="*/ 330105 h 1112848"/>
              <a:gd name="connsiteX5" fmla="*/ 675165 w 1985502"/>
              <a:gd name="connsiteY5" fmla="*/ 330105 h 1112848"/>
              <a:gd name="connsiteX6" fmla="*/ 1005270 w 1985502"/>
              <a:gd name="connsiteY6" fmla="*/ 0 h 1112848"/>
              <a:gd name="connsiteX7" fmla="*/ 1335374 w 1985502"/>
              <a:gd name="connsiteY7" fmla="*/ 330105 h 1112848"/>
              <a:gd name="connsiteX8" fmla="*/ 1127804 w 1985502"/>
              <a:gd name="connsiteY8" fmla="*/ 330105 h 1112848"/>
              <a:gd name="connsiteX9" fmla="*/ 1127804 w 1985502"/>
              <a:gd name="connsiteY9" fmla="*/ 867779 h 1112848"/>
              <a:gd name="connsiteX10" fmla="*/ 1983245 w 1985502"/>
              <a:gd name="connsiteY10" fmla="*/ 867779 h 1112848"/>
              <a:gd name="connsiteX11" fmla="*/ 1959494 w 1985502"/>
              <a:gd name="connsiteY11" fmla="*/ 873965 h 1112848"/>
              <a:gd name="connsiteX12" fmla="*/ 1985389 w 1985502"/>
              <a:gd name="connsiteY12" fmla="*/ 876110 h 1112848"/>
              <a:gd name="connsiteX13" fmla="*/ 1983245 w 1985502"/>
              <a:gd name="connsiteY13" fmla="*/ 1094787 h 1112848"/>
              <a:gd name="connsiteX14" fmla="*/ 1983245 w 1985502"/>
              <a:gd name="connsiteY14" fmla="*/ 1112848 h 1112848"/>
              <a:gd name="connsiteX15" fmla="*/ 27295 w 1985502"/>
              <a:gd name="connsiteY15" fmla="*/ 1112848 h 1112848"/>
              <a:gd name="connsiteX16" fmla="*/ 31843 w 1985502"/>
              <a:gd name="connsiteY16" fmla="*/ 1088406 h 1112848"/>
              <a:gd name="connsiteX17" fmla="*/ 15638 w 1985502"/>
              <a:gd name="connsiteY17" fmla="*/ 1008511 h 1112848"/>
              <a:gd name="connsiteX0" fmla="*/ 0 w 1969864"/>
              <a:gd name="connsiteY0" fmla="*/ 1008511 h 1112848"/>
              <a:gd name="connsiteX1" fmla="*/ 7108 w 1969864"/>
              <a:gd name="connsiteY1" fmla="*/ 851277 h 1112848"/>
              <a:gd name="connsiteX2" fmla="*/ 11657 w 1969864"/>
              <a:gd name="connsiteY2" fmla="*/ 867779 h 1112848"/>
              <a:gd name="connsiteX3" fmla="*/ 867097 w 1969864"/>
              <a:gd name="connsiteY3" fmla="*/ 867779 h 1112848"/>
              <a:gd name="connsiteX4" fmla="*/ 867097 w 1969864"/>
              <a:gd name="connsiteY4" fmla="*/ 330105 h 1112848"/>
              <a:gd name="connsiteX5" fmla="*/ 659527 w 1969864"/>
              <a:gd name="connsiteY5" fmla="*/ 330105 h 1112848"/>
              <a:gd name="connsiteX6" fmla="*/ 989632 w 1969864"/>
              <a:gd name="connsiteY6" fmla="*/ 0 h 1112848"/>
              <a:gd name="connsiteX7" fmla="*/ 1319736 w 1969864"/>
              <a:gd name="connsiteY7" fmla="*/ 330105 h 1112848"/>
              <a:gd name="connsiteX8" fmla="*/ 1112166 w 1969864"/>
              <a:gd name="connsiteY8" fmla="*/ 330105 h 1112848"/>
              <a:gd name="connsiteX9" fmla="*/ 1112166 w 1969864"/>
              <a:gd name="connsiteY9" fmla="*/ 867779 h 1112848"/>
              <a:gd name="connsiteX10" fmla="*/ 1967607 w 1969864"/>
              <a:gd name="connsiteY10" fmla="*/ 867779 h 1112848"/>
              <a:gd name="connsiteX11" fmla="*/ 1943856 w 1969864"/>
              <a:gd name="connsiteY11" fmla="*/ 873965 h 1112848"/>
              <a:gd name="connsiteX12" fmla="*/ 1969751 w 1969864"/>
              <a:gd name="connsiteY12" fmla="*/ 876110 h 1112848"/>
              <a:gd name="connsiteX13" fmla="*/ 1967607 w 1969864"/>
              <a:gd name="connsiteY13" fmla="*/ 1094787 h 1112848"/>
              <a:gd name="connsiteX14" fmla="*/ 1967607 w 1969864"/>
              <a:gd name="connsiteY14" fmla="*/ 1112848 h 1112848"/>
              <a:gd name="connsiteX15" fmla="*/ 11657 w 1969864"/>
              <a:gd name="connsiteY15" fmla="*/ 1112848 h 1112848"/>
              <a:gd name="connsiteX16" fmla="*/ 16205 w 1969864"/>
              <a:gd name="connsiteY16" fmla="*/ 1088406 h 1112848"/>
              <a:gd name="connsiteX17" fmla="*/ 0 w 1969864"/>
              <a:gd name="connsiteY17" fmla="*/ 1008511 h 1112848"/>
              <a:gd name="connsiteX0" fmla="*/ 15638 w 1962756"/>
              <a:gd name="connsiteY0" fmla="*/ 1008511 h 1112848"/>
              <a:gd name="connsiteX1" fmla="*/ 0 w 1962756"/>
              <a:gd name="connsiteY1" fmla="*/ 851277 h 1112848"/>
              <a:gd name="connsiteX2" fmla="*/ 4549 w 1962756"/>
              <a:gd name="connsiteY2" fmla="*/ 867779 h 1112848"/>
              <a:gd name="connsiteX3" fmla="*/ 859989 w 1962756"/>
              <a:gd name="connsiteY3" fmla="*/ 867779 h 1112848"/>
              <a:gd name="connsiteX4" fmla="*/ 859989 w 1962756"/>
              <a:gd name="connsiteY4" fmla="*/ 330105 h 1112848"/>
              <a:gd name="connsiteX5" fmla="*/ 652419 w 1962756"/>
              <a:gd name="connsiteY5" fmla="*/ 330105 h 1112848"/>
              <a:gd name="connsiteX6" fmla="*/ 982524 w 1962756"/>
              <a:gd name="connsiteY6" fmla="*/ 0 h 1112848"/>
              <a:gd name="connsiteX7" fmla="*/ 1312628 w 1962756"/>
              <a:gd name="connsiteY7" fmla="*/ 330105 h 1112848"/>
              <a:gd name="connsiteX8" fmla="*/ 1105058 w 1962756"/>
              <a:gd name="connsiteY8" fmla="*/ 330105 h 1112848"/>
              <a:gd name="connsiteX9" fmla="*/ 1105058 w 1962756"/>
              <a:gd name="connsiteY9" fmla="*/ 867779 h 1112848"/>
              <a:gd name="connsiteX10" fmla="*/ 1960499 w 1962756"/>
              <a:gd name="connsiteY10" fmla="*/ 867779 h 1112848"/>
              <a:gd name="connsiteX11" fmla="*/ 1936748 w 1962756"/>
              <a:gd name="connsiteY11" fmla="*/ 873965 h 1112848"/>
              <a:gd name="connsiteX12" fmla="*/ 1962643 w 1962756"/>
              <a:gd name="connsiteY12" fmla="*/ 876110 h 1112848"/>
              <a:gd name="connsiteX13" fmla="*/ 1960499 w 1962756"/>
              <a:gd name="connsiteY13" fmla="*/ 1094787 h 1112848"/>
              <a:gd name="connsiteX14" fmla="*/ 1960499 w 1962756"/>
              <a:gd name="connsiteY14" fmla="*/ 1112848 h 1112848"/>
              <a:gd name="connsiteX15" fmla="*/ 4549 w 1962756"/>
              <a:gd name="connsiteY15" fmla="*/ 1112848 h 1112848"/>
              <a:gd name="connsiteX16" fmla="*/ 9097 w 1962756"/>
              <a:gd name="connsiteY16" fmla="*/ 1088406 h 1112848"/>
              <a:gd name="connsiteX17" fmla="*/ 15638 w 1962756"/>
              <a:gd name="connsiteY17" fmla="*/ 1008511 h 1112848"/>
              <a:gd name="connsiteX0" fmla="*/ 11089 w 1958207"/>
              <a:gd name="connsiteY0" fmla="*/ 1008511 h 1112848"/>
              <a:gd name="connsiteX1" fmla="*/ 9099 w 1958207"/>
              <a:gd name="connsiteY1" fmla="*/ 896770 h 1112848"/>
              <a:gd name="connsiteX2" fmla="*/ 0 w 1958207"/>
              <a:gd name="connsiteY2" fmla="*/ 867779 h 1112848"/>
              <a:gd name="connsiteX3" fmla="*/ 855440 w 1958207"/>
              <a:gd name="connsiteY3" fmla="*/ 867779 h 1112848"/>
              <a:gd name="connsiteX4" fmla="*/ 855440 w 1958207"/>
              <a:gd name="connsiteY4" fmla="*/ 330105 h 1112848"/>
              <a:gd name="connsiteX5" fmla="*/ 647870 w 1958207"/>
              <a:gd name="connsiteY5" fmla="*/ 330105 h 1112848"/>
              <a:gd name="connsiteX6" fmla="*/ 977975 w 1958207"/>
              <a:gd name="connsiteY6" fmla="*/ 0 h 1112848"/>
              <a:gd name="connsiteX7" fmla="*/ 1308079 w 1958207"/>
              <a:gd name="connsiteY7" fmla="*/ 330105 h 1112848"/>
              <a:gd name="connsiteX8" fmla="*/ 1100509 w 1958207"/>
              <a:gd name="connsiteY8" fmla="*/ 330105 h 1112848"/>
              <a:gd name="connsiteX9" fmla="*/ 1100509 w 1958207"/>
              <a:gd name="connsiteY9" fmla="*/ 867779 h 1112848"/>
              <a:gd name="connsiteX10" fmla="*/ 1955950 w 1958207"/>
              <a:gd name="connsiteY10" fmla="*/ 867779 h 1112848"/>
              <a:gd name="connsiteX11" fmla="*/ 1932199 w 1958207"/>
              <a:gd name="connsiteY11" fmla="*/ 873965 h 1112848"/>
              <a:gd name="connsiteX12" fmla="*/ 1958094 w 1958207"/>
              <a:gd name="connsiteY12" fmla="*/ 876110 h 1112848"/>
              <a:gd name="connsiteX13" fmla="*/ 1955950 w 1958207"/>
              <a:gd name="connsiteY13" fmla="*/ 1094787 h 1112848"/>
              <a:gd name="connsiteX14" fmla="*/ 1955950 w 1958207"/>
              <a:gd name="connsiteY14" fmla="*/ 1112848 h 1112848"/>
              <a:gd name="connsiteX15" fmla="*/ 0 w 1958207"/>
              <a:gd name="connsiteY15" fmla="*/ 1112848 h 1112848"/>
              <a:gd name="connsiteX16" fmla="*/ 4548 w 1958207"/>
              <a:gd name="connsiteY16" fmla="*/ 1088406 h 1112848"/>
              <a:gd name="connsiteX17" fmla="*/ 11089 w 1958207"/>
              <a:gd name="connsiteY17" fmla="*/ 1008511 h 11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8207" h="1112848">
                <a:moveTo>
                  <a:pt x="11089" y="1008511"/>
                </a:moveTo>
                <a:cubicBezTo>
                  <a:pt x="10426" y="971264"/>
                  <a:pt x="9762" y="934017"/>
                  <a:pt x="9099" y="896770"/>
                </a:cubicBezTo>
                <a:lnTo>
                  <a:pt x="0" y="867779"/>
                </a:lnTo>
                <a:lnTo>
                  <a:pt x="855440" y="867779"/>
                </a:lnTo>
                <a:lnTo>
                  <a:pt x="855440" y="330105"/>
                </a:lnTo>
                <a:lnTo>
                  <a:pt x="647870" y="330105"/>
                </a:lnTo>
                <a:lnTo>
                  <a:pt x="977975" y="0"/>
                </a:lnTo>
                <a:lnTo>
                  <a:pt x="1308079" y="330105"/>
                </a:lnTo>
                <a:lnTo>
                  <a:pt x="1100509" y="330105"/>
                </a:lnTo>
                <a:lnTo>
                  <a:pt x="1100509" y="867779"/>
                </a:lnTo>
                <a:lnTo>
                  <a:pt x="1955950" y="867779"/>
                </a:lnTo>
                <a:lnTo>
                  <a:pt x="1932199" y="873965"/>
                </a:lnTo>
                <a:lnTo>
                  <a:pt x="1958094" y="876110"/>
                </a:lnTo>
                <a:cubicBezTo>
                  <a:pt x="1958896" y="950519"/>
                  <a:pt x="1955148" y="1020378"/>
                  <a:pt x="1955950" y="1094787"/>
                </a:cubicBezTo>
                <a:lnTo>
                  <a:pt x="1955950" y="1112848"/>
                </a:lnTo>
                <a:lnTo>
                  <a:pt x="0" y="1112848"/>
                </a:lnTo>
                <a:lnTo>
                  <a:pt x="4548" y="1088406"/>
                </a:lnTo>
                <a:lnTo>
                  <a:pt x="11089" y="1008511"/>
                </a:lnTo>
                <a:close/>
              </a:path>
            </a:pathLst>
          </a:cu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7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86895D9-031F-48CA-9D36-E7E4E3AC538B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8" name="2 Imagen">
            <a:extLst>
              <a:ext uri="{FF2B5EF4-FFF2-40B4-BE49-F238E27FC236}">
                <a16:creationId xmlns:a16="http://schemas.microsoft.com/office/drawing/2014/main" id="{5EAD9DA2-D826-4EF4-B12C-589F871C0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7">
            <a:extLst>
              <a:ext uri="{FF2B5EF4-FFF2-40B4-BE49-F238E27FC236}">
                <a16:creationId xmlns:a16="http://schemas.microsoft.com/office/drawing/2014/main" id="{7392045C-1684-4CBE-BB2A-D410897C0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50" y="4356010"/>
            <a:ext cx="3881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4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9090194B-998D-451A-99D9-511D32D5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551" y="4320153"/>
            <a:ext cx="209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4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84%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65F8681-AF86-4C43-828A-49CB50CD1B3D}"/>
              </a:ext>
            </a:extLst>
          </p:cNvPr>
          <p:cNvSpPr/>
          <p:nvPr/>
        </p:nvSpPr>
        <p:spPr>
          <a:xfrm>
            <a:off x="5173527" y="3753436"/>
            <a:ext cx="1521001" cy="1547228"/>
          </a:xfrm>
          <a:prstGeom prst="ellipse">
            <a:avLst/>
          </a:prstGeom>
          <a:solidFill>
            <a:srgbClr val="003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385E51B-0069-4B0E-8EB0-193688251C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22" y="4028944"/>
            <a:ext cx="930323" cy="930323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49B9A43-E9D1-401B-A1AA-D3C31AE3AA4E}"/>
              </a:ext>
            </a:extLst>
          </p:cNvPr>
          <p:cNvSpPr/>
          <p:nvPr/>
        </p:nvSpPr>
        <p:spPr>
          <a:xfrm>
            <a:off x="4446009" y="5305288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sz="20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Gestión Decreto 612/18</a:t>
            </a:r>
          </a:p>
        </p:txBody>
      </p:sp>
      <p:sp>
        <p:nvSpPr>
          <p:cNvPr id="25" name="CuadroTexto 7">
            <a:extLst>
              <a:ext uri="{FF2B5EF4-FFF2-40B4-BE49-F238E27FC236}">
                <a16:creationId xmlns:a16="http://schemas.microsoft.com/office/drawing/2014/main" id="{7FEC64F3-8B9A-44BC-A1A4-30C1A2EA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498" y="5559044"/>
            <a:ext cx="3881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4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81%</a:t>
            </a:r>
          </a:p>
        </p:txBody>
      </p:sp>
    </p:spTree>
    <p:extLst>
      <p:ext uri="{BB962C8B-B14F-4D97-AF65-F5344CB8AC3E}">
        <p14:creationId xmlns:p14="http://schemas.microsoft.com/office/powerpoint/2010/main" val="2507849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04773-208E-4214-A786-E713068BB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GRACIAS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967A05-0AF0-4BD7-A9BD-3D776F07D7F0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4A53BBDD-83BB-457C-B916-24B87F2C5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1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2160964" y="1621971"/>
          <a:ext cx="8145863" cy="433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2222270" y="1368630"/>
            <a:ext cx="817972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El seguimiento a la inversión hace referencia al cumplimiento de los </a:t>
            </a:r>
            <a:r>
              <a:rPr lang="es-CO" sz="1600" b="1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objetivos específicos 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establecidos en cada uno de los 14 proyectos de inversión que tiene la Secretaría: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75956" y="5334000"/>
            <a:ext cx="860985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4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Nota aclaratoria: El cálculo de los objetivos específicos usa como fuente de datos la hoja 6 SPI de actividades y tareas. Las metas incluidas SEGPLAN con fuente SIRBE se describen en la hoja resumen ejecutivo.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979E65-B327-4EBB-AD14-D6F896515585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0" name="2 Imagen">
            <a:extLst>
              <a:ext uri="{FF2B5EF4-FFF2-40B4-BE49-F238E27FC236}">
                <a16:creationId xmlns:a16="http://schemas.microsoft.com/office/drawing/2014/main" id="{D6BCCA6F-0144-4BDA-BE37-CEFA4A5D97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3631570-D46E-4DEF-999D-D159E2A5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26" y="31196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214510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057851" y="1883808"/>
            <a:ext cx="8277640" cy="3899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0426" y="311961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22270" y="1235625"/>
            <a:ext cx="8179724" cy="59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Seguimiento a tareas, actividades, metas y objetivos específicos para consolidar el Plan de Acción Institucional desde la inversión: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B5F8E1-AF4F-4DEF-BCEA-ABE874D05D26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0" name="2 Imagen">
            <a:extLst>
              <a:ext uri="{FF2B5EF4-FFF2-40B4-BE49-F238E27FC236}">
                <a16:creationId xmlns:a16="http://schemas.microsoft.com/office/drawing/2014/main" id="{D0A3D7ED-7456-400B-8175-A7EA195CC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9F25686-184F-4339-9216-8328BE6E8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73875"/>
              </p:ext>
            </p:extLst>
          </p:nvPr>
        </p:nvGraphicFramePr>
        <p:xfrm>
          <a:off x="760426" y="1902543"/>
          <a:ext cx="10547654" cy="42438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590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Proyecto de</a:t>
                      </a:r>
                      <a:r>
                        <a:rPr lang="es-MX" sz="1400" baseline="0" dirty="0">
                          <a:effectLst/>
                          <a:latin typeface="Arial Rounded MT Bold" panose="020F0704030504030204" pitchFamily="34" charset="0"/>
                        </a:rPr>
                        <a:t> inversión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Objetivos específicos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Metas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Actividades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 Rounded MT Bold" panose="020F0704030504030204" pitchFamily="34" charset="0"/>
                        </a:rPr>
                        <a:t>Tareas</a:t>
                      </a:r>
                      <a:endParaRPr lang="es-MX" sz="14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1093 - Prevención y atención integral de la paternidad y la maternidad temprana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15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1096 - Desarrollo integral desde la gestación hasta la adolescencia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21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1086 - Una ciudad para las familias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31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94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1113 - Por una ciudad incluyente y sin barreras 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40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1108 - Prevención y atención integral del fenómeno de habitabilidad en calle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12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1099 - Envejecimiento digno, activo y feliz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29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1101 - Distrito diverso</a:t>
                      </a:r>
                      <a:endParaRPr lang="es-MX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21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1098 - Bogotá te nutre</a:t>
                      </a:r>
                      <a:endParaRPr lang="es-MX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40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1116 - Distrito Joven</a:t>
                      </a:r>
                      <a:endParaRPr lang="es-MX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32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1103 - Espacios de integración social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17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30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60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1118 - Gestión Institucional y fortalecimiento del talento humano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9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32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71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1091 - Integración eficiente y transparente para todos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1168 - Integración digital y de conocimiento para la inclusión social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15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31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4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1092 - Viviendo el territorio </a:t>
                      </a:r>
                      <a:endParaRPr lang="es-MX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23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55</a:t>
                      </a:r>
                      <a:endParaRPr lang="es-CO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</a:t>
                      </a:r>
                      <a:endParaRPr lang="es-MX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56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100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237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611</a:t>
                      </a:r>
                      <a:endParaRPr lang="es-CO" sz="13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3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3880" y="345047"/>
            <a:ext cx="7886700" cy="6157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Ejecución componente inversión</a:t>
            </a:r>
          </a:p>
        </p:txBody>
      </p:sp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5707227" y="1340221"/>
            <a:ext cx="22408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16528"/>
              </p:ext>
            </p:extLst>
          </p:nvPr>
        </p:nvGraphicFramePr>
        <p:xfrm>
          <a:off x="8032110" y="2114415"/>
          <a:ext cx="4497449" cy="524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271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MX" sz="1600" u="none" strike="noStrike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62977"/>
              </p:ext>
            </p:extLst>
          </p:nvPr>
        </p:nvGraphicFramePr>
        <p:xfrm>
          <a:off x="1440298" y="1393078"/>
          <a:ext cx="4524133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2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Integración eficiente y transparente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Envejecimiento digno, activo y feliz</a:t>
                      </a:r>
                      <a:endParaRPr 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600" u="none" strike="noStrike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5768894" y="1159620"/>
            <a:ext cx="207728" cy="767849"/>
          </a:xfrm>
          <a:prstGeom prst="rect">
            <a:avLst/>
          </a:prstGeom>
          <a:solidFill>
            <a:srgbClr val="4C216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16" name="CuadroTexto 7"/>
          <p:cNvSpPr txBox="1">
            <a:spLocks noChangeArrowheads="1"/>
          </p:cNvSpPr>
          <p:nvPr/>
        </p:nvSpPr>
        <p:spPr bwMode="auto">
          <a:xfrm>
            <a:off x="3524597" y="3243184"/>
            <a:ext cx="21976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90% - 99%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768894" y="2134705"/>
            <a:ext cx="216464" cy="3090571"/>
          </a:xfrm>
          <a:prstGeom prst="rect">
            <a:avLst/>
          </a:prstGeom>
          <a:solidFill>
            <a:srgbClr val="B17ED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0277"/>
              </p:ext>
            </p:extLst>
          </p:nvPr>
        </p:nvGraphicFramePr>
        <p:xfrm>
          <a:off x="6227570" y="2151330"/>
          <a:ext cx="5343745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63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Bogotá te nutre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Gestión institucional y del talento humano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Espacios de integración social 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Gestión Institucional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Desarrollo integral desde la gestación hasta la adolescencia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Distrito diverso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Una ciudad para las familias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Prevención y atención de la maternidad y la paternidad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Por una ciudad incluyente y sin barreras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Habitabilidad en calle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Integración digital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5240"/>
              </p:ext>
            </p:extLst>
          </p:nvPr>
        </p:nvGraphicFramePr>
        <p:xfrm>
          <a:off x="6206643" y="5414436"/>
          <a:ext cx="4425320" cy="977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96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Viviendo el territorio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Distrito joven </a:t>
                      </a:r>
                      <a:endParaRPr lang="es-CO" sz="16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4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ángulo 26"/>
          <p:cNvSpPr/>
          <p:nvPr/>
        </p:nvSpPr>
        <p:spPr>
          <a:xfrm>
            <a:off x="5785519" y="5473233"/>
            <a:ext cx="199699" cy="553998"/>
          </a:xfrm>
          <a:prstGeom prst="rect">
            <a:avLst/>
          </a:prstGeom>
          <a:solidFill>
            <a:srgbClr val="E1CC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20" name="CuadroTexto 7"/>
          <p:cNvSpPr txBox="1">
            <a:spLocks noChangeArrowheads="1"/>
          </p:cNvSpPr>
          <p:nvPr/>
        </p:nvSpPr>
        <p:spPr bwMode="auto">
          <a:xfrm>
            <a:off x="3351558" y="5465631"/>
            <a:ext cx="26847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dirty="0">
                <a:solidFill>
                  <a:srgbClr val="005F9A"/>
                </a:solidFill>
                <a:latin typeface="Arial Rounded MT Bold" panose="020F0704030504030204" pitchFamily="34" charset="0"/>
              </a:rPr>
              <a:t>84% - 89%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0855DA6-852C-49BD-8903-6B10A07EE109}"/>
              </a:ext>
            </a:extLst>
          </p:cNvPr>
          <p:cNvSpPr/>
          <p:nvPr/>
        </p:nvSpPr>
        <p:spPr>
          <a:xfrm>
            <a:off x="0" y="6296628"/>
            <a:ext cx="12192000" cy="58452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5" name="2 Imagen">
            <a:extLst>
              <a:ext uri="{FF2B5EF4-FFF2-40B4-BE49-F238E27FC236}">
                <a16:creationId xmlns:a16="http://schemas.microsoft.com/office/drawing/2014/main" id="{940473C5-EF2E-483C-A737-422DC308E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17" y="6296627"/>
            <a:ext cx="1412296" cy="6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8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13352AE-A190-471A-8332-6E0A2D72CB33}"/>
              </a:ext>
            </a:extLst>
          </p:cNvPr>
          <p:cNvGrpSpPr/>
          <p:nvPr/>
        </p:nvGrpSpPr>
        <p:grpSpPr>
          <a:xfrm>
            <a:off x="1124158" y="1099824"/>
            <a:ext cx="10524693" cy="5393048"/>
            <a:chOff x="1659550" y="1590875"/>
            <a:chExt cx="7099210" cy="3600115"/>
          </a:xfrm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B9D3B52E-4D6B-4A81-B5C6-0792B658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117" y="3774385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D58C189E-BD90-4AD6-8220-FE4E144F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998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EB25EA5-22A5-499F-86D4-4730C1CE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765" y="2654546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C126BF3-9543-4BD7-8652-66C7958F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685" y="4781093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6">
              <a:extLst>
                <a:ext uri="{FF2B5EF4-FFF2-40B4-BE49-F238E27FC236}">
                  <a16:creationId xmlns:a16="http://schemas.microsoft.com/office/drawing/2014/main" id="{74FB388F-0AA0-45F4-92CD-1AEA41AC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952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3F07648E-BDDE-47A3-AE5B-65ECC071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895" y="4138374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>
              <a:extLst>
                <a:ext uri="{FF2B5EF4-FFF2-40B4-BE49-F238E27FC236}">
                  <a16:creationId xmlns:a16="http://schemas.microsoft.com/office/drawing/2014/main" id="{E9E8C44E-49D1-44FB-ADE2-F1BBA3AF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571" y="3449747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>
              <a:extLst>
                <a:ext uri="{FF2B5EF4-FFF2-40B4-BE49-F238E27FC236}">
                  <a16:creationId xmlns:a16="http://schemas.microsoft.com/office/drawing/2014/main" id="{7BA0028C-DD84-4B67-982C-D47180A8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586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89">
              <a:extLst>
                <a:ext uri="{FF2B5EF4-FFF2-40B4-BE49-F238E27FC236}">
                  <a16:creationId xmlns:a16="http://schemas.microsoft.com/office/drawing/2014/main" id="{5D7521A9-136B-4122-96CA-38665A1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770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90">
              <a:extLst>
                <a:ext uri="{FF2B5EF4-FFF2-40B4-BE49-F238E27FC236}">
                  <a16:creationId xmlns:a16="http://schemas.microsoft.com/office/drawing/2014/main" id="{AA7D77C6-EE71-4D11-8899-25A50421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19" y="2902125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8BD067-272C-4542-9A2A-9CF671073260}"/>
                </a:ext>
              </a:extLst>
            </p:cNvPr>
            <p:cNvGrpSpPr/>
            <p:nvPr/>
          </p:nvGrpSpPr>
          <p:grpSpPr>
            <a:xfrm>
              <a:off x="1659550" y="3522925"/>
              <a:ext cx="2381596" cy="1154680"/>
              <a:chOff x="94576" y="2615017"/>
              <a:chExt cx="3175448" cy="1539575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B69E24D-9453-424B-9B5E-E2C1F75C02D4}"/>
                  </a:ext>
                </a:extLst>
              </p:cNvPr>
              <p:cNvSpPr txBox="1"/>
              <p:nvPr/>
            </p:nvSpPr>
            <p:spPr>
              <a:xfrm>
                <a:off x="94576" y="2615017"/>
                <a:ext cx="2937088" cy="43274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CF52C-C330-42FC-84C8-F83ABFD329E1}"/>
                  </a:ext>
                </a:extLst>
              </p:cNvPr>
              <p:cNvSpPr txBox="1"/>
              <p:nvPr/>
            </p:nvSpPr>
            <p:spPr>
              <a:xfrm>
                <a:off x="340731" y="300287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Coordinar y armonizar las acciones comunicativas del Programa transectorial de prevención.</a:t>
                </a:r>
              </a:p>
              <a:p>
                <a:endParaRPr lang="es-CO" dirty="0"/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b="1" dirty="0"/>
                  <a:t>91%</a:t>
                </a:r>
                <a:endParaRPr lang="es-ES" b="1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35F60CB-3D33-496C-96D1-4AF7F874B9E4}"/>
                </a:ext>
              </a:extLst>
            </p:cNvPr>
            <p:cNvGrpSpPr/>
            <p:nvPr/>
          </p:nvGrpSpPr>
          <p:grpSpPr>
            <a:xfrm>
              <a:off x="6555944" y="2881603"/>
              <a:ext cx="2202816" cy="1560303"/>
              <a:chOff x="9187325" y="3980921"/>
              <a:chExt cx="2937088" cy="2080407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E8C745E-723E-400D-B302-B9829C54E178}"/>
                  </a:ext>
                </a:extLst>
              </p:cNvPr>
              <p:cNvSpPr txBox="1"/>
              <p:nvPr/>
            </p:nvSpPr>
            <p:spPr>
              <a:xfrm>
                <a:off x="9187325" y="3980921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 Objetivo 3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E45FCF8-EE34-4657-92F5-D36E404FBB8E}"/>
                  </a:ext>
                </a:extLst>
              </p:cNvPr>
              <p:cNvSpPr txBox="1"/>
              <p:nvPr/>
            </p:nvSpPr>
            <p:spPr>
              <a:xfrm>
                <a:off x="9195115" y="4273135"/>
                <a:ext cx="2929293" cy="1788193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Coordinar y armonizar las estrategias de los sectores que participan en el Programa transectorial de prevención.</a:t>
                </a:r>
              </a:p>
              <a:p>
                <a:endParaRPr lang="es-CO" dirty="0"/>
              </a:p>
              <a:p>
                <a:r>
                  <a:rPr lang="es-CO" b="1" dirty="0">
                    <a:solidFill>
                      <a:schemeClr val="bg1"/>
                    </a:solidFill>
                  </a:rPr>
                  <a:t>Cumplimiento </a:t>
                </a:r>
                <a:r>
                  <a:rPr lang="es-CO" dirty="0"/>
                  <a:t>: </a:t>
                </a:r>
                <a:r>
                  <a:rPr lang="es-CO" b="1" dirty="0"/>
                  <a:t>100%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Finalizado 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AB54004-490F-4D0C-8AD5-96B83DC531BD}"/>
                </a:ext>
              </a:extLst>
            </p:cNvPr>
            <p:cNvGrpSpPr/>
            <p:nvPr/>
          </p:nvGrpSpPr>
          <p:grpSpPr>
            <a:xfrm>
              <a:off x="4407452" y="1590875"/>
              <a:ext cx="2202817" cy="1097215"/>
              <a:chOff x="8811265" y="4058997"/>
              <a:chExt cx="2937089" cy="1462956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44FE50-9CF4-4F9B-AD02-BD82C3C329CD}"/>
                  </a:ext>
                </a:extLst>
              </p:cNvPr>
              <p:cNvSpPr txBox="1"/>
              <p:nvPr/>
            </p:nvSpPr>
            <p:spPr>
              <a:xfrm>
                <a:off x="8811265" y="4058997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Objetivo 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B5BCCA-F1E7-4441-9822-FA683A167170}"/>
                  </a:ext>
                </a:extLst>
              </p:cNvPr>
              <p:cNvSpPr txBox="1"/>
              <p:nvPr/>
            </p:nvSpPr>
            <p:spPr>
              <a:xfrm>
                <a:off x="8819061" y="4370235"/>
                <a:ext cx="2929293" cy="115171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rgbClr val="003E65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>
                    <a:solidFill>
                      <a:schemeClr val="bg1"/>
                    </a:solidFill>
                  </a:rPr>
                  <a:t>Formar servidores públicos de la SDIS en derechos sexuales y derechos reproductivos.</a:t>
                </a:r>
              </a:p>
              <a:p>
                <a:endParaRPr lang="es-CO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100%</a:t>
                </a:r>
              </a:p>
            </p:txBody>
          </p:sp>
        </p:grp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E5F742E5-FF7B-48DD-8FD6-BE6AE6EACA90}"/>
                </a:ext>
              </a:extLst>
            </p:cNvPr>
            <p:cNvCxnSpPr>
              <a:cxnSpLocks/>
              <a:stCxn id="54" idx="21"/>
              <a:endCxn id="110" idx="1"/>
            </p:cNvCxnSpPr>
            <p:nvPr/>
          </p:nvCxnSpPr>
          <p:spPr>
            <a:xfrm flipV="1">
              <a:off x="5663749" y="3176977"/>
              <a:ext cx="812478" cy="961398"/>
            </a:xfrm>
            <a:prstGeom prst="bentConnector3">
              <a:avLst>
                <a:gd name="adj1" fmla="val 1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8FBC05-DB12-4941-BCE8-EEA9C232B8E6}"/>
                </a:ext>
              </a:extLst>
            </p:cNvPr>
            <p:cNvSpPr/>
            <p:nvPr/>
          </p:nvSpPr>
          <p:spPr>
            <a:xfrm>
              <a:off x="6476227" y="3004793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6C1B8B44-AE00-4E82-A5AB-896C7D2171B2}"/>
                </a:ext>
              </a:extLst>
            </p:cNvPr>
            <p:cNvCxnSpPr>
              <a:cxnSpLocks/>
              <a:endCxn id="147" idx="1"/>
            </p:cNvCxnSpPr>
            <p:nvPr/>
          </p:nvCxnSpPr>
          <p:spPr>
            <a:xfrm rot="5400000" flipH="1" flipV="1">
              <a:off x="3631110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0E33DE-23C3-4B21-B029-82A72BEDCFD7}"/>
                </a:ext>
              </a:extLst>
            </p:cNvPr>
            <p:cNvSpPr/>
            <p:nvPr/>
          </p:nvSpPr>
          <p:spPr>
            <a:xfrm>
              <a:off x="4355960" y="1625344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F0355D64-258D-40CB-AEB6-9FBE33BFBD2E}"/>
                </a:ext>
              </a:extLst>
            </p:cNvPr>
            <p:cNvCxnSpPr>
              <a:cxnSpLocks/>
              <a:endCxn id="151" idx="3"/>
            </p:cNvCxnSpPr>
            <p:nvPr/>
          </p:nvCxnSpPr>
          <p:spPr>
            <a:xfrm rot="5400000">
              <a:off x="4375359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199BB96-0025-4965-B34B-CD9ED39DDA5B}"/>
                </a:ext>
              </a:extLst>
            </p:cNvPr>
            <p:cNvSpPr/>
            <p:nvPr/>
          </p:nvSpPr>
          <p:spPr>
            <a:xfrm>
              <a:off x="4089702" y="3546165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608777" y="1095478"/>
            <a:ext cx="390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Prevención y atención integral de la paternidad y la maternidad temprana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232087" y="2088535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D64802-7DBD-4FF9-8733-71E32F2F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8714" y="2046702"/>
            <a:ext cx="12763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212719" y="1121299"/>
            <a:ext cx="39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Desarrollo integral desde la gestación hasta la adolescencia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040619" y="1961585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BD3A9D46-8BAC-4E4F-961C-C75B024ECA16}"/>
              </a:ext>
            </a:extLst>
          </p:cNvPr>
          <p:cNvSpPr>
            <a:spLocks/>
          </p:cNvSpPr>
          <p:nvPr/>
        </p:nvSpPr>
        <p:spPr bwMode="auto">
          <a:xfrm>
            <a:off x="7515805" y="5517268"/>
            <a:ext cx="715887" cy="301684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8CD4F11-5747-440F-8AD6-B10457609D2A}"/>
              </a:ext>
            </a:extLst>
          </p:cNvPr>
          <p:cNvGrpSpPr/>
          <p:nvPr/>
        </p:nvGrpSpPr>
        <p:grpSpPr>
          <a:xfrm>
            <a:off x="1126435" y="1454696"/>
            <a:ext cx="10537374" cy="5270991"/>
            <a:chOff x="2038948" y="1371691"/>
            <a:chExt cx="6674311" cy="4901094"/>
          </a:xfrm>
        </p:grpSpPr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267F4F0-74A7-48AF-8B51-613D073D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375" y="3774384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879CA07-0351-44F5-8C05-136B45E3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255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D236B58B-FC95-4FC1-962D-8227853F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022" y="2654545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CD6AA09-D1F2-4607-B3F4-881F54F3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050" y="4530236"/>
              <a:ext cx="1702650" cy="1687138"/>
            </a:xfrm>
            <a:custGeom>
              <a:avLst/>
              <a:gdLst>
                <a:gd name="T0" fmla="*/ 1950 w 3959"/>
                <a:gd name="T1" fmla="*/ 1182 h 3087"/>
                <a:gd name="T2" fmla="*/ 3959 w 3959"/>
                <a:gd name="T3" fmla="*/ 1182 h 3087"/>
                <a:gd name="T4" fmla="*/ 1518 w 3959"/>
                <a:gd name="T5" fmla="*/ 0 h 3087"/>
                <a:gd name="T6" fmla="*/ 0 w 3959"/>
                <a:gd name="T7" fmla="*/ 0 h 3087"/>
                <a:gd name="T8" fmla="*/ 311 w 3959"/>
                <a:gd name="T9" fmla="*/ 1395 h 3087"/>
                <a:gd name="T10" fmla="*/ 2374 w 3959"/>
                <a:gd name="T11" fmla="*/ 3087 h 3087"/>
                <a:gd name="T12" fmla="*/ 1950 w 3959"/>
                <a:gd name="T13" fmla="*/ 1182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9" h="3087">
                  <a:moveTo>
                    <a:pt x="1950" y="1182"/>
                  </a:moveTo>
                  <a:lnTo>
                    <a:pt x="3959" y="1182"/>
                  </a:lnTo>
                  <a:lnTo>
                    <a:pt x="1518" y="0"/>
                  </a:lnTo>
                  <a:lnTo>
                    <a:pt x="0" y="0"/>
                  </a:lnTo>
                  <a:lnTo>
                    <a:pt x="311" y="1395"/>
                  </a:lnTo>
                  <a:lnTo>
                    <a:pt x="2374" y="3087"/>
                  </a:lnTo>
                  <a:lnTo>
                    <a:pt x="1950" y="11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4">
              <a:extLst>
                <a:ext uri="{FF2B5EF4-FFF2-40B4-BE49-F238E27FC236}">
                  <a16:creationId xmlns:a16="http://schemas.microsoft.com/office/drawing/2014/main" id="{62E6CC54-6483-4192-92BC-632A6CF2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43" y="4781092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5">
              <a:extLst>
                <a:ext uri="{FF2B5EF4-FFF2-40B4-BE49-F238E27FC236}">
                  <a16:creationId xmlns:a16="http://schemas.microsoft.com/office/drawing/2014/main" id="{763FE81A-27AC-4357-8054-BA98750D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945" y="4831920"/>
              <a:ext cx="443721" cy="159040"/>
            </a:xfrm>
            <a:custGeom>
              <a:avLst/>
              <a:gdLst>
                <a:gd name="T0" fmla="*/ 1032 w 1032"/>
                <a:gd name="T1" fmla="*/ 146 h 292"/>
                <a:gd name="T2" fmla="*/ 1029 w 1032"/>
                <a:gd name="T3" fmla="*/ 161 h 292"/>
                <a:gd name="T4" fmla="*/ 1009 w 1032"/>
                <a:gd name="T5" fmla="*/ 189 h 292"/>
                <a:gd name="T6" fmla="*/ 970 w 1032"/>
                <a:gd name="T7" fmla="*/ 216 h 292"/>
                <a:gd name="T8" fmla="*/ 914 w 1032"/>
                <a:gd name="T9" fmla="*/ 239 h 292"/>
                <a:gd name="T10" fmla="*/ 806 w 1032"/>
                <a:gd name="T11" fmla="*/ 268 h 292"/>
                <a:gd name="T12" fmla="*/ 621 w 1032"/>
                <a:gd name="T13" fmla="*/ 289 h 292"/>
                <a:gd name="T14" fmla="*/ 516 w 1032"/>
                <a:gd name="T15" fmla="*/ 292 h 292"/>
                <a:gd name="T16" fmla="*/ 411 w 1032"/>
                <a:gd name="T17" fmla="*/ 289 h 292"/>
                <a:gd name="T18" fmla="*/ 226 w 1032"/>
                <a:gd name="T19" fmla="*/ 268 h 292"/>
                <a:gd name="T20" fmla="*/ 118 w 1032"/>
                <a:gd name="T21" fmla="*/ 239 h 292"/>
                <a:gd name="T22" fmla="*/ 61 w 1032"/>
                <a:gd name="T23" fmla="*/ 216 h 292"/>
                <a:gd name="T24" fmla="*/ 23 w 1032"/>
                <a:gd name="T25" fmla="*/ 189 h 292"/>
                <a:gd name="T26" fmla="*/ 2 w 1032"/>
                <a:gd name="T27" fmla="*/ 161 h 292"/>
                <a:gd name="T28" fmla="*/ 0 w 1032"/>
                <a:gd name="T29" fmla="*/ 146 h 292"/>
                <a:gd name="T30" fmla="*/ 2 w 1032"/>
                <a:gd name="T31" fmla="*/ 131 h 292"/>
                <a:gd name="T32" fmla="*/ 23 w 1032"/>
                <a:gd name="T33" fmla="*/ 102 h 292"/>
                <a:gd name="T34" fmla="*/ 61 w 1032"/>
                <a:gd name="T35" fmla="*/ 77 h 292"/>
                <a:gd name="T36" fmla="*/ 118 w 1032"/>
                <a:gd name="T37" fmla="*/ 54 h 292"/>
                <a:gd name="T38" fmla="*/ 226 w 1032"/>
                <a:gd name="T39" fmla="*/ 25 h 292"/>
                <a:gd name="T40" fmla="*/ 411 w 1032"/>
                <a:gd name="T41" fmla="*/ 2 h 292"/>
                <a:gd name="T42" fmla="*/ 516 w 1032"/>
                <a:gd name="T43" fmla="*/ 0 h 292"/>
                <a:gd name="T44" fmla="*/ 621 w 1032"/>
                <a:gd name="T45" fmla="*/ 2 h 292"/>
                <a:gd name="T46" fmla="*/ 806 w 1032"/>
                <a:gd name="T47" fmla="*/ 25 h 292"/>
                <a:gd name="T48" fmla="*/ 914 w 1032"/>
                <a:gd name="T49" fmla="*/ 54 h 292"/>
                <a:gd name="T50" fmla="*/ 970 w 1032"/>
                <a:gd name="T51" fmla="*/ 77 h 292"/>
                <a:gd name="T52" fmla="*/ 1009 w 1032"/>
                <a:gd name="T53" fmla="*/ 102 h 292"/>
                <a:gd name="T54" fmla="*/ 1029 w 1032"/>
                <a:gd name="T55" fmla="*/ 131 h 292"/>
                <a:gd name="T56" fmla="*/ 1032 w 1032"/>
                <a:gd name="T5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2" h="292">
                  <a:moveTo>
                    <a:pt x="1032" y="146"/>
                  </a:moveTo>
                  <a:lnTo>
                    <a:pt x="1029" y="161"/>
                  </a:lnTo>
                  <a:lnTo>
                    <a:pt x="1009" y="189"/>
                  </a:lnTo>
                  <a:lnTo>
                    <a:pt x="970" y="216"/>
                  </a:lnTo>
                  <a:lnTo>
                    <a:pt x="914" y="239"/>
                  </a:lnTo>
                  <a:lnTo>
                    <a:pt x="806" y="268"/>
                  </a:lnTo>
                  <a:lnTo>
                    <a:pt x="621" y="289"/>
                  </a:lnTo>
                  <a:lnTo>
                    <a:pt x="516" y="292"/>
                  </a:lnTo>
                  <a:lnTo>
                    <a:pt x="411" y="289"/>
                  </a:lnTo>
                  <a:lnTo>
                    <a:pt x="226" y="268"/>
                  </a:lnTo>
                  <a:lnTo>
                    <a:pt x="118" y="239"/>
                  </a:lnTo>
                  <a:lnTo>
                    <a:pt x="61" y="216"/>
                  </a:lnTo>
                  <a:lnTo>
                    <a:pt x="23" y="189"/>
                  </a:lnTo>
                  <a:lnTo>
                    <a:pt x="2" y="161"/>
                  </a:lnTo>
                  <a:lnTo>
                    <a:pt x="0" y="146"/>
                  </a:lnTo>
                  <a:lnTo>
                    <a:pt x="2" y="131"/>
                  </a:lnTo>
                  <a:lnTo>
                    <a:pt x="23" y="102"/>
                  </a:lnTo>
                  <a:lnTo>
                    <a:pt x="61" y="77"/>
                  </a:lnTo>
                  <a:lnTo>
                    <a:pt x="118" y="54"/>
                  </a:lnTo>
                  <a:lnTo>
                    <a:pt x="226" y="25"/>
                  </a:lnTo>
                  <a:lnTo>
                    <a:pt x="411" y="2"/>
                  </a:lnTo>
                  <a:lnTo>
                    <a:pt x="516" y="0"/>
                  </a:lnTo>
                  <a:lnTo>
                    <a:pt x="621" y="2"/>
                  </a:lnTo>
                  <a:lnTo>
                    <a:pt x="806" y="25"/>
                  </a:lnTo>
                  <a:lnTo>
                    <a:pt x="914" y="54"/>
                  </a:lnTo>
                  <a:lnTo>
                    <a:pt x="970" y="77"/>
                  </a:lnTo>
                  <a:lnTo>
                    <a:pt x="1009" y="102"/>
                  </a:lnTo>
                  <a:lnTo>
                    <a:pt x="1029" y="131"/>
                  </a:lnTo>
                  <a:lnTo>
                    <a:pt x="1032" y="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66">
              <a:extLst>
                <a:ext uri="{FF2B5EF4-FFF2-40B4-BE49-F238E27FC236}">
                  <a16:creationId xmlns:a16="http://schemas.microsoft.com/office/drawing/2014/main" id="{A9A7103B-0797-4CAA-B04C-CB5CAC3B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209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67">
              <a:extLst>
                <a:ext uri="{FF2B5EF4-FFF2-40B4-BE49-F238E27FC236}">
                  <a16:creationId xmlns:a16="http://schemas.microsoft.com/office/drawing/2014/main" id="{8EDBCBB3-0D81-45E7-9288-2AEE0406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152" y="4138373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7">
              <a:extLst>
                <a:ext uri="{FF2B5EF4-FFF2-40B4-BE49-F238E27FC236}">
                  <a16:creationId xmlns:a16="http://schemas.microsoft.com/office/drawing/2014/main" id="{C7EB0FD6-C96F-4F7E-B652-1AA042B8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828" y="3449746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78">
              <a:extLst>
                <a:ext uri="{FF2B5EF4-FFF2-40B4-BE49-F238E27FC236}">
                  <a16:creationId xmlns:a16="http://schemas.microsoft.com/office/drawing/2014/main" id="{0E4E5AF6-52E8-40EA-B608-1B2DC7C2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844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9">
              <a:extLst>
                <a:ext uri="{FF2B5EF4-FFF2-40B4-BE49-F238E27FC236}">
                  <a16:creationId xmlns:a16="http://schemas.microsoft.com/office/drawing/2014/main" id="{12694B2D-92AB-4882-87ED-93988C1D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028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0">
              <a:extLst>
                <a:ext uri="{FF2B5EF4-FFF2-40B4-BE49-F238E27FC236}">
                  <a16:creationId xmlns:a16="http://schemas.microsoft.com/office/drawing/2014/main" id="{E5B4CD45-D037-4B03-AE6A-97B59247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376" y="2902124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88">
              <a:extLst>
                <a:ext uri="{FF2B5EF4-FFF2-40B4-BE49-F238E27FC236}">
                  <a16:creationId xmlns:a16="http://schemas.microsoft.com/office/drawing/2014/main" id="{F87EB17F-80FB-4D9A-B17B-C347E22AB424}"/>
                </a:ext>
              </a:extLst>
            </p:cNvPr>
            <p:cNvGrpSpPr/>
            <p:nvPr/>
          </p:nvGrpSpPr>
          <p:grpSpPr>
            <a:xfrm>
              <a:off x="3479138" y="4581032"/>
              <a:ext cx="2202816" cy="1691753"/>
              <a:chOff x="385313" y="2160966"/>
              <a:chExt cx="2937088" cy="2255678"/>
            </a:xfrm>
          </p:grpSpPr>
          <p:sp>
            <p:nvSpPr>
              <p:cNvPr id="63" name="TextBox 89">
                <a:extLst>
                  <a:ext uri="{FF2B5EF4-FFF2-40B4-BE49-F238E27FC236}">
                    <a16:creationId xmlns:a16="http://schemas.microsoft.com/office/drawing/2014/main" id="{28758159-538E-472C-8ABA-D4B0E8E4DD63}"/>
                  </a:ext>
                </a:extLst>
              </p:cNvPr>
              <p:cNvSpPr txBox="1"/>
              <p:nvPr/>
            </p:nvSpPr>
            <p:spPr>
              <a:xfrm>
                <a:off x="385313" y="2160966"/>
                <a:ext cx="2937088" cy="45788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dirty="0"/>
                  <a:t>Objetivo 4</a:t>
                </a:r>
              </a:p>
            </p:txBody>
          </p:sp>
          <p:sp>
            <p:nvSpPr>
              <p:cNvPr id="64" name="TextBox 90">
                <a:extLst>
                  <a:ext uri="{FF2B5EF4-FFF2-40B4-BE49-F238E27FC236}">
                    <a16:creationId xmlns:a16="http://schemas.microsoft.com/office/drawing/2014/main" id="{689CCABC-9C3A-4970-81D2-8CC7F893FB1A}"/>
                  </a:ext>
                </a:extLst>
              </p:cNvPr>
              <p:cNvSpPr txBox="1"/>
              <p:nvPr/>
            </p:nvSpPr>
            <p:spPr>
              <a:xfrm>
                <a:off x="393106" y="2516904"/>
                <a:ext cx="2929293" cy="189974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400" dirty="0"/>
                  <a:t>Brindar una oferta de servicios y estrategias flexibles de atención integral con calidad y pertinencia  desde el enfoque diferencial</a:t>
                </a:r>
                <a:r>
                  <a:rPr lang="en-US" sz="1400" dirty="0"/>
                  <a:t>.</a:t>
                </a:r>
              </a:p>
              <a:p>
                <a:endParaRPr lang="en-US" sz="1400" dirty="0"/>
              </a:p>
              <a:p>
                <a:pPr algn="ctr"/>
                <a:r>
                  <a:rPr lang="en-US" sz="1400" dirty="0"/>
                  <a:t> </a:t>
                </a:r>
                <a:r>
                  <a:rPr lang="es-CO" sz="1400" b="1" dirty="0"/>
                  <a:t>Cumplimiento: 100%</a:t>
                </a:r>
                <a:endParaRPr lang="en-US" sz="1400" dirty="0"/>
              </a:p>
            </p:txBody>
          </p:sp>
        </p:grpSp>
        <p:grpSp>
          <p:nvGrpSpPr>
            <p:cNvPr id="65" name="Group 91">
              <a:extLst>
                <a:ext uri="{FF2B5EF4-FFF2-40B4-BE49-F238E27FC236}">
                  <a16:creationId xmlns:a16="http://schemas.microsoft.com/office/drawing/2014/main" id="{7C566C11-73F5-4943-A9FF-D26E312D54DA}"/>
                </a:ext>
              </a:extLst>
            </p:cNvPr>
            <p:cNvGrpSpPr/>
            <p:nvPr/>
          </p:nvGrpSpPr>
          <p:grpSpPr>
            <a:xfrm>
              <a:off x="2038948" y="3305689"/>
              <a:ext cx="2202816" cy="1308761"/>
              <a:chOff x="332936" y="2325363"/>
              <a:chExt cx="2937088" cy="1745013"/>
            </a:xfrm>
          </p:grpSpPr>
          <p:sp>
            <p:nvSpPr>
              <p:cNvPr id="66" name="TextBox 98">
                <a:extLst>
                  <a:ext uri="{FF2B5EF4-FFF2-40B4-BE49-F238E27FC236}">
                    <a16:creationId xmlns:a16="http://schemas.microsoft.com/office/drawing/2014/main" id="{FF962416-EF46-438B-B094-5F4D577441CA}"/>
                  </a:ext>
                </a:extLst>
              </p:cNvPr>
              <p:cNvSpPr txBox="1"/>
              <p:nvPr/>
            </p:nvSpPr>
            <p:spPr>
              <a:xfrm>
                <a:off x="332936" y="2325363"/>
                <a:ext cx="2937088" cy="4960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67" name="TextBox 99">
                <a:extLst>
                  <a:ext uri="{FF2B5EF4-FFF2-40B4-BE49-F238E27FC236}">
                    <a16:creationId xmlns:a16="http://schemas.microsoft.com/office/drawing/2014/main" id="{BE233BCA-1DF7-4E9B-BCDE-4BDD532C6849}"/>
                  </a:ext>
                </a:extLst>
              </p:cNvPr>
              <p:cNvSpPr txBox="1"/>
              <p:nvPr/>
            </p:nvSpPr>
            <p:spPr>
              <a:xfrm>
                <a:off x="340731" y="2719457"/>
                <a:ext cx="2929293" cy="135091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pPr algn="ctr"/>
                <a:r>
                  <a:rPr lang="es-CO" sz="1600" dirty="0"/>
                  <a:t> </a:t>
                </a:r>
                <a:r>
                  <a:rPr lang="es-CO" sz="1400" dirty="0"/>
                  <a:t>Fortalecer el rol protector y educativo de las familias y cuidadores</a:t>
                </a:r>
              </a:p>
              <a:p>
                <a:pPr algn="ctr"/>
                <a:endParaRPr lang="es-CO" sz="1400" dirty="0"/>
              </a:p>
              <a:p>
                <a:pPr algn="ctr"/>
                <a:r>
                  <a:rPr lang="es-CO" sz="1400" b="1" dirty="0">
                    <a:solidFill>
                      <a:schemeClr val="bg1"/>
                    </a:solidFill>
                  </a:rPr>
                  <a:t>Cumplimiento: </a:t>
                </a:r>
                <a:r>
                  <a:rPr lang="es-CO" sz="1400" b="1" dirty="0"/>
                  <a:t>100</a:t>
                </a:r>
                <a:r>
                  <a:rPr lang="es-CO" sz="1400" b="1" dirty="0">
                    <a:solidFill>
                      <a:schemeClr val="bg1"/>
                    </a:solidFill>
                  </a:rPr>
                  <a:t>%</a:t>
                </a:r>
                <a:endParaRPr lang="es-CO" sz="1400" dirty="0"/>
              </a:p>
            </p:txBody>
          </p:sp>
        </p:grpSp>
        <p:grpSp>
          <p:nvGrpSpPr>
            <p:cNvPr id="68" name="Group 100">
              <a:extLst>
                <a:ext uri="{FF2B5EF4-FFF2-40B4-BE49-F238E27FC236}">
                  <a16:creationId xmlns:a16="http://schemas.microsoft.com/office/drawing/2014/main" id="{7DBFBD98-9D1D-49CA-B2AF-FB7B8180164F}"/>
                </a:ext>
              </a:extLst>
            </p:cNvPr>
            <p:cNvGrpSpPr/>
            <p:nvPr/>
          </p:nvGrpSpPr>
          <p:grpSpPr>
            <a:xfrm>
              <a:off x="6510443" y="2815244"/>
              <a:ext cx="2202816" cy="1720372"/>
              <a:chOff x="8811657" y="3892446"/>
              <a:chExt cx="2937088" cy="2293827"/>
            </a:xfrm>
          </p:grpSpPr>
          <p:sp>
            <p:nvSpPr>
              <p:cNvPr id="69" name="TextBox 101">
                <a:extLst>
                  <a:ext uri="{FF2B5EF4-FFF2-40B4-BE49-F238E27FC236}">
                    <a16:creationId xmlns:a16="http://schemas.microsoft.com/office/drawing/2014/main" id="{7020256D-FAB1-40F0-90B4-CF7EA31F2285}"/>
                  </a:ext>
                </a:extLst>
              </p:cNvPr>
              <p:cNvSpPr txBox="1"/>
              <p:nvPr/>
            </p:nvSpPr>
            <p:spPr>
              <a:xfrm>
                <a:off x="8811657" y="3892446"/>
                <a:ext cx="2937088" cy="4960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3</a:t>
                </a:r>
              </a:p>
            </p:txBody>
          </p:sp>
          <p:sp>
            <p:nvSpPr>
              <p:cNvPr id="70" name="TextBox 102">
                <a:extLst>
                  <a:ext uri="{FF2B5EF4-FFF2-40B4-BE49-F238E27FC236}">
                    <a16:creationId xmlns:a16="http://schemas.microsoft.com/office/drawing/2014/main" id="{BAB84E93-4AE8-43CD-97B1-225830C4DC44}"/>
                  </a:ext>
                </a:extLst>
              </p:cNvPr>
              <p:cNvSpPr txBox="1"/>
              <p:nvPr/>
            </p:nvSpPr>
            <p:spPr>
              <a:xfrm>
                <a:off x="8819449" y="4286541"/>
                <a:ext cx="2929293" cy="18997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3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sz="1400" dirty="0"/>
                  <a:t>Implementar herramientas de seguimiento, monitoreo, análisis y evaluación de resultados de la prestación de los servicios</a:t>
                </a:r>
              </a:p>
              <a:p>
                <a:pPr algn="ctr"/>
                <a:endParaRPr lang="en-US" sz="1400" dirty="0"/>
              </a:p>
              <a:p>
                <a:pPr algn="ctr"/>
                <a:r>
                  <a:rPr lang="es-CO" sz="1400" b="1" dirty="0"/>
                  <a:t>Cumplimiento: 82%</a:t>
                </a:r>
                <a:endParaRPr lang="en-US" sz="1400" dirty="0"/>
              </a:p>
            </p:txBody>
          </p:sp>
        </p:grpSp>
        <p:grpSp>
          <p:nvGrpSpPr>
            <p:cNvPr id="71" name="Group 103">
              <a:extLst>
                <a:ext uri="{FF2B5EF4-FFF2-40B4-BE49-F238E27FC236}">
                  <a16:creationId xmlns:a16="http://schemas.microsoft.com/office/drawing/2014/main" id="{4F616D9A-A8C4-4E60-95D9-27749EE534DE}"/>
                </a:ext>
              </a:extLst>
            </p:cNvPr>
            <p:cNvGrpSpPr/>
            <p:nvPr/>
          </p:nvGrpSpPr>
          <p:grpSpPr>
            <a:xfrm>
              <a:off x="4726742" y="1371691"/>
              <a:ext cx="2948775" cy="1318328"/>
              <a:chOff x="8921977" y="3473962"/>
              <a:chExt cx="2937088" cy="381460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extBox 104">
                <a:extLst>
                  <a:ext uri="{FF2B5EF4-FFF2-40B4-BE49-F238E27FC236}">
                    <a16:creationId xmlns:a16="http://schemas.microsoft.com/office/drawing/2014/main" id="{F55330D4-675F-4015-86E9-9F9D314ECFF7}"/>
                  </a:ext>
                </a:extLst>
              </p:cNvPr>
              <p:cNvSpPr txBox="1"/>
              <p:nvPr/>
            </p:nvSpPr>
            <p:spPr>
              <a:xfrm>
                <a:off x="8921977" y="3473962"/>
                <a:ext cx="2937088" cy="107647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Objetivo 1</a:t>
                </a:r>
              </a:p>
            </p:txBody>
          </p:sp>
          <p:sp>
            <p:nvSpPr>
              <p:cNvPr id="73" name="TextBox 105">
                <a:extLst>
                  <a:ext uri="{FF2B5EF4-FFF2-40B4-BE49-F238E27FC236}">
                    <a16:creationId xmlns:a16="http://schemas.microsoft.com/office/drawing/2014/main" id="{5C4CCBDB-0CB9-4619-B41A-D81C301DF3E3}"/>
                  </a:ext>
                </a:extLst>
              </p:cNvPr>
              <p:cNvSpPr txBox="1"/>
              <p:nvPr/>
            </p:nvSpPr>
            <p:spPr>
              <a:xfrm>
                <a:off x="8929772" y="4448496"/>
                <a:ext cx="2572074" cy="284006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s-CO" sz="14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Optimizar mecanismos de articulación intra, inter y transectorial</a:t>
                </a:r>
              </a:p>
              <a:p>
                <a:pPr algn="ctr"/>
                <a:endParaRPr lang="es-CO" sz="14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s-CO" sz="14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Cumplimiento: 97%</a:t>
                </a:r>
              </a:p>
            </p:txBody>
          </p:sp>
        </p:grpSp>
        <p:cxnSp>
          <p:nvCxnSpPr>
            <p:cNvPr id="76" name="Connector: Elbow 108">
              <a:extLst>
                <a:ext uri="{FF2B5EF4-FFF2-40B4-BE49-F238E27FC236}">
                  <a16:creationId xmlns:a16="http://schemas.microsoft.com/office/drawing/2014/main" id="{825EEC88-CFC5-40C8-944E-BB84B75A3FCC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 rot="5400000" flipH="1" flipV="1">
              <a:off x="5640633" y="3421121"/>
              <a:ext cx="994193" cy="5059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109">
              <a:extLst>
                <a:ext uri="{FF2B5EF4-FFF2-40B4-BE49-F238E27FC236}">
                  <a16:creationId xmlns:a16="http://schemas.microsoft.com/office/drawing/2014/main" id="{FC6F1244-F5E5-48D1-95E2-CB1550CB667B}"/>
                </a:ext>
              </a:extLst>
            </p:cNvPr>
            <p:cNvSpPr/>
            <p:nvPr/>
          </p:nvSpPr>
          <p:spPr>
            <a:xfrm>
              <a:off x="6390680" y="3004792"/>
              <a:ext cx="34289" cy="34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8" name="Connector: Elbow 145">
              <a:extLst>
                <a:ext uri="{FF2B5EF4-FFF2-40B4-BE49-F238E27FC236}">
                  <a16:creationId xmlns:a16="http://schemas.microsoft.com/office/drawing/2014/main" id="{2E5199BF-47D9-4610-9052-8DCD3ACEC583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rot="5400000" flipH="1" flipV="1">
              <a:off x="3867367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46">
              <a:extLst>
                <a:ext uri="{FF2B5EF4-FFF2-40B4-BE49-F238E27FC236}">
                  <a16:creationId xmlns:a16="http://schemas.microsoft.com/office/drawing/2014/main" id="{A06F683C-09A0-42C7-9AB4-0AF573734F1A}"/>
                </a:ext>
              </a:extLst>
            </p:cNvPr>
            <p:cNvSpPr/>
            <p:nvPr/>
          </p:nvSpPr>
          <p:spPr>
            <a:xfrm>
              <a:off x="4592217" y="1625343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0" name="Connector: Elbow 147">
              <a:extLst>
                <a:ext uri="{FF2B5EF4-FFF2-40B4-BE49-F238E27FC236}">
                  <a16:creationId xmlns:a16="http://schemas.microsoft.com/office/drawing/2014/main" id="{8EDDF04F-8488-4B58-BC07-1BF3F8C027D4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rot="5400000">
              <a:off x="6251099" y="4448802"/>
              <a:ext cx="213815" cy="1143105"/>
            </a:xfrm>
            <a:prstGeom prst="bentConnector2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48">
              <a:extLst>
                <a:ext uri="{FF2B5EF4-FFF2-40B4-BE49-F238E27FC236}">
                  <a16:creationId xmlns:a16="http://schemas.microsoft.com/office/drawing/2014/main" id="{788E0A94-BCBC-47EF-8FE1-181E53151032}"/>
                </a:ext>
              </a:extLst>
            </p:cNvPr>
            <p:cNvSpPr/>
            <p:nvPr/>
          </p:nvSpPr>
          <p:spPr>
            <a:xfrm>
              <a:off x="5752164" y="4955079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82" name="Connector: Elbow 149">
              <a:extLst>
                <a:ext uri="{FF2B5EF4-FFF2-40B4-BE49-F238E27FC236}">
                  <a16:creationId xmlns:a16="http://schemas.microsoft.com/office/drawing/2014/main" id="{621FB4AE-46DE-4897-B6D0-4FA8382481DE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rot="5400000">
              <a:off x="4611617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150">
              <a:extLst>
                <a:ext uri="{FF2B5EF4-FFF2-40B4-BE49-F238E27FC236}">
                  <a16:creationId xmlns:a16="http://schemas.microsoft.com/office/drawing/2014/main" id="{95CD524F-C74F-45B1-BDE9-9D5CCB6D94A7}"/>
                </a:ext>
              </a:extLst>
            </p:cNvPr>
            <p:cNvSpPr/>
            <p:nvPr/>
          </p:nvSpPr>
          <p:spPr>
            <a:xfrm>
              <a:off x="4325959" y="3546164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089BD5A3-FBBA-4CD2-9989-37258F09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900" y="1854805"/>
            <a:ext cx="1242167" cy="11860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992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251"/>
            <a:ext cx="10515600" cy="736545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13352AE-A190-471A-8332-6E0A2D72CB33}"/>
              </a:ext>
            </a:extLst>
          </p:cNvPr>
          <p:cNvGrpSpPr/>
          <p:nvPr/>
        </p:nvGrpSpPr>
        <p:grpSpPr>
          <a:xfrm>
            <a:off x="1124158" y="1099826"/>
            <a:ext cx="10524693" cy="5393047"/>
            <a:chOff x="1659550" y="1590876"/>
            <a:chExt cx="7099210" cy="3600114"/>
          </a:xfrm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B9D3B52E-4D6B-4A81-B5C6-0792B658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117" y="3774385"/>
              <a:ext cx="1453702" cy="1416605"/>
            </a:xfrm>
            <a:custGeom>
              <a:avLst/>
              <a:gdLst>
                <a:gd name="T0" fmla="*/ 2009 w 3380"/>
                <a:gd name="T1" fmla="*/ 1204 h 2594"/>
                <a:gd name="T2" fmla="*/ 3380 w 3380"/>
                <a:gd name="T3" fmla="*/ 1204 h 2594"/>
                <a:gd name="T4" fmla="*/ 892 w 3380"/>
                <a:gd name="T5" fmla="*/ 0 h 2594"/>
                <a:gd name="T6" fmla="*/ 0 w 3380"/>
                <a:gd name="T7" fmla="*/ 0 h 2594"/>
                <a:gd name="T8" fmla="*/ 187 w 3380"/>
                <a:gd name="T9" fmla="*/ 845 h 2594"/>
                <a:gd name="T10" fmla="*/ 2319 w 3380"/>
                <a:gd name="T11" fmla="*/ 2594 h 2594"/>
                <a:gd name="T12" fmla="*/ 2009 w 3380"/>
                <a:gd name="T13" fmla="*/ 1204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0" h="2594">
                  <a:moveTo>
                    <a:pt x="2009" y="1204"/>
                  </a:moveTo>
                  <a:lnTo>
                    <a:pt x="3380" y="1204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187" y="845"/>
                  </a:lnTo>
                  <a:lnTo>
                    <a:pt x="2319" y="2594"/>
                  </a:lnTo>
                  <a:lnTo>
                    <a:pt x="2009" y="12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D58C189E-BD90-4AD6-8220-FE4E144F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998" y="3167737"/>
              <a:ext cx="1013851" cy="967358"/>
            </a:xfrm>
            <a:custGeom>
              <a:avLst/>
              <a:gdLst>
                <a:gd name="T0" fmla="*/ 1611 w 2358"/>
                <a:gd name="T1" fmla="*/ 930 h 1769"/>
                <a:gd name="T2" fmla="*/ 2358 w 2358"/>
                <a:gd name="T3" fmla="*/ 930 h 1769"/>
                <a:gd name="T4" fmla="*/ 482 w 2358"/>
                <a:gd name="T5" fmla="*/ 22 h 1769"/>
                <a:gd name="T6" fmla="*/ 0 w 2358"/>
                <a:gd name="T7" fmla="*/ 0 h 1769"/>
                <a:gd name="T8" fmla="*/ 187 w 2358"/>
                <a:gd name="T9" fmla="*/ 448 h 1769"/>
                <a:gd name="T10" fmla="*/ 1798 w 2358"/>
                <a:gd name="T11" fmla="*/ 1769 h 1769"/>
                <a:gd name="T12" fmla="*/ 1611 w 2358"/>
                <a:gd name="T13" fmla="*/ 93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8" h="1769">
                  <a:moveTo>
                    <a:pt x="1611" y="930"/>
                  </a:moveTo>
                  <a:lnTo>
                    <a:pt x="2358" y="930"/>
                  </a:lnTo>
                  <a:lnTo>
                    <a:pt x="482" y="22"/>
                  </a:lnTo>
                  <a:lnTo>
                    <a:pt x="0" y="0"/>
                  </a:lnTo>
                  <a:lnTo>
                    <a:pt x="187" y="448"/>
                  </a:lnTo>
                  <a:lnTo>
                    <a:pt x="1798" y="1769"/>
                  </a:lnTo>
                  <a:lnTo>
                    <a:pt x="1611" y="9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EB25EA5-22A5-499F-86D4-4730C1CE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765" y="2654546"/>
              <a:ext cx="678481" cy="626323"/>
            </a:xfrm>
            <a:custGeom>
              <a:avLst/>
              <a:gdLst>
                <a:gd name="T0" fmla="*/ 1231 w 1578"/>
                <a:gd name="T1" fmla="*/ 748 h 1145"/>
                <a:gd name="T2" fmla="*/ 1578 w 1578"/>
                <a:gd name="T3" fmla="*/ 764 h 1145"/>
                <a:gd name="T4" fmla="*/ 0 w 1578"/>
                <a:gd name="T5" fmla="*/ 0 h 1145"/>
                <a:gd name="T6" fmla="*/ 1396 w 1578"/>
                <a:gd name="T7" fmla="*/ 1145 h 1145"/>
                <a:gd name="T8" fmla="*/ 1231 w 1578"/>
                <a:gd name="T9" fmla="*/ 74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8" h="1145">
                  <a:moveTo>
                    <a:pt x="1231" y="748"/>
                  </a:moveTo>
                  <a:lnTo>
                    <a:pt x="1578" y="764"/>
                  </a:lnTo>
                  <a:lnTo>
                    <a:pt x="0" y="0"/>
                  </a:lnTo>
                  <a:lnTo>
                    <a:pt x="1396" y="1145"/>
                  </a:lnTo>
                  <a:lnTo>
                    <a:pt x="1231" y="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C126BF3-9543-4BD7-8652-66C7958F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685" y="4781093"/>
              <a:ext cx="621726" cy="260695"/>
            </a:xfrm>
            <a:custGeom>
              <a:avLst/>
              <a:gdLst>
                <a:gd name="T0" fmla="*/ 1444 w 1444"/>
                <a:gd name="T1" fmla="*/ 239 h 479"/>
                <a:gd name="T2" fmla="*/ 1444 w 1444"/>
                <a:gd name="T3" fmla="*/ 252 h 479"/>
                <a:gd name="T4" fmla="*/ 1436 w 1444"/>
                <a:gd name="T5" fmla="*/ 276 h 479"/>
                <a:gd name="T6" fmla="*/ 1412 w 1444"/>
                <a:gd name="T7" fmla="*/ 311 h 479"/>
                <a:gd name="T8" fmla="*/ 1357 w 1444"/>
                <a:gd name="T9" fmla="*/ 354 h 479"/>
                <a:gd name="T10" fmla="*/ 1279 w 1444"/>
                <a:gd name="T11" fmla="*/ 391 h 479"/>
                <a:gd name="T12" fmla="*/ 1182 w 1444"/>
                <a:gd name="T13" fmla="*/ 424 h 479"/>
                <a:gd name="T14" fmla="*/ 1066 w 1444"/>
                <a:gd name="T15" fmla="*/ 450 h 479"/>
                <a:gd name="T16" fmla="*/ 937 w 1444"/>
                <a:gd name="T17" fmla="*/ 467 h 479"/>
                <a:gd name="T18" fmla="*/ 796 w 1444"/>
                <a:gd name="T19" fmla="*/ 477 h 479"/>
                <a:gd name="T20" fmla="*/ 722 w 1444"/>
                <a:gd name="T21" fmla="*/ 479 h 479"/>
                <a:gd name="T22" fmla="*/ 647 w 1444"/>
                <a:gd name="T23" fmla="*/ 477 h 479"/>
                <a:gd name="T24" fmla="*/ 506 w 1444"/>
                <a:gd name="T25" fmla="*/ 467 h 479"/>
                <a:gd name="T26" fmla="*/ 377 w 1444"/>
                <a:gd name="T27" fmla="*/ 450 h 479"/>
                <a:gd name="T28" fmla="*/ 262 w 1444"/>
                <a:gd name="T29" fmla="*/ 424 h 479"/>
                <a:gd name="T30" fmla="*/ 164 w 1444"/>
                <a:gd name="T31" fmla="*/ 391 h 479"/>
                <a:gd name="T32" fmla="*/ 86 w 1444"/>
                <a:gd name="T33" fmla="*/ 354 h 479"/>
                <a:gd name="T34" fmla="*/ 31 w 1444"/>
                <a:gd name="T35" fmla="*/ 311 h 479"/>
                <a:gd name="T36" fmla="*/ 8 w 1444"/>
                <a:gd name="T37" fmla="*/ 276 h 479"/>
                <a:gd name="T38" fmla="*/ 0 w 1444"/>
                <a:gd name="T39" fmla="*/ 252 h 479"/>
                <a:gd name="T40" fmla="*/ 0 w 1444"/>
                <a:gd name="T41" fmla="*/ 239 h 479"/>
                <a:gd name="T42" fmla="*/ 0 w 1444"/>
                <a:gd name="T43" fmla="*/ 227 h 479"/>
                <a:gd name="T44" fmla="*/ 8 w 1444"/>
                <a:gd name="T45" fmla="*/ 203 h 479"/>
                <a:gd name="T46" fmla="*/ 31 w 1444"/>
                <a:gd name="T47" fmla="*/ 168 h 479"/>
                <a:gd name="T48" fmla="*/ 86 w 1444"/>
                <a:gd name="T49" fmla="*/ 125 h 479"/>
                <a:gd name="T50" fmla="*/ 164 w 1444"/>
                <a:gd name="T51" fmla="*/ 86 h 479"/>
                <a:gd name="T52" fmla="*/ 262 w 1444"/>
                <a:gd name="T53" fmla="*/ 54 h 479"/>
                <a:gd name="T54" fmla="*/ 377 w 1444"/>
                <a:gd name="T55" fmla="*/ 29 h 479"/>
                <a:gd name="T56" fmla="*/ 506 w 1444"/>
                <a:gd name="T57" fmla="*/ 10 h 479"/>
                <a:gd name="T58" fmla="*/ 647 w 1444"/>
                <a:gd name="T59" fmla="*/ 0 h 479"/>
                <a:gd name="T60" fmla="*/ 722 w 1444"/>
                <a:gd name="T61" fmla="*/ 0 h 479"/>
                <a:gd name="T62" fmla="*/ 796 w 1444"/>
                <a:gd name="T63" fmla="*/ 0 h 479"/>
                <a:gd name="T64" fmla="*/ 937 w 1444"/>
                <a:gd name="T65" fmla="*/ 10 h 479"/>
                <a:gd name="T66" fmla="*/ 1066 w 1444"/>
                <a:gd name="T67" fmla="*/ 29 h 479"/>
                <a:gd name="T68" fmla="*/ 1182 w 1444"/>
                <a:gd name="T69" fmla="*/ 54 h 479"/>
                <a:gd name="T70" fmla="*/ 1279 w 1444"/>
                <a:gd name="T71" fmla="*/ 86 h 479"/>
                <a:gd name="T72" fmla="*/ 1357 w 1444"/>
                <a:gd name="T73" fmla="*/ 125 h 479"/>
                <a:gd name="T74" fmla="*/ 1412 w 1444"/>
                <a:gd name="T75" fmla="*/ 168 h 479"/>
                <a:gd name="T76" fmla="*/ 1436 w 1444"/>
                <a:gd name="T77" fmla="*/ 203 h 479"/>
                <a:gd name="T78" fmla="*/ 1444 w 1444"/>
                <a:gd name="T79" fmla="*/ 227 h 479"/>
                <a:gd name="T80" fmla="*/ 1444 w 1444"/>
                <a:gd name="T81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4" h="479">
                  <a:moveTo>
                    <a:pt x="1444" y="239"/>
                  </a:moveTo>
                  <a:lnTo>
                    <a:pt x="1444" y="252"/>
                  </a:lnTo>
                  <a:lnTo>
                    <a:pt x="1436" y="276"/>
                  </a:lnTo>
                  <a:lnTo>
                    <a:pt x="1412" y="311"/>
                  </a:lnTo>
                  <a:lnTo>
                    <a:pt x="1357" y="354"/>
                  </a:lnTo>
                  <a:lnTo>
                    <a:pt x="1279" y="391"/>
                  </a:lnTo>
                  <a:lnTo>
                    <a:pt x="1182" y="424"/>
                  </a:lnTo>
                  <a:lnTo>
                    <a:pt x="1066" y="450"/>
                  </a:lnTo>
                  <a:lnTo>
                    <a:pt x="937" y="467"/>
                  </a:lnTo>
                  <a:lnTo>
                    <a:pt x="796" y="477"/>
                  </a:lnTo>
                  <a:lnTo>
                    <a:pt x="722" y="479"/>
                  </a:lnTo>
                  <a:lnTo>
                    <a:pt x="647" y="477"/>
                  </a:lnTo>
                  <a:lnTo>
                    <a:pt x="506" y="467"/>
                  </a:lnTo>
                  <a:lnTo>
                    <a:pt x="377" y="450"/>
                  </a:lnTo>
                  <a:lnTo>
                    <a:pt x="262" y="424"/>
                  </a:lnTo>
                  <a:lnTo>
                    <a:pt x="164" y="391"/>
                  </a:lnTo>
                  <a:lnTo>
                    <a:pt x="86" y="354"/>
                  </a:lnTo>
                  <a:lnTo>
                    <a:pt x="31" y="311"/>
                  </a:lnTo>
                  <a:lnTo>
                    <a:pt x="8" y="276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0" y="227"/>
                  </a:lnTo>
                  <a:lnTo>
                    <a:pt x="8" y="203"/>
                  </a:lnTo>
                  <a:lnTo>
                    <a:pt x="31" y="168"/>
                  </a:lnTo>
                  <a:lnTo>
                    <a:pt x="86" y="125"/>
                  </a:lnTo>
                  <a:lnTo>
                    <a:pt x="164" y="86"/>
                  </a:lnTo>
                  <a:lnTo>
                    <a:pt x="262" y="54"/>
                  </a:lnTo>
                  <a:lnTo>
                    <a:pt x="377" y="29"/>
                  </a:lnTo>
                  <a:lnTo>
                    <a:pt x="506" y="10"/>
                  </a:lnTo>
                  <a:lnTo>
                    <a:pt x="647" y="0"/>
                  </a:lnTo>
                  <a:lnTo>
                    <a:pt x="722" y="0"/>
                  </a:lnTo>
                  <a:lnTo>
                    <a:pt x="796" y="0"/>
                  </a:lnTo>
                  <a:lnTo>
                    <a:pt x="937" y="10"/>
                  </a:lnTo>
                  <a:lnTo>
                    <a:pt x="1066" y="29"/>
                  </a:lnTo>
                  <a:lnTo>
                    <a:pt x="1182" y="54"/>
                  </a:lnTo>
                  <a:lnTo>
                    <a:pt x="1279" y="86"/>
                  </a:lnTo>
                  <a:lnTo>
                    <a:pt x="1357" y="125"/>
                  </a:lnTo>
                  <a:lnTo>
                    <a:pt x="1412" y="168"/>
                  </a:lnTo>
                  <a:lnTo>
                    <a:pt x="1436" y="203"/>
                  </a:lnTo>
                  <a:lnTo>
                    <a:pt x="1444" y="227"/>
                  </a:lnTo>
                  <a:lnTo>
                    <a:pt x="1444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66">
              <a:extLst>
                <a:ext uri="{FF2B5EF4-FFF2-40B4-BE49-F238E27FC236}">
                  <a16:creationId xmlns:a16="http://schemas.microsoft.com/office/drawing/2014/main" id="{74FB388F-0AA0-45F4-92CD-1AEA41AC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952" y="4097384"/>
              <a:ext cx="494027" cy="208228"/>
            </a:xfrm>
            <a:custGeom>
              <a:avLst/>
              <a:gdLst>
                <a:gd name="T0" fmla="*/ 1148 w 1148"/>
                <a:gd name="T1" fmla="*/ 190 h 381"/>
                <a:gd name="T2" fmla="*/ 1146 w 1148"/>
                <a:gd name="T3" fmla="*/ 210 h 381"/>
                <a:gd name="T4" fmla="*/ 1123 w 1148"/>
                <a:gd name="T5" fmla="*/ 247 h 381"/>
                <a:gd name="T6" fmla="*/ 1078 w 1148"/>
                <a:gd name="T7" fmla="*/ 282 h 381"/>
                <a:gd name="T8" fmla="*/ 1017 w 1148"/>
                <a:gd name="T9" fmla="*/ 312 h 381"/>
                <a:gd name="T10" fmla="*/ 939 w 1148"/>
                <a:gd name="T11" fmla="*/ 338 h 381"/>
                <a:gd name="T12" fmla="*/ 848 w 1148"/>
                <a:gd name="T13" fmla="*/ 358 h 381"/>
                <a:gd name="T14" fmla="*/ 745 w 1148"/>
                <a:gd name="T15" fmla="*/ 373 h 381"/>
                <a:gd name="T16" fmla="*/ 632 w 1148"/>
                <a:gd name="T17" fmla="*/ 380 h 381"/>
                <a:gd name="T18" fmla="*/ 573 w 1148"/>
                <a:gd name="T19" fmla="*/ 381 h 381"/>
                <a:gd name="T20" fmla="*/ 516 w 1148"/>
                <a:gd name="T21" fmla="*/ 380 h 381"/>
                <a:gd name="T22" fmla="*/ 403 w 1148"/>
                <a:gd name="T23" fmla="*/ 373 h 381"/>
                <a:gd name="T24" fmla="*/ 300 w 1148"/>
                <a:gd name="T25" fmla="*/ 358 h 381"/>
                <a:gd name="T26" fmla="*/ 209 w 1148"/>
                <a:gd name="T27" fmla="*/ 338 h 381"/>
                <a:gd name="T28" fmla="*/ 131 w 1148"/>
                <a:gd name="T29" fmla="*/ 312 h 381"/>
                <a:gd name="T30" fmla="*/ 69 w 1148"/>
                <a:gd name="T31" fmla="*/ 282 h 381"/>
                <a:gd name="T32" fmla="*/ 25 w 1148"/>
                <a:gd name="T33" fmla="*/ 247 h 381"/>
                <a:gd name="T34" fmla="*/ 2 w 1148"/>
                <a:gd name="T35" fmla="*/ 210 h 381"/>
                <a:gd name="T36" fmla="*/ 0 w 1148"/>
                <a:gd name="T37" fmla="*/ 190 h 381"/>
                <a:gd name="T38" fmla="*/ 2 w 1148"/>
                <a:gd name="T39" fmla="*/ 171 h 381"/>
                <a:gd name="T40" fmla="*/ 25 w 1148"/>
                <a:gd name="T41" fmla="*/ 134 h 381"/>
                <a:gd name="T42" fmla="*/ 69 w 1148"/>
                <a:gd name="T43" fmla="*/ 99 h 381"/>
                <a:gd name="T44" fmla="*/ 131 w 1148"/>
                <a:gd name="T45" fmla="*/ 69 h 381"/>
                <a:gd name="T46" fmla="*/ 209 w 1148"/>
                <a:gd name="T47" fmla="*/ 43 h 381"/>
                <a:gd name="T48" fmla="*/ 300 w 1148"/>
                <a:gd name="T49" fmla="*/ 23 h 381"/>
                <a:gd name="T50" fmla="*/ 403 w 1148"/>
                <a:gd name="T51" fmla="*/ 9 h 381"/>
                <a:gd name="T52" fmla="*/ 516 w 1148"/>
                <a:gd name="T53" fmla="*/ 1 h 381"/>
                <a:gd name="T54" fmla="*/ 573 w 1148"/>
                <a:gd name="T55" fmla="*/ 0 h 381"/>
                <a:gd name="T56" fmla="*/ 632 w 1148"/>
                <a:gd name="T57" fmla="*/ 1 h 381"/>
                <a:gd name="T58" fmla="*/ 745 w 1148"/>
                <a:gd name="T59" fmla="*/ 9 h 381"/>
                <a:gd name="T60" fmla="*/ 848 w 1148"/>
                <a:gd name="T61" fmla="*/ 23 h 381"/>
                <a:gd name="T62" fmla="*/ 939 w 1148"/>
                <a:gd name="T63" fmla="*/ 43 h 381"/>
                <a:gd name="T64" fmla="*/ 1017 w 1148"/>
                <a:gd name="T65" fmla="*/ 69 h 381"/>
                <a:gd name="T66" fmla="*/ 1078 w 1148"/>
                <a:gd name="T67" fmla="*/ 99 h 381"/>
                <a:gd name="T68" fmla="*/ 1123 w 1148"/>
                <a:gd name="T69" fmla="*/ 134 h 381"/>
                <a:gd name="T70" fmla="*/ 1146 w 1148"/>
                <a:gd name="T71" fmla="*/ 171 h 381"/>
                <a:gd name="T72" fmla="*/ 1148 w 1148"/>
                <a:gd name="T73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8" h="381">
                  <a:moveTo>
                    <a:pt x="1148" y="190"/>
                  </a:moveTo>
                  <a:lnTo>
                    <a:pt x="1146" y="210"/>
                  </a:lnTo>
                  <a:lnTo>
                    <a:pt x="1123" y="247"/>
                  </a:lnTo>
                  <a:lnTo>
                    <a:pt x="1078" y="282"/>
                  </a:lnTo>
                  <a:lnTo>
                    <a:pt x="1017" y="312"/>
                  </a:lnTo>
                  <a:lnTo>
                    <a:pt x="939" y="338"/>
                  </a:lnTo>
                  <a:lnTo>
                    <a:pt x="848" y="358"/>
                  </a:lnTo>
                  <a:lnTo>
                    <a:pt x="745" y="373"/>
                  </a:lnTo>
                  <a:lnTo>
                    <a:pt x="632" y="380"/>
                  </a:lnTo>
                  <a:lnTo>
                    <a:pt x="573" y="381"/>
                  </a:lnTo>
                  <a:lnTo>
                    <a:pt x="516" y="380"/>
                  </a:lnTo>
                  <a:lnTo>
                    <a:pt x="403" y="373"/>
                  </a:lnTo>
                  <a:lnTo>
                    <a:pt x="300" y="358"/>
                  </a:lnTo>
                  <a:lnTo>
                    <a:pt x="209" y="338"/>
                  </a:lnTo>
                  <a:lnTo>
                    <a:pt x="131" y="312"/>
                  </a:lnTo>
                  <a:lnTo>
                    <a:pt x="69" y="282"/>
                  </a:lnTo>
                  <a:lnTo>
                    <a:pt x="25" y="247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25" y="134"/>
                  </a:lnTo>
                  <a:lnTo>
                    <a:pt x="69" y="99"/>
                  </a:lnTo>
                  <a:lnTo>
                    <a:pt x="131" y="69"/>
                  </a:lnTo>
                  <a:lnTo>
                    <a:pt x="209" y="43"/>
                  </a:lnTo>
                  <a:lnTo>
                    <a:pt x="300" y="23"/>
                  </a:lnTo>
                  <a:lnTo>
                    <a:pt x="403" y="9"/>
                  </a:lnTo>
                  <a:lnTo>
                    <a:pt x="516" y="1"/>
                  </a:lnTo>
                  <a:lnTo>
                    <a:pt x="573" y="0"/>
                  </a:lnTo>
                  <a:lnTo>
                    <a:pt x="632" y="1"/>
                  </a:lnTo>
                  <a:lnTo>
                    <a:pt x="745" y="9"/>
                  </a:lnTo>
                  <a:lnTo>
                    <a:pt x="848" y="23"/>
                  </a:lnTo>
                  <a:lnTo>
                    <a:pt x="939" y="43"/>
                  </a:lnTo>
                  <a:lnTo>
                    <a:pt x="1017" y="69"/>
                  </a:lnTo>
                  <a:lnTo>
                    <a:pt x="1078" y="99"/>
                  </a:lnTo>
                  <a:lnTo>
                    <a:pt x="1123" y="134"/>
                  </a:lnTo>
                  <a:lnTo>
                    <a:pt x="1146" y="171"/>
                  </a:lnTo>
                  <a:lnTo>
                    <a:pt x="114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67">
              <a:extLst>
                <a:ext uri="{FF2B5EF4-FFF2-40B4-BE49-F238E27FC236}">
                  <a16:creationId xmlns:a16="http://schemas.microsoft.com/office/drawing/2014/main" id="{3F07648E-BDDE-47A3-AE5B-65ECC071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895" y="4138374"/>
              <a:ext cx="352139" cy="126249"/>
            </a:xfrm>
            <a:custGeom>
              <a:avLst/>
              <a:gdLst>
                <a:gd name="T0" fmla="*/ 819 w 819"/>
                <a:gd name="T1" fmla="*/ 115 h 231"/>
                <a:gd name="T2" fmla="*/ 818 w 819"/>
                <a:gd name="T3" fmla="*/ 128 h 231"/>
                <a:gd name="T4" fmla="*/ 802 w 819"/>
                <a:gd name="T5" fmla="*/ 149 h 231"/>
                <a:gd name="T6" fmla="*/ 771 w 819"/>
                <a:gd name="T7" fmla="*/ 171 h 231"/>
                <a:gd name="T8" fmla="*/ 726 w 819"/>
                <a:gd name="T9" fmla="*/ 190 h 231"/>
                <a:gd name="T10" fmla="*/ 641 w 819"/>
                <a:gd name="T11" fmla="*/ 213 h 231"/>
                <a:gd name="T12" fmla="*/ 493 w 819"/>
                <a:gd name="T13" fmla="*/ 230 h 231"/>
                <a:gd name="T14" fmla="*/ 409 w 819"/>
                <a:gd name="T15" fmla="*/ 231 h 231"/>
                <a:gd name="T16" fmla="*/ 326 w 819"/>
                <a:gd name="T17" fmla="*/ 230 h 231"/>
                <a:gd name="T18" fmla="*/ 179 w 819"/>
                <a:gd name="T19" fmla="*/ 213 h 231"/>
                <a:gd name="T20" fmla="*/ 94 w 819"/>
                <a:gd name="T21" fmla="*/ 190 h 231"/>
                <a:gd name="T22" fmla="*/ 49 w 819"/>
                <a:gd name="T23" fmla="*/ 171 h 231"/>
                <a:gd name="T24" fmla="*/ 18 w 819"/>
                <a:gd name="T25" fmla="*/ 149 h 231"/>
                <a:gd name="T26" fmla="*/ 2 w 819"/>
                <a:gd name="T27" fmla="*/ 128 h 231"/>
                <a:gd name="T28" fmla="*/ 0 w 819"/>
                <a:gd name="T29" fmla="*/ 115 h 231"/>
                <a:gd name="T30" fmla="*/ 2 w 819"/>
                <a:gd name="T31" fmla="*/ 103 h 231"/>
                <a:gd name="T32" fmla="*/ 18 w 819"/>
                <a:gd name="T33" fmla="*/ 80 h 231"/>
                <a:gd name="T34" fmla="*/ 49 w 819"/>
                <a:gd name="T35" fmla="*/ 60 h 231"/>
                <a:gd name="T36" fmla="*/ 94 w 819"/>
                <a:gd name="T37" fmla="*/ 41 h 231"/>
                <a:gd name="T38" fmla="*/ 179 w 819"/>
                <a:gd name="T39" fmla="*/ 18 h 231"/>
                <a:gd name="T40" fmla="*/ 326 w 819"/>
                <a:gd name="T41" fmla="*/ 1 h 231"/>
                <a:gd name="T42" fmla="*/ 409 w 819"/>
                <a:gd name="T43" fmla="*/ 0 h 231"/>
                <a:gd name="T44" fmla="*/ 493 w 819"/>
                <a:gd name="T45" fmla="*/ 1 h 231"/>
                <a:gd name="T46" fmla="*/ 641 w 819"/>
                <a:gd name="T47" fmla="*/ 18 h 231"/>
                <a:gd name="T48" fmla="*/ 726 w 819"/>
                <a:gd name="T49" fmla="*/ 41 h 231"/>
                <a:gd name="T50" fmla="*/ 771 w 819"/>
                <a:gd name="T51" fmla="*/ 60 h 231"/>
                <a:gd name="T52" fmla="*/ 802 w 819"/>
                <a:gd name="T53" fmla="*/ 80 h 231"/>
                <a:gd name="T54" fmla="*/ 818 w 819"/>
                <a:gd name="T55" fmla="*/ 103 h 231"/>
                <a:gd name="T56" fmla="*/ 819 w 819"/>
                <a:gd name="T5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9" h="231">
                  <a:moveTo>
                    <a:pt x="819" y="115"/>
                  </a:moveTo>
                  <a:lnTo>
                    <a:pt x="818" y="128"/>
                  </a:lnTo>
                  <a:lnTo>
                    <a:pt x="802" y="149"/>
                  </a:lnTo>
                  <a:lnTo>
                    <a:pt x="771" y="171"/>
                  </a:lnTo>
                  <a:lnTo>
                    <a:pt x="726" y="190"/>
                  </a:lnTo>
                  <a:lnTo>
                    <a:pt x="641" y="213"/>
                  </a:lnTo>
                  <a:lnTo>
                    <a:pt x="493" y="230"/>
                  </a:lnTo>
                  <a:lnTo>
                    <a:pt x="409" y="231"/>
                  </a:lnTo>
                  <a:lnTo>
                    <a:pt x="326" y="230"/>
                  </a:lnTo>
                  <a:lnTo>
                    <a:pt x="179" y="213"/>
                  </a:lnTo>
                  <a:lnTo>
                    <a:pt x="94" y="190"/>
                  </a:lnTo>
                  <a:lnTo>
                    <a:pt x="49" y="171"/>
                  </a:lnTo>
                  <a:lnTo>
                    <a:pt x="18" y="149"/>
                  </a:lnTo>
                  <a:lnTo>
                    <a:pt x="2" y="128"/>
                  </a:lnTo>
                  <a:lnTo>
                    <a:pt x="0" y="115"/>
                  </a:lnTo>
                  <a:lnTo>
                    <a:pt x="2" y="103"/>
                  </a:lnTo>
                  <a:lnTo>
                    <a:pt x="18" y="80"/>
                  </a:lnTo>
                  <a:lnTo>
                    <a:pt x="49" y="60"/>
                  </a:lnTo>
                  <a:lnTo>
                    <a:pt x="94" y="41"/>
                  </a:lnTo>
                  <a:lnTo>
                    <a:pt x="179" y="18"/>
                  </a:lnTo>
                  <a:lnTo>
                    <a:pt x="326" y="1"/>
                  </a:lnTo>
                  <a:lnTo>
                    <a:pt x="409" y="0"/>
                  </a:lnTo>
                  <a:lnTo>
                    <a:pt x="493" y="1"/>
                  </a:lnTo>
                  <a:lnTo>
                    <a:pt x="641" y="18"/>
                  </a:lnTo>
                  <a:lnTo>
                    <a:pt x="726" y="41"/>
                  </a:lnTo>
                  <a:lnTo>
                    <a:pt x="771" y="60"/>
                  </a:lnTo>
                  <a:lnTo>
                    <a:pt x="802" y="80"/>
                  </a:lnTo>
                  <a:lnTo>
                    <a:pt x="818" y="103"/>
                  </a:lnTo>
                  <a:lnTo>
                    <a:pt x="819" y="1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>
              <a:extLst>
                <a:ext uri="{FF2B5EF4-FFF2-40B4-BE49-F238E27FC236}">
                  <a16:creationId xmlns:a16="http://schemas.microsoft.com/office/drawing/2014/main" id="{E9E8C44E-49D1-44FB-ADE2-F1BBA3AF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571" y="3449747"/>
              <a:ext cx="343109" cy="142645"/>
            </a:xfrm>
            <a:custGeom>
              <a:avLst/>
              <a:gdLst>
                <a:gd name="T0" fmla="*/ 798 w 798"/>
                <a:gd name="T1" fmla="*/ 132 h 263"/>
                <a:gd name="T2" fmla="*/ 796 w 798"/>
                <a:gd name="T3" fmla="*/ 145 h 263"/>
                <a:gd name="T4" fmla="*/ 780 w 798"/>
                <a:gd name="T5" fmla="*/ 171 h 263"/>
                <a:gd name="T6" fmla="*/ 750 w 798"/>
                <a:gd name="T7" fmla="*/ 196 h 263"/>
                <a:gd name="T8" fmla="*/ 707 w 798"/>
                <a:gd name="T9" fmla="*/ 216 h 263"/>
                <a:gd name="T10" fmla="*/ 623 w 798"/>
                <a:gd name="T11" fmla="*/ 242 h 263"/>
                <a:gd name="T12" fmla="*/ 481 w 798"/>
                <a:gd name="T13" fmla="*/ 262 h 263"/>
                <a:gd name="T14" fmla="*/ 399 w 798"/>
                <a:gd name="T15" fmla="*/ 263 h 263"/>
                <a:gd name="T16" fmla="*/ 318 w 798"/>
                <a:gd name="T17" fmla="*/ 262 h 263"/>
                <a:gd name="T18" fmla="*/ 174 w 798"/>
                <a:gd name="T19" fmla="*/ 242 h 263"/>
                <a:gd name="T20" fmla="*/ 91 w 798"/>
                <a:gd name="T21" fmla="*/ 216 h 263"/>
                <a:gd name="T22" fmla="*/ 48 w 798"/>
                <a:gd name="T23" fmla="*/ 196 h 263"/>
                <a:gd name="T24" fmla="*/ 17 w 798"/>
                <a:gd name="T25" fmla="*/ 171 h 263"/>
                <a:gd name="T26" fmla="*/ 2 w 798"/>
                <a:gd name="T27" fmla="*/ 145 h 263"/>
                <a:gd name="T28" fmla="*/ 0 w 798"/>
                <a:gd name="T29" fmla="*/ 132 h 263"/>
                <a:gd name="T30" fmla="*/ 2 w 798"/>
                <a:gd name="T31" fmla="*/ 118 h 263"/>
                <a:gd name="T32" fmla="*/ 17 w 798"/>
                <a:gd name="T33" fmla="*/ 92 h 263"/>
                <a:gd name="T34" fmla="*/ 48 w 798"/>
                <a:gd name="T35" fmla="*/ 69 h 263"/>
                <a:gd name="T36" fmla="*/ 91 w 798"/>
                <a:gd name="T37" fmla="*/ 47 h 263"/>
                <a:gd name="T38" fmla="*/ 174 w 798"/>
                <a:gd name="T39" fmla="*/ 21 h 263"/>
                <a:gd name="T40" fmla="*/ 318 w 798"/>
                <a:gd name="T41" fmla="*/ 1 h 263"/>
                <a:gd name="T42" fmla="*/ 399 w 798"/>
                <a:gd name="T43" fmla="*/ 0 h 263"/>
                <a:gd name="T44" fmla="*/ 481 w 798"/>
                <a:gd name="T45" fmla="*/ 1 h 263"/>
                <a:gd name="T46" fmla="*/ 623 w 798"/>
                <a:gd name="T47" fmla="*/ 21 h 263"/>
                <a:gd name="T48" fmla="*/ 707 w 798"/>
                <a:gd name="T49" fmla="*/ 47 h 263"/>
                <a:gd name="T50" fmla="*/ 750 w 798"/>
                <a:gd name="T51" fmla="*/ 69 h 263"/>
                <a:gd name="T52" fmla="*/ 780 w 798"/>
                <a:gd name="T53" fmla="*/ 92 h 263"/>
                <a:gd name="T54" fmla="*/ 796 w 798"/>
                <a:gd name="T55" fmla="*/ 118 h 263"/>
                <a:gd name="T56" fmla="*/ 798 w 798"/>
                <a:gd name="T57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263">
                  <a:moveTo>
                    <a:pt x="798" y="132"/>
                  </a:moveTo>
                  <a:lnTo>
                    <a:pt x="796" y="145"/>
                  </a:lnTo>
                  <a:lnTo>
                    <a:pt x="780" y="171"/>
                  </a:lnTo>
                  <a:lnTo>
                    <a:pt x="750" y="196"/>
                  </a:lnTo>
                  <a:lnTo>
                    <a:pt x="707" y="216"/>
                  </a:lnTo>
                  <a:lnTo>
                    <a:pt x="623" y="242"/>
                  </a:lnTo>
                  <a:lnTo>
                    <a:pt x="481" y="262"/>
                  </a:lnTo>
                  <a:lnTo>
                    <a:pt x="399" y="263"/>
                  </a:lnTo>
                  <a:lnTo>
                    <a:pt x="318" y="262"/>
                  </a:lnTo>
                  <a:lnTo>
                    <a:pt x="174" y="242"/>
                  </a:lnTo>
                  <a:lnTo>
                    <a:pt x="91" y="216"/>
                  </a:lnTo>
                  <a:lnTo>
                    <a:pt x="48" y="196"/>
                  </a:lnTo>
                  <a:lnTo>
                    <a:pt x="17" y="171"/>
                  </a:lnTo>
                  <a:lnTo>
                    <a:pt x="2" y="145"/>
                  </a:lnTo>
                  <a:lnTo>
                    <a:pt x="0" y="132"/>
                  </a:lnTo>
                  <a:lnTo>
                    <a:pt x="2" y="118"/>
                  </a:lnTo>
                  <a:lnTo>
                    <a:pt x="17" y="92"/>
                  </a:lnTo>
                  <a:lnTo>
                    <a:pt x="48" y="69"/>
                  </a:lnTo>
                  <a:lnTo>
                    <a:pt x="91" y="47"/>
                  </a:lnTo>
                  <a:lnTo>
                    <a:pt x="174" y="21"/>
                  </a:lnTo>
                  <a:lnTo>
                    <a:pt x="318" y="1"/>
                  </a:lnTo>
                  <a:lnTo>
                    <a:pt x="399" y="0"/>
                  </a:lnTo>
                  <a:lnTo>
                    <a:pt x="481" y="1"/>
                  </a:lnTo>
                  <a:lnTo>
                    <a:pt x="623" y="21"/>
                  </a:lnTo>
                  <a:lnTo>
                    <a:pt x="707" y="47"/>
                  </a:lnTo>
                  <a:lnTo>
                    <a:pt x="750" y="69"/>
                  </a:lnTo>
                  <a:lnTo>
                    <a:pt x="780" y="92"/>
                  </a:lnTo>
                  <a:lnTo>
                    <a:pt x="796" y="118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>
              <a:extLst>
                <a:ext uri="{FF2B5EF4-FFF2-40B4-BE49-F238E27FC236}">
                  <a16:creationId xmlns:a16="http://schemas.microsoft.com/office/drawing/2014/main" id="{7BA0028C-DD84-4B67-982C-D47180A8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586" y="3477620"/>
              <a:ext cx="245078" cy="88538"/>
            </a:xfrm>
            <a:custGeom>
              <a:avLst/>
              <a:gdLst>
                <a:gd name="T0" fmla="*/ 569 w 569"/>
                <a:gd name="T1" fmla="*/ 80 h 161"/>
                <a:gd name="T2" fmla="*/ 567 w 569"/>
                <a:gd name="T3" fmla="*/ 87 h 161"/>
                <a:gd name="T4" fmla="*/ 556 w 569"/>
                <a:gd name="T5" fmla="*/ 103 h 161"/>
                <a:gd name="T6" fmla="*/ 521 w 569"/>
                <a:gd name="T7" fmla="*/ 125 h 161"/>
                <a:gd name="T8" fmla="*/ 444 w 569"/>
                <a:gd name="T9" fmla="*/ 146 h 161"/>
                <a:gd name="T10" fmla="*/ 343 w 569"/>
                <a:gd name="T11" fmla="*/ 159 h 161"/>
                <a:gd name="T12" fmla="*/ 284 w 569"/>
                <a:gd name="T13" fmla="*/ 161 h 161"/>
                <a:gd name="T14" fmla="*/ 226 w 569"/>
                <a:gd name="T15" fmla="*/ 159 h 161"/>
                <a:gd name="T16" fmla="*/ 124 w 569"/>
                <a:gd name="T17" fmla="*/ 146 h 161"/>
                <a:gd name="T18" fmla="*/ 46 w 569"/>
                <a:gd name="T19" fmla="*/ 125 h 161"/>
                <a:gd name="T20" fmla="*/ 12 w 569"/>
                <a:gd name="T21" fmla="*/ 103 h 161"/>
                <a:gd name="T22" fmla="*/ 0 w 569"/>
                <a:gd name="T23" fmla="*/ 87 h 161"/>
                <a:gd name="T24" fmla="*/ 0 w 569"/>
                <a:gd name="T25" fmla="*/ 80 h 161"/>
                <a:gd name="T26" fmla="*/ 0 w 569"/>
                <a:gd name="T27" fmla="*/ 72 h 161"/>
                <a:gd name="T28" fmla="*/ 12 w 569"/>
                <a:gd name="T29" fmla="*/ 56 h 161"/>
                <a:gd name="T30" fmla="*/ 46 w 569"/>
                <a:gd name="T31" fmla="*/ 34 h 161"/>
                <a:gd name="T32" fmla="*/ 124 w 569"/>
                <a:gd name="T33" fmla="*/ 13 h 161"/>
                <a:gd name="T34" fmla="*/ 226 w 569"/>
                <a:gd name="T35" fmla="*/ 1 h 161"/>
                <a:gd name="T36" fmla="*/ 284 w 569"/>
                <a:gd name="T37" fmla="*/ 0 h 161"/>
                <a:gd name="T38" fmla="*/ 343 w 569"/>
                <a:gd name="T39" fmla="*/ 1 h 161"/>
                <a:gd name="T40" fmla="*/ 444 w 569"/>
                <a:gd name="T41" fmla="*/ 13 h 161"/>
                <a:gd name="T42" fmla="*/ 521 w 569"/>
                <a:gd name="T43" fmla="*/ 34 h 161"/>
                <a:gd name="T44" fmla="*/ 556 w 569"/>
                <a:gd name="T45" fmla="*/ 56 h 161"/>
                <a:gd name="T46" fmla="*/ 567 w 569"/>
                <a:gd name="T47" fmla="*/ 72 h 161"/>
                <a:gd name="T48" fmla="*/ 569 w 569"/>
                <a:gd name="T4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161">
                  <a:moveTo>
                    <a:pt x="569" y="80"/>
                  </a:moveTo>
                  <a:lnTo>
                    <a:pt x="567" y="87"/>
                  </a:lnTo>
                  <a:lnTo>
                    <a:pt x="556" y="103"/>
                  </a:lnTo>
                  <a:lnTo>
                    <a:pt x="521" y="125"/>
                  </a:lnTo>
                  <a:lnTo>
                    <a:pt x="444" y="146"/>
                  </a:lnTo>
                  <a:lnTo>
                    <a:pt x="343" y="159"/>
                  </a:lnTo>
                  <a:lnTo>
                    <a:pt x="284" y="161"/>
                  </a:lnTo>
                  <a:lnTo>
                    <a:pt x="226" y="159"/>
                  </a:lnTo>
                  <a:lnTo>
                    <a:pt x="124" y="146"/>
                  </a:lnTo>
                  <a:lnTo>
                    <a:pt x="46" y="125"/>
                  </a:lnTo>
                  <a:lnTo>
                    <a:pt x="12" y="10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2" y="56"/>
                  </a:lnTo>
                  <a:lnTo>
                    <a:pt x="46" y="34"/>
                  </a:lnTo>
                  <a:lnTo>
                    <a:pt x="124" y="13"/>
                  </a:lnTo>
                  <a:lnTo>
                    <a:pt x="226" y="1"/>
                  </a:lnTo>
                  <a:lnTo>
                    <a:pt x="284" y="0"/>
                  </a:lnTo>
                  <a:lnTo>
                    <a:pt x="343" y="1"/>
                  </a:lnTo>
                  <a:lnTo>
                    <a:pt x="444" y="13"/>
                  </a:lnTo>
                  <a:lnTo>
                    <a:pt x="521" y="34"/>
                  </a:lnTo>
                  <a:lnTo>
                    <a:pt x="556" y="56"/>
                  </a:lnTo>
                  <a:lnTo>
                    <a:pt x="567" y="72"/>
                  </a:lnTo>
                  <a:lnTo>
                    <a:pt x="569" y="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89">
              <a:extLst>
                <a:ext uri="{FF2B5EF4-FFF2-40B4-BE49-F238E27FC236}">
                  <a16:creationId xmlns:a16="http://schemas.microsoft.com/office/drawing/2014/main" id="{5D7521A9-136B-4122-96CA-38665A1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770" y="2890647"/>
              <a:ext cx="136728" cy="57386"/>
            </a:xfrm>
            <a:custGeom>
              <a:avLst/>
              <a:gdLst>
                <a:gd name="T0" fmla="*/ 317 w 317"/>
                <a:gd name="T1" fmla="*/ 53 h 106"/>
                <a:gd name="T2" fmla="*/ 315 w 317"/>
                <a:gd name="T3" fmla="*/ 65 h 106"/>
                <a:gd name="T4" fmla="*/ 291 w 317"/>
                <a:gd name="T5" fmla="*/ 83 h 106"/>
                <a:gd name="T6" fmla="*/ 247 w 317"/>
                <a:gd name="T7" fmla="*/ 98 h 106"/>
                <a:gd name="T8" fmla="*/ 191 w 317"/>
                <a:gd name="T9" fmla="*/ 105 h 106"/>
                <a:gd name="T10" fmla="*/ 158 w 317"/>
                <a:gd name="T11" fmla="*/ 106 h 106"/>
                <a:gd name="T12" fmla="*/ 127 w 317"/>
                <a:gd name="T13" fmla="*/ 105 h 106"/>
                <a:gd name="T14" fmla="*/ 69 w 317"/>
                <a:gd name="T15" fmla="*/ 98 h 106"/>
                <a:gd name="T16" fmla="*/ 26 w 317"/>
                <a:gd name="T17" fmla="*/ 83 h 106"/>
                <a:gd name="T18" fmla="*/ 1 w 317"/>
                <a:gd name="T19" fmla="*/ 65 h 106"/>
                <a:gd name="T20" fmla="*/ 0 w 317"/>
                <a:gd name="T21" fmla="*/ 53 h 106"/>
                <a:gd name="T22" fmla="*/ 1 w 317"/>
                <a:gd name="T23" fmla="*/ 43 h 106"/>
                <a:gd name="T24" fmla="*/ 26 w 317"/>
                <a:gd name="T25" fmla="*/ 23 h 106"/>
                <a:gd name="T26" fmla="*/ 69 w 317"/>
                <a:gd name="T27" fmla="*/ 10 h 106"/>
                <a:gd name="T28" fmla="*/ 127 w 317"/>
                <a:gd name="T29" fmla="*/ 1 h 106"/>
                <a:gd name="T30" fmla="*/ 158 w 317"/>
                <a:gd name="T31" fmla="*/ 0 h 106"/>
                <a:gd name="T32" fmla="*/ 191 w 317"/>
                <a:gd name="T33" fmla="*/ 1 h 106"/>
                <a:gd name="T34" fmla="*/ 247 w 317"/>
                <a:gd name="T35" fmla="*/ 10 h 106"/>
                <a:gd name="T36" fmla="*/ 291 w 317"/>
                <a:gd name="T37" fmla="*/ 23 h 106"/>
                <a:gd name="T38" fmla="*/ 315 w 317"/>
                <a:gd name="T39" fmla="*/ 43 h 106"/>
                <a:gd name="T40" fmla="*/ 317 w 317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06">
                  <a:moveTo>
                    <a:pt x="317" y="53"/>
                  </a:moveTo>
                  <a:lnTo>
                    <a:pt x="315" y="65"/>
                  </a:lnTo>
                  <a:lnTo>
                    <a:pt x="291" y="83"/>
                  </a:lnTo>
                  <a:lnTo>
                    <a:pt x="247" y="98"/>
                  </a:lnTo>
                  <a:lnTo>
                    <a:pt x="191" y="105"/>
                  </a:lnTo>
                  <a:lnTo>
                    <a:pt x="158" y="106"/>
                  </a:lnTo>
                  <a:lnTo>
                    <a:pt x="127" y="105"/>
                  </a:lnTo>
                  <a:lnTo>
                    <a:pt x="69" y="98"/>
                  </a:lnTo>
                  <a:lnTo>
                    <a:pt x="26" y="83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6" y="23"/>
                  </a:lnTo>
                  <a:lnTo>
                    <a:pt x="69" y="10"/>
                  </a:lnTo>
                  <a:lnTo>
                    <a:pt x="127" y="1"/>
                  </a:lnTo>
                  <a:lnTo>
                    <a:pt x="158" y="0"/>
                  </a:lnTo>
                  <a:lnTo>
                    <a:pt x="191" y="1"/>
                  </a:lnTo>
                  <a:lnTo>
                    <a:pt x="247" y="10"/>
                  </a:lnTo>
                  <a:lnTo>
                    <a:pt x="291" y="23"/>
                  </a:lnTo>
                  <a:lnTo>
                    <a:pt x="315" y="43"/>
                  </a:lnTo>
                  <a:lnTo>
                    <a:pt x="31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90">
              <a:extLst>
                <a:ext uri="{FF2B5EF4-FFF2-40B4-BE49-F238E27FC236}">
                  <a16:creationId xmlns:a16="http://schemas.microsoft.com/office/drawing/2014/main" id="{AA7D77C6-EE71-4D11-8899-25A50421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19" y="2902125"/>
              <a:ext cx="98031" cy="34431"/>
            </a:xfrm>
            <a:custGeom>
              <a:avLst/>
              <a:gdLst>
                <a:gd name="T0" fmla="*/ 227 w 227"/>
                <a:gd name="T1" fmla="*/ 32 h 64"/>
                <a:gd name="T2" fmla="*/ 226 w 227"/>
                <a:gd name="T3" fmla="*/ 39 h 64"/>
                <a:gd name="T4" fmla="*/ 208 w 227"/>
                <a:gd name="T5" fmla="*/ 51 h 64"/>
                <a:gd name="T6" fmla="*/ 159 w 227"/>
                <a:gd name="T7" fmla="*/ 62 h 64"/>
                <a:gd name="T8" fmla="*/ 113 w 227"/>
                <a:gd name="T9" fmla="*/ 64 h 64"/>
                <a:gd name="T10" fmla="*/ 67 w 227"/>
                <a:gd name="T11" fmla="*/ 62 h 64"/>
                <a:gd name="T12" fmla="*/ 18 w 227"/>
                <a:gd name="T13" fmla="*/ 51 h 64"/>
                <a:gd name="T14" fmla="*/ 1 w 227"/>
                <a:gd name="T15" fmla="*/ 39 h 64"/>
                <a:gd name="T16" fmla="*/ 0 w 227"/>
                <a:gd name="T17" fmla="*/ 32 h 64"/>
                <a:gd name="T18" fmla="*/ 1 w 227"/>
                <a:gd name="T19" fmla="*/ 26 h 64"/>
                <a:gd name="T20" fmla="*/ 18 w 227"/>
                <a:gd name="T21" fmla="*/ 15 h 64"/>
                <a:gd name="T22" fmla="*/ 67 w 227"/>
                <a:gd name="T23" fmla="*/ 2 h 64"/>
                <a:gd name="T24" fmla="*/ 113 w 227"/>
                <a:gd name="T25" fmla="*/ 0 h 64"/>
                <a:gd name="T26" fmla="*/ 159 w 227"/>
                <a:gd name="T27" fmla="*/ 2 h 64"/>
                <a:gd name="T28" fmla="*/ 208 w 227"/>
                <a:gd name="T29" fmla="*/ 15 h 64"/>
                <a:gd name="T30" fmla="*/ 226 w 227"/>
                <a:gd name="T31" fmla="*/ 26 h 64"/>
                <a:gd name="T32" fmla="*/ 227 w 227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64">
                  <a:moveTo>
                    <a:pt x="227" y="32"/>
                  </a:moveTo>
                  <a:lnTo>
                    <a:pt x="226" y="39"/>
                  </a:lnTo>
                  <a:lnTo>
                    <a:pt x="208" y="51"/>
                  </a:lnTo>
                  <a:lnTo>
                    <a:pt x="159" y="62"/>
                  </a:lnTo>
                  <a:lnTo>
                    <a:pt x="113" y="64"/>
                  </a:lnTo>
                  <a:lnTo>
                    <a:pt x="67" y="62"/>
                  </a:lnTo>
                  <a:lnTo>
                    <a:pt x="18" y="51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8" y="15"/>
                  </a:lnTo>
                  <a:lnTo>
                    <a:pt x="67" y="2"/>
                  </a:lnTo>
                  <a:lnTo>
                    <a:pt x="113" y="0"/>
                  </a:lnTo>
                  <a:lnTo>
                    <a:pt x="159" y="2"/>
                  </a:lnTo>
                  <a:lnTo>
                    <a:pt x="208" y="15"/>
                  </a:lnTo>
                  <a:lnTo>
                    <a:pt x="226" y="26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8BD067-272C-4542-9A2A-9CF671073260}"/>
                </a:ext>
              </a:extLst>
            </p:cNvPr>
            <p:cNvGrpSpPr/>
            <p:nvPr/>
          </p:nvGrpSpPr>
          <p:grpSpPr>
            <a:xfrm>
              <a:off x="1659550" y="3522925"/>
              <a:ext cx="2381596" cy="1154680"/>
              <a:chOff x="94576" y="2615017"/>
              <a:chExt cx="3175448" cy="1539575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B69E24D-9453-424B-9B5E-E2C1F75C02D4}"/>
                  </a:ext>
                </a:extLst>
              </p:cNvPr>
              <p:cNvSpPr txBox="1"/>
              <p:nvPr/>
            </p:nvSpPr>
            <p:spPr>
              <a:xfrm>
                <a:off x="94576" y="2615017"/>
                <a:ext cx="2937088" cy="43274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sz="2000" b="1" dirty="0"/>
                  <a:t>Objetivo 2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0BCF52C-C330-42FC-84C8-F83ABFD329E1}"/>
                  </a:ext>
                </a:extLst>
              </p:cNvPr>
              <p:cNvSpPr txBox="1"/>
              <p:nvPr/>
            </p:nvSpPr>
            <p:spPr>
              <a:xfrm>
                <a:off x="340731" y="300287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/>
                  <a:t>Desarrollar una estrategia interinstitucional de prevención de la violencia intrafamiliar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100%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35F60CB-3D33-496C-96D1-4AF7F874B9E4}"/>
                </a:ext>
              </a:extLst>
            </p:cNvPr>
            <p:cNvGrpSpPr/>
            <p:nvPr/>
          </p:nvGrpSpPr>
          <p:grpSpPr>
            <a:xfrm>
              <a:off x="6555944" y="2881604"/>
              <a:ext cx="2202816" cy="1082947"/>
              <a:chOff x="9187325" y="3980921"/>
              <a:chExt cx="2937088" cy="1443931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E8C745E-723E-400D-B302-B9829C54E178}"/>
                  </a:ext>
                </a:extLst>
              </p:cNvPr>
              <p:cNvSpPr txBox="1"/>
              <p:nvPr/>
            </p:nvSpPr>
            <p:spPr>
              <a:xfrm>
                <a:off x="9187325" y="3980921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 Objetivo 3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E45FCF8-EE34-4657-92F5-D36E404FBB8E}"/>
                  </a:ext>
                </a:extLst>
              </p:cNvPr>
              <p:cNvSpPr txBox="1"/>
              <p:nvPr/>
            </p:nvSpPr>
            <p:spPr>
              <a:xfrm>
                <a:off x="9195115" y="427313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chemeClr val="bg1"/>
                    </a:solidFill>
                    <a:latin typeface="Arial Rounded MT Bold" panose="020F0704030504030204" pitchFamily="34" charset="0"/>
                  </a:defRPr>
                </a:lvl1pPr>
              </a:lstStyle>
              <a:p>
                <a:r>
                  <a:rPr lang="es-CO" dirty="0"/>
                  <a:t>Fortalecer la capacidad técnica para la atención y protección de las víctimas al interior de las familias</a:t>
                </a:r>
              </a:p>
              <a:p>
                <a:endParaRPr lang="es-CO" dirty="0"/>
              </a:p>
              <a:p>
                <a:pPr algn="ctr"/>
                <a:r>
                  <a:rPr lang="es-CO" b="1" dirty="0"/>
                  <a:t>Cumplimiento: 93%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AB54004-490F-4D0C-8AD5-96B83DC531BD}"/>
                </a:ext>
              </a:extLst>
            </p:cNvPr>
            <p:cNvGrpSpPr/>
            <p:nvPr/>
          </p:nvGrpSpPr>
          <p:grpSpPr>
            <a:xfrm>
              <a:off x="4407452" y="1590876"/>
              <a:ext cx="2202817" cy="1097215"/>
              <a:chOff x="8811265" y="4058997"/>
              <a:chExt cx="2937089" cy="1462955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344FE50-9CF4-4F9B-AD02-BD82C3C329CD}"/>
                  </a:ext>
                </a:extLst>
              </p:cNvPr>
              <p:cNvSpPr txBox="1"/>
              <p:nvPr/>
            </p:nvSpPr>
            <p:spPr>
              <a:xfrm>
                <a:off x="8811265" y="4058997"/>
                <a:ext cx="2937088" cy="35612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2000" b="1" dirty="0"/>
                  <a:t>   Objetivo 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B5BCCA-F1E7-4441-9822-FA683A167170}"/>
                  </a:ext>
                </a:extLst>
              </p:cNvPr>
              <p:cNvSpPr txBox="1"/>
              <p:nvPr/>
            </p:nvSpPr>
            <p:spPr>
              <a:xfrm>
                <a:off x="8819061" y="4370235"/>
                <a:ext cx="2929293" cy="115171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F1F1EF"/>
                </a:solidFill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t">
                <a:spAutoFit/>
              </a:bodyPr>
              <a:lstStyle>
                <a:defPPr>
                  <a:defRPr lang="es-CO"/>
                </a:defPPr>
                <a:lvl1pPr algn="just">
                  <a:defRPr sz="1400">
                    <a:solidFill>
                      <a:srgbClr val="003E65"/>
                    </a:solidFill>
                    <a:latin typeface="Arial Rounded MT Bold" panose="020F070403050403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es-CO" dirty="0">
                    <a:solidFill>
                      <a:schemeClr val="bg1"/>
                    </a:solidFill>
                  </a:rPr>
                  <a:t>Desarrollar estrategias que contribuyan a la implementación de la </a:t>
                </a:r>
                <a:r>
                  <a:rPr lang="es-CO" b="1" dirty="0">
                    <a:solidFill>
                      <a:schemeClr val="bg1"/>
                    </a:solidFill>
                  </a:rPr>
                  <a:t>Política Pública</a:t>
                </a:r>
              </a:p>
              <a:p>
                <a:endParaRPr lang="es-CO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CO" b="1" dirty="0">
                    <a:solidFill>
                      <a:schemeClr val="bg1"/>
                    </a:solidFill>
                  </a:rPr>
                  <a:t>Cumplimiento: 100%</a:t>
                </a:r>
              </a:p>
            </p:txBody>
          </p:sp>
        </p:grp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E5F742E5-FF7B-48DD-8FD6-BE6AE6EACA90}"/>
                </a:ext>
              </a:extLst>
            </p:cNvPr>
            <p:cNvCxnSpPr>
              <a:cxnSpLocks/>
              <a:stCxn id="54" idx="21"/>
              <a:endCxn id="110" idx="1"/>
            </p:cNvCxnSpPr>
            <p:nvPr/>
          </p:nvCxnSpPr>
          <p:spPr>
            <a:xfrm flipV="1">
              <a:off x="5663749" y="3176977"/>
              <a:ext cx="812478" cy="961398"/>
            </a:xfrm>
            <a:prstGeom prst="bentConnector3">
              <a:avLst>
                <a:gd name="adj1" fmla="val 159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8FBC05-DB12-4941-BCE8-EEA9C232B8E6}"/>
                </a:ext>
              </a:extLst>
            </p:cNvPr>
            <p:cNvSpPr/>
            <p:nvPr/>
          </p:nvSpPr>
          <p:spPr>
            <a:xfrm>
              <a:off x="6476227" y="3004793"/>
              <a:ext cx="34289" cy="3443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46" name="Connector: Elbow 145">
              <a:extLst>
                <a:ext uri="{FF2B5EF4-FFF2-40B4-BE49-F238E27FC236}">
                  <a16:creationId xmlns:a16="http://schemas.microsoft.com/office/drawing/2014/main" id="{6C1B8B44-AE00-4E82-A5AB-896C7D2171B2}"/>
                </a:ext>
              </a:extLst>
            </p:cNvPr>
            <p:cNvCxnSpPr>
              <a:cxnSpLocks/>
              <a:endCxn id="147" idx="1"/>
            </p:cNvCxnSpPr>
            <p:nvPr/>
          </p:nvCxnSpPr>
          <p:spPr>
            <a:xfrm rot="5400000" flipH="1" flipV="1">
              <a:off x="3631110" y="2175460"/>
              <a:ext cx="1102783" cy="34691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0E33DE-23C3-4B21-B029-82A72BEDCFD7}"/>
                </a:ext>
              </a:extLst>
            </p:cNvPr>
            <p:cNvSpPr/>
            <p:nvPr/>
          </p:nvSpPr>
          <p:spPr>
            <a:xfrm>
              <a:off x="4355960" y="1625344"/>
              <a:ext cx="34289" cy="34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F0355D64-258D-40CB-AEB6-9FBE33BFBD2E}"/>
                </a:ext>
              </a:extLst>
            </p:cNvPr>
            <p:cNvCxnSpPr>
              <a:cxnSpLocks/>
              <a:endCxn id="151" idx="3"/>
            </p:cNvCxnSpPr>
            <p:nvPr/>
          </p:nvCxnSpPr>
          <p:spPr>
            <a:xfrm rot="5400000">
              <a:off x="4375359" y="3292724"/>
              <a:ext cx="174254" cy="67699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199BB96-0025-4965-B34B-CD9ED39DDA5B}"/>
                </a:ext>
              </a:extLst>
            </p:cNvPr>
            <p:cNvSpPr/>
            <p:nvPr/>
          </p:nvSpPr>
          <p:spPr>
            <a:xfrm>
              <a:off x="4089702" y="3546165"/>
              <a:ext cx="34289" cy="3443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ADE355A-75CD-4B03-85A9-4F19C409310D}"/>
              </a:ext>
            </a:extLst>
          </p:cNvPr>
          <p:cNvSpPr txBox="1"/>
          <p:nvPr/>
        </p:nvSpPr>
        <p:spPr>
          <a:xfrm>
            <a:off x="608777" y="1045603"/>
            <a:ext cx="39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F0"/>
                </a:solidFill>
                <a:latin typeface="Arial Rounded MT Bold" panose="020F0704030504030204" pitchFamily="34" charset="0"/>
              </a:rPr>
              <a:t>Una ciudad para las familias</a:t>
            </a:r>
            <a:endParaRPr lang="es-ES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AB69236-5A7D-49EB-8165-D12584333960}"/>
              </a:ext>
            </a:extLst>
          </p:cNvPr>
          <p:cNvSpPr/>
          <p:nvPr/>
        </p:nvSpPr>
        <p:spPr>
          <a:xfrm>
            <a:off x="1215460" y="1639654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97%</a:t>
            </a:r>
          </a:p>
        </p:txBody>
      </p:sp>
      <p:pic>
        <p:nvPicPr>
          <p:cNvPr id="16386" name="Picture 2" descr="Resultado de imagen para imagenes seÃ±ales familia">
            <a:extLst>
              <a:ext uri="{FF2B5EF4-FFF2-40B4-BE49-F238E27FC236}">
                <a16:creationId xmlns:a16="http://schemas.microsoft.com/office/drawing/2014/main" id="{4E51CB75-71BD-48AE-B0FA-9C7D20D5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38" y="1464276"/>
            <a:ext cx="1266765" cy="12667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8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10484</TotalTime>
  <Words>2949</Words>
  <Application>Microsoft Office PowerPoint</Application>
  <PresentationFormat>Panorámica</PresentationFormat>
  <Paragraphs>643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Arial Rounded MT Bold</vt:lpstr>
      <vt:lpstr>Calibri</vt:lpstr>
      <vt:lpstr>Calibri Light</vt:lpstr>
      <vt:lpstr>FontAwesome</vt:lpstr>
      <vt:lpstr>Lato Light</vt:lpstr>
      <vt:lpstr>Open Sans Extrabold</vt:lpstr>
      <vt:lpstr>Times New Roman</vt:lpstr>
      <vt:lpstr>Tema de Office</vt:lpstr>
      <vt:lpstr>PLAN DE ACCIÓN INSTITUCIONAL </vt:lpstr>
      <vt:lpstr>Plan de Acción Institucional</vt:lpstr>
      <vt:lpstr>Metodología de Seguimiento Plan de Acción</vt:lpstr>
      <vt:lpstr>Inversión</vt:lpstr>
      <vt:lpstr>Inversión</vt:lpstr>
      <vt:lpstr>Ejecución componente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Gestión de procesos de la SDIS</vt:lpstr>
      <vt:lpstr>Gestión de los procesos </vt:lpstr>
      <vt:lpstr>Ejecución componente gestión de procesos</vt:lpstr>
      <vt:lpstr>Gestión -Decreto 612 de 2018- MIPG</vt:lpstr>
      <vt:lpstr>Gestión -Decreto 612 de 2018- MIP</vt:lpstr>
      <vt:lpstr>Gestión -Decreto 612 de 2018- MIP</vt:lpstr>
      <vt:lpstr>Gestión -Decreto 612 de 2018- MIP</vt:lpstr>
      <vt:lpstr>Gestión -Decreto 612 de 2018- MIP</vt:lpstr>
      <vt:lpstr>Gestión -Decreto 612 de 2018- MIP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ACCIÓN INSTITUCIONAL</dc:title>
  <dc:creator>Gina Marcela Alba Diaz</dc:creator>
  <cp:lastModifiedBy>Marcela Andrea Garcia Guerrero</cp:lastModifiedBy>
  <cp:revision>160</cp:revision>
  <cp:lastPrinted>2018-09-26T19:56:19Z</cp:lastPrinted>
  <dcterms:created xsi:type="dcterms:W3CDTF">2018-09-19T15:23:17Z</dcterms:created>
  <dcterms:modified xsi:type="dcterms:W3CDTF">2019-01-31T19:27:31Z</dcterms:modified>
</cp:coreProperties>
</file>