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23" r:id="rId2"/>
    <p:sldId id="296" r:id="rId3"/>
    <p:sldId id="257" r:id="rId4"/>
    <p:sldId id="299" r:id="rId5"/>
    <p:sldId id="339" r:id="rId6"/>
    <p:sldId id="345" r:id="rId7"/>
    <p:sldId id="347" r:id="rId8"/>
    <p:sldId id="371" r:id="rId9"/>
    <p:sldId id="348" r:id="rId10"/>
    <p:sldId id="349" r:id="rId11"/>
    <p:sldId id="350" r:id="rId12"/>
    <p:sldId id="351" r:id="rId13"/>
    <p:sldId id="374" r:id="rId14"/>
    <p:sldId id="353" r:id="rId15"/>
    <p:sldId id="354" r:id="rId16"/>
    <p:sldId id="355" r:id="rId17"/>
    <p:sldId id="356" r:id="rId18"/>
    <p:sldId id="357" r:id="rId19"/>
    <p:sldId id="358" r:id="rId20"/>
    <p:sldId id="359" r:id="rId21"/>
    <p:sldId id="360" r:id="rId22"/>
    <p:sldId id="361" r:id="rId23"/>
    <p:sldId id="344" r:id="rId24"/>
    <p:sldId id="321" r:id="rId25"/>
    <p:sldId id="373" r:id="rId26"/>
    <p:sldId id="375" r:id="rId27"/>
    <p:sldId id="372" r:id="rId28"/>
    <p:sldId id="295" r:id="rId29"/>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Bibiana Cardozo Pe�a" initials="DBCP" lastIdx="5" clrIdx="0">
    <p:extLst>
      <p:ext uri="{19B8F6BF-5375-455C-9EA6-DF929625EA0E}">
        <p15:presenceInfo xmlns:p15="http://schemas.microsoft.com/office/powerpoint/2012/main" userId="S-1-5-21-1292428093-1383384898-842925246-13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5"/>
    <a:srgbClr val="21AAFF"/>
    <a:srgbClr val="005F9A"/>
    <a:srgbClr val="009FE3"/>
    <a:srgbClr val="898989"/>
    <a:srgbClr val="3FB6FF"/>
    <a:srgbClr val="0084D6"/>
    <a:srgbClr val="B7E4FF"/>
    <a:srgbClr val="E46C0A"/>
    <a:srgbClr val="8B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0" autoAdjust="0"/>
    <p:restoredTop sz="96448" autoAdjust="0"/>
  </p:normalViewPr>
  <p:slideViewPr>
    <p:cSldViewPr snapToGrid="0">
      <p:cViewPr varScale="1">
        <p:scale>
          <a:sx n="82" d="100"/>
          <a:sy n="82" d="100"/>
        </p:scale>
        <p:origin x="1344" y="96"/>
      </p:cViewPr>
      <p:guideLst>
        <p:guide orient="horz" pos="2160"/>
        <p:guide pos="2880"/>
      </p:guideLst>
    </p:cSldViewPr>
  </p:slideViewPr>
  <p:outlineViewPr>
    <p:cViewPr>
      <p:scale>
        <a:sx n="33" d="100"/>
        <a:sy n="33" d="100"/>
      </p:scale>
      <p:origin x="0" y="-492"/>
    </p:cViewPr>
  </p:outlineViewPr>
  <p:notesTextViewPr>
    <p:cViewPr>
      <p:scale>
        <a:sx n="1" d="1"/>
        <a:sy n="1" d="1"/>
      </p:scale>
      <p:origin x="0" y="0"/>
    </p:cViewPr>
  </p:notesTextViewPr>
  <p:notesViewPr>
    <p:cSldViewPr snapToGrid="0">
      <p:cViewPr varScale="1">
        <p:scale>
          <a:sx n="62" d="100"/>
          <a:sy n="62" d="100"/>
        </p:scale>
        <p:origin x="14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41EC4-AC9B-4A37-979D-78ADDD4EAEF0}"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s-MX"/>
        </a:p>
      </dgm:t>
    </dgm:pt>
    <dgm:pt modelId="{AECB2797-0F85-47A8-8BA4-12EDD717C00B}">
      <dgm:prSet phldrT="[Texto]" custT="1"/>
      <dgm:spPr>
        <a:solidFill>
          <a:srgbClr val="003E65"/>
        </a:solidFill>
      </dgm:spPr>
      <dgm:t>
        <a:bodyPr/>
        <a:lstStyle/>
        <a:p>
          <a:r>
            <a:rPr lang="es-MX" sz="1400" dirty="0">
              <a:latin typeface="Arial Rounded MT Bold" panose="020F0704030504030204" pitchFamily="34" charset="0"/>
            </a:rPr>
            <a:t>Proyecto de inversión</a:t>
          </a:r>
        </a:p>
      </dgm:t>
    </dgm:pt>
    <dgm:pt modelId="{89D4EA68-71A2-4D4A-A619-DBC455AE5866}" type="parTrans" cxnId="{B99A84C5-6FD2-43B8-BF74-64142C85686E}">
      <dgm:prSet/>
      <dgm:spPr/>
      <dgm:t>
        <a:bodyPr/>
        <a:lstStyle/>
        <a:p>
          <a:endParaRPr lang="es-MX" sz="1400"/>
        </a:p>
      </dgm:t>
    </dgm:pt>
    <dgm:pt modelId="{E45FAE6B-5BF7-4BE8-A60C-F27686F3708D}" type="sibTrans" cxnId="{B99A84C5-6FD2-43B8-BF74-64142C85686E}">
      <dgm:prSet/>
      <dgm:spPr/>
      <dgm:t>
        <a:bodyPr/>
        <a:lstStyle/>
        <a:p>
          <a:endParaRPr lang="es-MX" sz="1400"/>
        </a:p>
      </dgm:t>
    </dgm:pt>
    <dgm:pt modelId="{CFCBC7B3-5860-44BD-8654-9400F780C2DC}">
      <dgm:prSet phldrT="[Texto]" custT="1"/>
      <dgm:spPr>
        <a:solidFill>
          <a:srgbClr val="005F9A"/>
        </a:solidFill>
      </dgm:spPr>
      <dgm:t>
        <a:bodyPr/>
        <a:lstStyle/>
        <a:p>
          <a:r>
            <a:rPr lang="es-MX" sz="1400" dirty="0">
              <a:latin typeface="Arial Rounded MT Bold" panose="020F0704030504030204" pitchFamily="34" charset="0"/>
            </a:rPr>
            <a:t>Objetivo específico 1</a:t>
          </a:r>
        </a:p>
      </dgm:t>
    </dgm:pt>
    <dgm:pt modelId="{0CF05FDE-319D-4474-A485-8FA398E04A7A}" type="parTrans" cxnId="{C6131564-02AF-4DF6-AFC6-0243DDDAFF13}">
      <dgm:prSet custT="1"/>
      <dgm:spPr>
        <a:ln>
          <a:solidFill>
            <a:srgbClr val="009FE3"/>
          </a:solidFill>
        </a:ln>
      </dgm:spPr>
      <dgm:t>
        <a:bodyPr/>
        <a:lstStyle/>
        <a:p>
          <a:endParaRPr lang="es-MX" sz="1400"/>
        </a:p>
      </dgm:t>
    </dgm:pt>
    <dgm:pt modelId="{5C79C842-2EC7-4CB8-ADC7-D69E25F80C0A}" type="sibTrans" cxnId="{C6131564-02AF-4DF6-AFC6-0243DDDAFF13}">
      <dgm:prSet/>
      <dgm:spPr/>
      <dgm:t>
        <a:bodyPr/>
        <a:lstStyle/>
        <a:p>
          <a:endParaRPr lang="es-MX" sz="1400"/>
        </a:p>
      </dgm:t>
    </dgm:pt>
    <dgm:pt modelId="{7465001A-891A-485E-8D15-FF80C5081173}">
      <dgm:prSet phldrT="[Texto]" custT="1"/>
      <dgm:spPr>
        <a:solidFill>
          <a:srgbClr val="005F9A"/>
        </a:solidFill>
      </dgm:spPr>
      <dgm:t>
        <a:bodyPr/>
        <a:lstStyle/>
        <a:p>
          <a:r>
            <a:rPr lang="es-MX" sz="1400" dirty="0">
              <a:latin typeface="Arial Rounded MT Bold" panose="020F0704030504030204" pitchFamily="34" charset="0"/>
            </a:rPr>
            <a:t>Objetivo específico 2</a:t>
          </a:r>
        </a:p>
      </dgm:t>
    </dgm:pt>
    <dgm:pt modelId="{37D270B2-D780-4E24-85EB-512033577D5C}" type="parTrans" cxnId="{3337307B-B9E9-4390-AD23-98608990D55E}">
      <dgm:prSet custT="1"/>
      <dgm:spPr>
        <a:ln>
          <a:solidFill>
            <a:srgbClr val="009FE3"/>
          </a:solidFill>
        </a:ln>
      </dgm:spPr>
      <dgm:t>
        <a:bodyPr/>
        <a:lstStyle/>
        <a:p>
          <a:endParaRPr lang="es-MX" sz="1400"/>
        </a:p>
      </dgm:t>
    </dgm:pt>
    <dgm:pt modelId="{C45D39BA-F2A5-44B2-9FCA-227BA38D4472}" type="sibTrans" cxnId="{3337307B-B9E9-4390-AD23-98608990D55E}">
      <dgm:prSet/>
      <dgm:spPr/>
      <dgm:t>
        <a:bodyPr/>
        <a:lstStyle/>
        <a:p>
          <a:endParaRPr lang="es-MX" sz="1400"/>
        </a:p>
      </dgm:t>
    </dgm:pt>
    <dgm:pt modelId="{8B00A38A-EA40-4E1F-9EEB-28BDED10B86A}">
      <dgm:prSet phldrT="[Texto]" custT="1"/>
      <dgm:spPr>
        <a:solidFill>
          <a:srgbClr val="0084D6"/>
        </a:solidFill>
      </dgm:spPr>
      <dgm:t>
        <a:bodyPr/>
        <a:lstStyle/>
        <a:p>
          <a:r>
            <a:rPr lang="es-MX" sz="1400" dirty="0">
              <a:latin typeface="Arial Rounded MT Bold" panose="020F0704030504030204" pitchFamily="34" charset="0"/>
            </a:rPr>
            <a:t>Meta 1 </a:t>
          </a:r>
        </a:p>
        <a:p>
          <a:r>
            <a:rPr lang="es-MX" sz="1400" dirty="0">
              <a:latin typeface="Arial Rounded MT Bold" panose="020F0704030504030204" pitchFamily="34" charset="0"/>
            </a:rPr>
            <a:t>%</a:t>
          </a:r>
        </a:p>
      </dgm:t>
    </dgm:pt>
    <dgm:pt modelId="{137517A3-9964-4B91-B1E8-91FEB5FC438B}" type="parTrans" cxnId="{70881EFA-EE43-4C3E-8CCF-114FA24A9CD2}">
      <dgm:prSet custT="1"/>
      <dgm:spPr>
        <a:ln>
          <a:solidFill>
            <a:srgbClr val="009FE3"/>
          </a:solidFill>
        </a:ln>
      </dgm:spPr>
      <dgm:t>
        <a:bodyPr/>
        <a:lstStyle/>
        <a:p>
          <a:endParaRPr lang="es-MX" sz="1400"/>
        </a:p>
      </dgm:t>
    </dgm:pt>
    <dgm:pt modelId="{6C1DB59F-C997-4A37-B4E4-3BCF03BF8785}" type="sibTrans" cxnId="{70881EFA-EE43-4C3E-8CCF-114FA24A9CD2}">
      <dgm:prSet/>
      <dgm:spPr/>
      <dgm:t>
        <a:bodyPr/>
        <a:lstStyle/>
        <a:p>
          <a:endParaRPr lang="es-MX" sz="1400"/>
        </a:p>
      </dgm:t>
    </dgm:pt>
    <dgm:pt modelId="{5BAA8594-42D1-4C6E-8D62-FEBA2A878831}">
      <dgm:prSet phldrT="[Texto]" custT="1"/>
      <dgm:spPr>
        <a:solidFill>
          <a:srgbClr val="0084D6"/>
        </a:solidFill>
      </dgm:spPr>
      <dgm:t>
        <a:bodyPr/>
        <a:lstStyle/>
        <a:p>
          <a:r>
            <a:rPr lang="es-MX" sz="1400" dirty="0">
              <a:latin typeface="Arial Rounded MT Bold" panose="020F0704030504030204" pitchFamily="34" charset="0"/>
            </a:rPr>
            <a:t>Meta 1 </a:t>
          </a:r>
        </a:p>
        <a:p>
          <a:r>
            <a:rPr lang="es-MX" sz="1400" dirty="0">
              <a:latin typeface="Arial Rounded MT Bold" panose="020F0704030504030204" pitchFamily="34" charset="0"/>
            </a:rPr>
            <a:t>%</a:t>
          </a:r>
        </a:p>
      </dgm:t>
    </dgm:pt>
    <dgm:pt modelId="{71558491-9A35-4D61-972C-68F6AFD3838D}" type="parTrans" cxnId="{A68EEE29-8D48-49AD-8869-F2C67DD638AA}">
      <dgm:prSet custT="1"/>
      <dgm:spPr>
        <a:ln>
          <a:solidFill>
            <a:srgbClr val="009FE3"/>
          </a:solidFill>
        </a:ln>
      </dgm:spPr>
      <dgm:t>
        <a:bodyPr/>
        <a:lstStyle/>
        <a:p>
          <a:endParaRPr lang="es-MX" sz="1400"/>
        </a:p>
      </dgm:t>
    </dgm:pt>
    <dgm:pt modelId="{3832691A-3058-466B-AFE3-0988FABE130A}" type="sibTrans" cxnId="{A68EEE29-8D48-49AD-8869-F2C67DD638AA}">
      <dgm:prSet/>
      <dgm:spPr/>
      <dgm:t>
        <a:bodyPr/>
        <a:lstStyle/>
        <a:p>
          <a:endParaRPr lang="es-MX" sz="1400"/>
        </a:p>
      </dgm:t>
    </dgm:pt>
    <dgm:pt modelId="{2FE55936-0250-4B2F-A663-A525252E7022}">
      <dgm:prSet phldrT="[Texto]" custT="1"/>
      <dgm:spPr>
        <a:solidFill>
          <a:srgbClr val="009FE3"/>
        </a:solidFill>
      </dgm:spPr>
      <dgm:t>
        <a:bodyPr/>
        <a:lstStyle/>
        <a:p>
          <a:r>
            <a:rPr lang="es-MX" sz="1400" dirty="0">
              <a:latin typeface="Arial Rounded MT Bold" panose="020F0704030504030204" pitchFamily="34" charset="0"/>
            </a:rPr>
            <a:t>Actividad  %</a:t>
          </a:r>
        </a:p>
      </dgm:t>
    </dgm:pt>
    <dgm:pt modelId="{76ECE38A-E362-40EE-87F1-1A834057D6E0}" type="parTrans" cxnId="{DB3FE635-4C8C-44EB-B45A-D5149670CA5E}">
      <dgm:prSet custT="1"/>
      <dgm:spPr>
        <a:ln>
          <a:solidFill>
            <a:srgbClr val="009FE3"/>
          </a:solidFill>
        </a:ln>
      </dgm:spPr>
      <dgm:t>
        <a:bodyPr/>
        <a:lstStyle/>
        <a:p>
          <a:endParaRPr lang="es-MX" sz="1400"/>
        </a:p>
      </dgm:t>
    </dgm:pt>
    <dgm:pt modelId="{67AED094-0FFE-4ABA-8EB1-4BEBC62B11FB}" type="sibTrans" cxnId="{DB3FE635-4C8C-44EB-B45A-D5149670CA5E}">
      <dgm:prSet/>
      <dgm:spPr/>
      <dgm:t>
        <a:bodyPr/>
        <a:lstStyle/>
        <a:p>
          <a:endParaRPr lang="es-MX" sz="1400"/>
        </a:p>
      </dgm:t>
    </dgm:pt>
    <dgm:pt modelId="{25793EBB-7176-45FF-91CE-892332F032D0}">
      <dgm:prSet phldrT="[Texto]" custT="1"/>
      <dgm:spPr>
        <a:solidFill>
          <a:srgbClr val="3FB6FF"/>
        </a:solidFill>
      </dgm:spPr>
      <dgm:t>
        <a:bodyPr/>
        <a:lstStyle/>
        <a:p>
          <a:r>
            <a:rPr lang="es-MX" sz="1400" dirty="0">
              <a:latin typeface="Arial Rounded MT Bold" panose="020F0704030504030204" pitchFamily="34" charset="0"/>
            </a:rPr>
            <a:t>Tarea 1</a:t>
          </a:r>
        </a:p>
        <a:p>
          <a:r>
            <a:rPr lang="es-MX" sz="1400" dirty="0">
              <a:latin typeface="Arial Rounded MT Bold" panose="020F0704030504030204" pitchFamily="34" charset="0"/>
            </a:rPr>
            <a:t> %</a:t>
          </a:r>
        </a:p>
      </dgm:t>
    </dgm:pt>
    <dgm:pt modelId="{5B88B0AE-A39B-41B1-B1D2-4C992D14449C}" type="parTrans" cxnId="{8F411A3A-F65E-4D4D-8F4D-FA8307056C8D}">
      <dgm:prSet custT="1"/>
      <dgm:spPr>
        <a:ln>
          <a:solidFill>
            <a:srgbClr val="009FE3"/>
          </a:solidFill>
        </a:ln>
      </dgm:spPr>
      <dgm:t>
        <a:bodyPr/>
        <a:lstStyle/>
        <a:p>
          <a:endParaRPr lang="es-MX" sz="1400"/>
        </a:p>
      </dgm:t>
    </dgm:pt>
    <dgm:pt modelId="{008B8F2D-7DBA-4D99-866A-EE6BB0BD9B75}" type="sibTrans" cxnId="{8F411A3A-F65E-4D4D-8F4D-FA8307056C8D}">
      <dgm:prSet/>
      <dgm:spPr/>
      <dgm:t>
        <a:bodyPr/>
        <a:lstStyle/>
        <a:p>
          <a:endParaRPr lang="es-MX" sz="1400"/>
        </a:p>
      </dgm:t>
    </dgm:pt>
    <dgm:pt modelId="{4646633C-AFF7-4357-B44C-A0C545A5981C}">
      <dgm:prSet phldrT="[Texto]" custT="1"/>
      <dgm:spPr>
        <a:solidFill>
          <a:srgbClr val="3FB6FF"/>
        </a:solidFill>
      </dgm:spPr>
      <dgm:t>
        <a:bodyPr/>
        <a:lstStyle/>
        <a:p>
          <a:r>
            <a:rPr lang="es-MX" sz="1400" dirty="0">
              <a:latin typeface="Arial Rounded MT Bold" panose="020F0704030504030204" pitchFamily="34" charset="0"/>
            </a:rPr>
            <a:t>Tarea 2 </a:t>
          </a:r>
        </a:p>
        <a:p>
          <a:r>
            <a:rPr lang="es-MX" sz="1400" dirty="0">
              <a:latin typeface="Arial Rounded MT Bold" panose="020F0704030504030204" pitchFamily="34" charset="0"/>
            </a:rPr>
            <a:t>%</a:t>
          </a:r>
        </a:p>
      </dgm:t>
    </dgm:pt>
    <dgm:pt modelId="{7853CE30-9906-4379-B8C5-B1E78DB2BEE8}" type="parTrans" cxnId="{D1FEE4DA-E8C1-4CDD-8D00-18E454BB7EEB}">
      <dgm:prSet custT="1"/>
      <dgm:spPr>
        <a:ln>
          <a:solidFill>
            <a:srgbClr val="009FE3"/>
          </a:solidFill>
        </a:ln>
      </dgm:spPr>
      <dgm:t>
        <a:bodyPr/>
        <a:lstStyle/>
        <a:p>
          <a:endParaRPr lang="es-MX" sz="1400"/>
        </a:p>
      </dgm:t>
    </dgm:pt>
    <dgm:pt modelId="{E2EDB2B0-BF1D-4025-86D2-714CA8D4570A}" type="sibTrans" cxnId="{D1FEE4DA-E8C1-4CDD-8D00-18E454BB7EEB}">
      <dgm:prSet/>
      <dgm:spPr/>
      <dgm:t>
        <a:bodyPr/>
        <a:lstStyle/>
        <a:p>
          <a:endParaRPr lang="es-MX" sz="1400"/>
        </a:p>
      </dgm:t>
    </dgm:pt>
    <dgm:pt modelId="{3A580FD9-6784-431E-85D4-BB3C602273CF}">
      <dgm:prSet phldrT="[Texto]" custT="1"/>
      <dgm:spPr>
        <a:solidFill>
          <a:srgbClr val="009FE3"/>
        </a:solidFill>
      </dgm:spPr>
      <dgm:t>
        <a:bodyPr/>
        <a:lstStyle/>
        <a:p>
          <a:r>
            <a:rPr lang="es-MX" sz="1400" dirty="0">
              <a:latin typeface="Arial Rounded MT Bold" panose="020F0704030504030204" pitchFamily="34" charset="0"/>
            </a:rPr>
            <a:t>Actividad</a:t>
          </a:r>
        </a:p>
        <a:p>
          <a:r>
            <a:rPr lang="es-MX" sz="1400" dirty="0">
              <a:latin typeface="Arial Rounded MT Bold" panose="020F0704030504030204" pitchFamily="34" charset="0"/>
            </a:rPr>
            <a:t>% </a:t>
          </a:r>
        </a:p>
      </dgm:t>
    </dgm:pt>
    <dgm:pt modelId="{1943C241-2766-4E4D-8FB5-6F6D3E6BCA17}" type="parTrans" cxnId="{72919403-C998-4AFB-9BDD-94CDB22F7CE6}">
      <dgm:prSet custT="1"/>
      <dgm:spPr>
        <a:ln>
          <a:solidFill>
            <a:srgbClr val="009FE3"/>
          </a:solidFill>
        </a:ln>
      </dgm:spPr>
      <dgm:t>
        <a:bodyPr/>
        <a:lstStyle/>
        <a:p>
          <a:endParaRPr lang="es-MX" sz="1400"/>
        </a:p>
      </dgm:t>
    </dgm:pt>
    <dgm:pt modelId="{E124AD56-F477-4EBE-856B-8D4AF007D626}" type="sibTrans" cxnId="{72919403-C998-4AFB-9BDD-94CDB22F7CE6}">
      <dgm:prSet/>
      <dgm:spPr/>
      <dgm:t>
        <a:bodyPr/>
        <a:lstStyle/>
        <a:p>
          <a:endParaRPr lang="es-MX" sz="1400"/>
        </a:p>
      </dgm:t>
    </dgm:pt>
    <dgm:pt modelId="{3E7F82D9-8262-4086-AF83-E49EAC425DED}">
      <dgm:prSet phldrT="[Texto]" custT="1"/>
      <dgm:spPr>
        <a:solidFill>
          <a:srgbClr val="3FB6FF"/>
        </a:solidFill>
      </dgm:spPr>
      <dgm:t>
        <a:bodyPr/>
        <a:lstStyle/>
        <a:p>
          <a:r>
            <a:rPr lang="es-MX" sz="1400" dirty="0">
              <a:latin typeface="Arial Rounded MT Bold" panose="020F0704030504030204" pitchFamily="34" charset="0"/>
            </a:rPr>
            <a:t>Tarea</a:t>
          </a:r>
        </a:p>
        <a:p>
          <a:r>
            <a:rPr lang="es-MX" sz="1400" dirty="0">
              <a:latin typeface="Arial Rounded MT Bold" panose="020F0704030504030204" pitchFamily="34" charset="0"/>
            </a:rPr>
            <a:t>%</a:t>
          </a:r>
        </a:p>
      </dgm:t>
    </dgm:pt>
    <dgm:pt modelId="{D7FA6C8D-E124-415B-9B5A-E269BB942DE3}" type="parTrans" cxnId="{C0B0CD4A-2605-4408-9B0B-96E46EC3F8CE}">
      <dgm:prSet custT="1"/>
      <dgm:spPr>
        <a:ln>
          <a:solidFill>
            <a:srgbClr val="009FE3"/>
          </a:solidFill>
        </a:ln>
      </dgm:spPr>
      <dgm:t>
        <a:bodyPr/>
        <a:lstStyle/>
        <a:p>
          <a:endParaRPr lang="es-MX" sz="1400"/>
        </a:p>
      </dgm:t>
    </dgm:pt>
    <dgm:pt modelId="{180B3CC0-5697-4E1F-ABAE-9817631489B4}" type="sibTrans" cxnId="{C0B0CD4A-2605-4408-9B0B-96E46EC3F8CE}">
      <dgm:prSet/>
      <dgm:spPr/>
      <dgm:t>
        <a:bodyPr/>
        <a:lstStyle/>
        <a:p>
          <a:endParaRPr lang="es-MX" sz="1400"/>
        </a:p>
      </dgm:t>
    </dgm:pt>
    <dgm:pt modelId="{22BAD0DE-13B3-4409-9981-364791FDD552}" type="pres">
      <dgm:prSet presAssocID="{AD141EC4-AC9B-4A37-979D-78ADDD4EAEF0}" presName="diagram" presStyleCnt="0">
        <dgm:presLayoutVars>
          <dgm:chPref val="1"/>
          <dgm:dir/>
          <dgm:animOne val="branch"/>
          <dgm:animLvl val="lvl"/>
          <dgm:resizeHandles val="exact"/>
        </dgm:presLayoutVars>
      </dgm:prSet>
      <dgm:spPr/>
    </dgm:pt>
    <dgm:pt modelId="{EBB643D4-C68F-4381-841B-84701E9E9097}" type="pres">
      <dgm:prSet presAssocID="{AECB2797-0F85-47A8-8BA4-12EDD717C00B}" presName="root1" presStyleCnt="0"/>
      <dgm:spPr/>
    </dgm:pt>
    <dgm:pt modelId="{6CA4DC4E-AE5D-45F4-87AC-F88EE97AD9E3}" type="pres">
      <dgm:prSet presAssocID="{AECB2797-0F85-47A8-8BA4-12EDD717C00B}" presName="LevelOneTextNode" presStyleLbl="node0" presStyleIdx="0" presStyleCnt="1" custLinFactNeighborX="-1138">
        <dgm:presLayoutVars>
          <dgm:chPref val="3"/>
        </dgm:presLayoutVars>
      </dgm:prSet>
      <dgm:spPr/>
    </dgm:pt>
    <dgm:pt modelId="{E476496F-0EB1-4B34-ADE9-3D966940BB3B}" type="pres">
      <dgm:prSet presAssocID="{AECB2797-0F85-47A8-8BA4-12EDD717C00B}" presName="level2hierChild" presStyleCnt="0"/>
      <dgm:spPr/>
    </dgm:pt>
    <dgm:pt modelId="{0F79ADB2-2F7A-4BB7-A385-D932F8B0A26F}" type="pres">
      <dgm:prSet presAssocID="{0CF05FDE-319D-4474-A485-8FA398E04A7A}" presName="conn2-1" presStyleLbl="parChTrans1D2" presStyleIdx="0" presStyleCnt="2"/>
      <dgm:spPr/>
    </dgm:pt>
    <dgm:pt modelId="{99AF2AF0-0EEA-4DAE-8F73-335740E59505}" type="pres">
      <dgm:prSet presAssocID="{0CF05FDE-319D-4474-A485-8FA398E04A7A}" presName="connTx" presStyleLbl="parChTrans1D2" presStyleIdx="0" presStyleCnt="2"/>
      <dgm:spPr/>
    </dgm:pt>
    <dgm:pt modelId="{35308815-D75B-461E-8F14-45CC7D95B2F4}" type="pres">
      <dgm:prSet presAssocID="{CFCBC7B3-5860-44BD-8654-9400F780C2DC}" presName="root2" presStyleCnt="0"/>
      <dgm:spPr/>
    </dgm:pt>
    <dgm:pt modelId="{5210E7F5-0E9D-4FF1-AC37-9F093327230E}" type="pres">
      <dgm:prSet presAssocID="{CFCBC7B3-5860-44BD-8654-9400F780C2DC}" presName="LevelTwoTextNode" presStyleLbl="node2" presStyleIdx="0" presStyleCnt="2">
        <dgm:presLayoutVars>
          <dgm:chPref val="3"/>
        </dgm:presLayoutVars>
      </dgm:prSet>
      <dgm:spPr/>
    </dgm:pt>
    <dgm:pt modelId="{0FB2BD7F-E188-4C45-8250-A7DA6F236A3A}" type="pres">
      <dgm:prSet presAssocID="{CFCBC7B3-5860-44BD-8654-9400F780C2DC}" presName="level3hierChild" presStyleCnt="0"/>
      <dgm:spPr/>
    </dgm:pt>
    <dgm:pt modelId="{7163B77F-27DB-4FA0-9DE1-FE774381E4CD}" type="pres">
      <dgm:prSet presAssocID="{137517A3-9964-4B91-B1E8-91FEB5FC438B}" presName="conn2-1" presStyleLbl="parChTrans1D3" presStyleIdx="0" presStyleCnt="2"/>
      <dgm:spPr/>
    </dgm:pt>
    <dgm:pt modelId="{07B35663-A296-43F9-9FF9-21075D797E5D}" type="pres">
      <dgm:prSet presAssocID="{137517A3-9964-4B91-B1E8-91FEB5FC438B}" presName="connTx" presStyleLbl="parChTrans1D3" presStyleIdx="0" presStyleCnt="2"/>
      <dgm:spPr/>
    </dgm:pt>
    <dgm:pt modelId="{FDEB21E7-5188-44EC-B7ED-CF1F0E4666FC}" type="pres">
      <dgm:prSet presAssocID="{8B00A38A-EA40-4E1F-9EEB-28BDED10B86A}" presName="root2" presStyleCnt="0"/>
      <dgm:spPr/>
    </dgm:pt>
    <dgm:pt modelId="{480B28E2-A97F-4499-BE2D-041647C6BDDD}" type="pres">
      <dgm:prSet presAssocID="{8B00A38A-EA40-4E1F-9EEB-28BDED10B86A}" presName="LevelTwoTextNode" presStyleLbl="node3" presStyleIdx="0" presStyleCnt="2">
        <dgm:presLayoutVars>
          <dgm:chPref val="3"/>
        </dgm:presLayoutVars>
      </dgm:prSet>
      <dgm:spPr/>
    </dgm:pt>
    <dgm:pt modelId="{798298DD-64BB-4BD1-A4A5-AEBAFC34D508}" type="pres">
      <dgm:prSet presAssocID="{8B00A38A-EA40-4E1F-9EEB-28BDED10B86A}" presName="level3hierChild" presStyleCnt="0"/>
      <dgm:spPr/>
    </dgm:pt>
    <dgm:pt modelId="{DD8049E2-DD07-463A-A553-4CF790E8B632}" type="pres">
      <dgm:prSet presAssocID="{1943C241-2766-4E4D-8FB5-6F6D3E6BCA17}" presName="conn2-1" presStyleLbl="parChTrans1D4" presStyleIdx="0" presStyleCnt="5"/>
      <dgm:spPr/>
    </dgm:pt>
    <dgm:pt modelId="{546EA382-F97E-4487-808F-DCFCB11FDC4D}" type="pres">
      <dgm:prSet presAssocID="{1943C241-2766-4E4D-8FB5-6F6D3E6BCA17}" presName="connTx" presStyleLbl="parChTrans1D4" presStyleIdx="0" presStyleCnt="5"/>
      <dgm:spPr/>
    </dgm:pt>
    <dgm:pt modelId="{991934B6-EE68-4E05-A408-4441F02A9FFD}" type="pres">
      <dgm:prSet presAssocID="{3A580FD9-6784-431E-85D4-BB3C602273CF}" presName="root2" presStyleCnt="0"/>
      <dgm:spPr/>
    </dgm:pt>
    <dgm:pt modelId="{5299301F-3887-4DBC-A6C7-A73773C97739}" type="pres">
      <dgm:prSet presAssocID="{3A580FD9-6784-431E-85D4-BB3C602273CF}" presName="LevelTwoTextNode" presStyleLbl="node4" presStyleIdx="0" presStyleCnt="5">
        <dgm:presLayoutVars>
          <dgm:chPref val="3"/>
        </dgm:presLayoutVars>
      </dgm:prSet>
      <dgm:spPr/>
    </dgm:pt>
    <dgm:pt modelId="{0F16DFD5-56F2-4BDA-B6BF-E9E735B7264B}" type="pres">
      <dgm:prSet presAssocID="{3A580FD9-6784-431E-85D4-BB3C602273CF}" presName="level3hierChild" presStyleCnt="0"/>
      <dgm:spPr/>
    </dgm:pt>
    <dgm:pt modelId="{7EC2BD9E-4F69-45A9-9283-25C66CB6FB19}" type="pres">
      <dgm:prSet presAssocID="{D7FA6C8D-E124-415B-9B5A-E269BB942DE3}" presName="conn2-1" presStyleLbl="parChTrans1D4" presStyleIdx="1" presStyleCnt="5"/>
      <dgm:spPr/>
    </dgm:pt>
    <dgm:pt modelId="{CB84BB87-6B8A-4E79-9362-AF6DBD90582D}" type="pres">
      <dgm:prSet presAssocID="{D7FA6C8D-E124-415B-9B5A-E269BB942DE3}" presName="connTx" presStyleLbl="parChTrans1D4" presStyleIdx="1" presStyleCnt="5"/>
      <dgm:spPr/>
    </dgm:pt>
    <dgm:pt modelId="{1483E0C0-66B4-4D20-95E6-23F664625D10}" type="pres">
      <dgm:prSet presAssocID="{3E7F82D9-8262-4086-AF83-E49EAC425DED}" presName="root2" presStyleCnt="0"/>
      <dgm:spPr/>
    </dgm:pt>
    <dgm:pt modelId="{B85B0CA0-E075-46B0-9AA8-879664EAEEE1}" type="pres">
      <dgm:prSet presAssocID="{3E7F82D9-8262-4086-AF83-E49EAC425DED}" presName="LevelTwoTextNode" presStyleLbl="node4" presStyleIdx="1" presStyleCnt="5">
        <dgm:presLayoutVars>
          <dgm:chPref val="3"/>
        </dgm:presLayoutVars>
      </dgm:prSet>
      <dgm:spPr/>
    </dgm:pt>
    <dgm:pt modelId="{53250ED6-1E5A-401A-BCC3-58CD1FE919E0}" type="pres">
      <dgm:prSet presAssocID="{3E7F82D9-8262-4086-AF83-E49EAC425DED}" presName="level3hierChild" presStyleCnt="0"/>
      <dgm:spPr/>
    </dgm:pt>
    <dgm:pt modelId="{7A4FBC53-15AF-404C-BF84-DB7F2B4ED673}" type="pres">
      <dgm:prSet presAssocID="{37D270B2-D780-4E24-85EB-512033577D5C}" presName="conn2-1" presStyleLbl="parChTrans1D2" presStyleIdx="1" presStyleCnt="2"/>
      <dgm:spPr/>
    </dgm:pt>
    <dgm:pt modelId="{004E0A8B-9343-4EF5-B93A-6C5895D4C46B}" type="pres">
      <dgm:prSet presAssocID="{37D270B2-D780-4E24-85EB-512033577D5C}" presName="connTx" presStyleLbl="parChTrans1D2" presStyleIdx="1" presStyleCnt="2"/>
      <dgm:spPr/>
    </dgm:pt>
    <dgm:pt modelId="{C25CCB25-CE8C-41BE-A3A4-57180C1EF1FA}" type="pres">
      <dgm:prSet presAssocID="{7465001A-891A-485E-8D15-FF80C5081173}" presName="root2" presStyleCnt="0"/>
      <dgm:spPr/>
    </dgm:pt>
    <dgm:pt modelId="{566DA338-A7E7-4341-8B3A-54895930BFBF}" type="pres">
      <dgm:prSet presAssocID="{7465001A-891A-485E-8D15-FF80C5081173}" presName="LevelTwoTextNode" presStyleLbl="node2" presStyleIdx="1" presStyleCnt="2">
        <dgm:presLayoutVars>
          <dgm:chPref val="3"/>
        </dgm:presLayoutVars>
      </dgm:prSet>
      <dgm:spPr/>
    </dgm:pt>
    <dgm:pt modelId="{D6A4374C-6919-470A-BB1B-B1CAB740FDEA}" type="pres">
      <dgm:prSet presAssocID="{7465001A-891A-485E-8D15-FF80C5081173}" presName="level3hierChild" presStyleCnt="0"/>
      <dgm:spPr/>
    </dgm:pt>
    <dgm:pt modelId="{DA2ECC47-770D-41A8-93D2-DFA670BD8A71}" type="pres">
      <dgm:prSet presAssocID="{71558491-9A35-4D61-972C-68F6AFD3838D}" presName="conn2-1" presStyleLbl="parChTrans1D3" presStyleIdx="1" presStyleCnt="2"/>
      <dgm:spPr/>
    </dgm:pt>
    <dgm:pt modelId="{8C21F3D8-B953-45CA-940C-44F83CFBAD8C}" type="pres">
      <dgm:prSet presAssocID="{71558491-9A35-4D61-972C-68F6AFD3838D}" presName="connTx" presStyleLbl="parChTrans1D3" presStyleIdx="1" presStyleCnt="2"/>
      <dgm:spPr/>
    </dgm:pt>
    <dgm:pt modelId="{F0CE6819-E5C6-4A3B-A85C-5E8B75AD9EFE}" type="pres">
      <dgm:prSet presAssocID="{5BAA8594-42D1-4C6E-8D62-FEBA2A878831}" presName="root2" presStyleCnt="0"/>
      <dgm:spPr/>
    </dgm:pt>
    <dgm:pt modelId="{D068C603-C5F8-46CA-B96E-5DE2E212CD84}" type="pres">
      <dgm:prSet presAssocID="{5BAA8594-42D1-4C6E-8D62-FEBA2A878831}" presName="LevelTwoTextNode" presStyleLbl="node3" presStyleIdx="1" presStyleCnt="2">
        <dgm:presLayoutVars>
          <dgm:chPref val="3"/>
        </dgm:presLayoutVars>
      </dgm:prSet>
      <dgm:spPr/>
    </dgm:pt>
    <dgm:pt modelId="{0146015D-A179-4FAD-B95A-C73FA01219E4}" type="pres">
      <dgm:prSet presAssocID="{5BAA8594-42D1-4C6E-8D62-FEBA2A878831}" presName="level3hierChild" presStyleCnt="0"/>
      <dgm:spPr/>
    </dgm:pt>
    <dgm:pt modelId="{B1DF6412-156B-4A9D-8DEE-221C7A1329FF}" type="pres">
      <dgm:prSet presAssocID="{76ECE38A-E362-40EE-87F1-1A834057D6E0}" presName="conn2-1" presStyleLbl="parChTrans1D4" presStyleIdx="2" presStyleCnt="5"/>
      <dgm:spPr/>
    </dgm:pt>
    <dgm:pt modelId="{7836F395-03F2-474D-B3BA-583E216B7614}" type="pres">
      <dgm:prSet presAssocID="{76ECE38A-E362-40EE-87F1-1A834057D6E0}" presName="connTx" presStyleLbl="parChTrans1D4" presStyleIdx="2" presStyleCnt="5"/>
      <dgm:spPr/>
    </dgm:pt>
    <dgm:pt modelId="{0A46A580-D4FE-4EF1-B4F1-28D2871D4B25}" type="pres">
      <dgm:prSet presAssocID="{2FE55936-0250-4B2F-A663-A525252E7022}" presName="root2" presStyleCnt="0"/>
      <dgm:spPr/>
    </dgm:pt>
    <dgm:pt modelId="{AC691B5D-29B1-492A-BE24-9B5B1DC51BBC}" type="pres">
      <dgm:prSet presAssocID="{2FE55936-0250-4B2F-A663-A525252E7022}" presName="LevelTwoTextNode" presStyleLbl="node4" presStyleIdx="2" presStyleCnt="5">
        <dgm:presLayoutVars>
          <dgm:chPref val="3"/>
        </dgm:presLayoutVars>
      </dgm:prSet>
      <dgm:spPr/>
    </dgm:pt>
    <dgm:pt modelId="{9A8A8C0F-CF7C-454C-8ABE-E9B6F331F5A1}" type="pres">
      <dgm:prSet presAssocID="{2FE55936-0250-4B2F-A663-A525252E7022}" presName="level3hierChild" presStyleCnt="0"/>
      <dgm:spPr/>
    </dgm:pt>
    <dgm:pt modelId="{99E2CD24-FAB4-4D84-9C07-EA8C7B0BC263}" type="pres">
      <dgm:prSet presAssocID="{5B88B0AE-A39B-41B1-B1D2-4C992D14449C}" presName="conn2-1" presStyleLbl="parChTrans1D4" presStyleIdx="3" presStyleCnt="5"/>
      <dgm:spPr/>
    </dgm:pt>
    <dgm:pt modelId="{3ED92034-3B3A-4E5A-A817-1B4155973B54}" type="pres">
      <dgm:prSet presAssocID="{5B88B0AE-A39B-41B1-B1D2-4C992D14449C}" presName="connTx" presStyleLbl="parChTrans1D4" presStyleIdx="3" presStyleCnt="5"/>
      <dgm:spPr/>
    </dgm:pt>
    <dgm:pt modelId="{89C6E0EC-5DB4-4CE7-B2D2-56C052F1E504}" type="pres">
      <dgm:prSet presAssocID="{25793EBB-7176-45FF-91CE-892332F032D0}" presName="root2" presStyleCnt="0"/>
      <dgm:spPr/>
    </dgm:pt>
    <dgm:pt modelId="{448E5303-8651-40D0-A65F-C0FE50312AB3}" type="pres">
      <dgm:prSet presAssocID="{25793EBB-7176-45FF-91CE-892332F032D0}" presName="LevelTwoTextNode" presStyleLbl="node4" presStyleIdx="3" presStyleCnt="5">
        <dgm:presLayoutVars>
          <dgm:chPref val="3"/>
        </dgm:presLayoutVars>
      </dgm:prSet>
      <dgm:spPr/>
    </dgm:pt>
    <dgm:pt modelId="{51CDD959-42E1-444B-AB03-FBFA2578ECD9}" type="pres">
      <dgm:prSet presAssocID="{25793EBB-7176-45FF-91CE-892332F032D0}" presName="level3hierChild" presStyleCnt="0"/>
      <dgm:spPr/>
    </dgm:pt>
    <dgm:pt modelId="{13C56F96-CEC6-4933-B350-BE9C559B85CA}" type="pres">
      <dgm:prSet presAssocID="{7853CE30-9906-4379-B8C5-B1E78DB2BEE8}" presName="conn2-1" presStyleLbl="parChTrans1D4" presStyleIdx="4" presStyleCnt="5"/>
      <dgm:spPr/>
    </dgm:pt>
    <dgm:pt modelId="{81FF1BBB-A251-49FF-87BD-305328A5EC88}" type="pres">
      <dgm:prSet presAssocID="{7853CE30-9906-4379-B8C5-B1E78DB2BEE8}" presName="connTx" presStyleLbl="parChTrans1D4" presStyleIdx="4" presStyleCnt="5"/>
      <dgm:spPr/>
    </dgm:pt>
    <dgm:pt modelId="{52EB9A82-0443-4267-BF4B-E673C6E9FB8C}" type="pres">
      <dgm:prSet presAssocID="{4646633C-AFF7-4357-B44C-A0C545A5981C}" presName="root2" presStyleCnt="0"/>
      <dgm:spPr/>
    </dgm:pt>
    <dgm:pt modelId="{1B5470A2-1F1D-4299-942B-5905C07AC1D1}" type="pres">
      <dgm:prSet presAssocID="{4646633C-AFF7-4357-B44C-A0C545A5981C}" presName="LevelTwoTextNode" presStyleLbl="node4" presStyleIdx="4" presStyleCnt="5">
        <dgm:presLayoutVars>
          <dgm:chPref val="3"/>
        </dgm:presLayoutVars>
      </dgm:prSet>
      <dgm:spPr/>
    </dgm:pt>
    <dgm:pt modelId="{646A95F0-FC82-467F-8BD2-A8BF7A84441A}" type="pres">
      <dgm:prSet presAssocID="{4646633C-AFF7-4357-B44C-A0C545A5981C}" presName="level3hierChild" presStyleCnt="0"/>
      <dgm:spPr/>
    </dgm:pt>
  </dgm:ptLst>
  <dgm:cxnLst>
    <dgm:cxn modelId="{72919403-C998-4AFB-9BDD-94CDB22F7CE6}" srcId="{8B00A38A-EA40-4E1F-9EEB-28BDED10B86A}" destId="{3A580FD9-6784-431E-85D4-BB3C602273CF}" srcOrd="0" destOrd="0" parTransId="{1943C241-2766-4E4D-8FB5-6F6D3E6BCA17}" sibTransId="{E124AD56-F477-4EBE-856B-8D4AF007D626}"/>
    <dgm:cxn modelId="{DAC9AB03-1BBD-4EBA-BF2E-4949A0DEC559}" type="presOf" srcId="{0CF05FDE-319D-4474-A485-8FA398E04A7A}" destId="{99AF2AF0-0EEA-4DAE-8F73-335740E59505}" srcOrd="1" destOrd="0" presId="urn:microsoft.com/office/officeart/2005/8/layout/hierarchy2"/>
    <dgm:cxn modelId="{DA3B6E0A-CF35-4FB0-B88B-24DF12E678E2}" type="presOf" srcId="{7853CE30-9906-4379-B8C5-B1E78DB2BEE8}" destId="{81FF1BBB-A251-49FF-87BD-305328A5EC88}" srcOrd="1" destOrd="0" presId="urn:microsoft.com/office/officeart/2005/8/layout/hierarchy2"/>
    <dgm:cxn modelId="{878C300C-D637-4F21-89C3-47F02A2B16F8}" type="presOf" srcId="{71558491-9A35-4D61-972C-68F6AFD3838D}" destId="{DA2ECC47-770D-41A8-93D2-DFA670BD8A71}" srcOrd="0" destOrd="0" presId="urn:microsoft.com/office/officeart/2005/8/layout/hierarchy2"/>
    <dgm:cxn modelId="{F8BA1513-6C35-4465-BD4B-DF5EBAF9D952}" type="presOf" srcId="{25793EBB-7176-45FF-91CE-892332F032D0}" destId="{448E5303-8651-40D0-A65F-C0FE50312AB3}" srcOrd="0" destOrd="0" presId="urn:microsoft.com/office/officeart/2005/8/layout/hierarchy2"/>
    <dgm:cxn modelId="{676EF615-40B2-445D-8916-E9CA6FF3D839}" type="presOf" srcId="{AECB2797-0F85-47A8-8BA4-12EDD717C00B}" destId="{6CA4DC4E-AE5D-45F4-87AC-F88EE97AD9E3}" srcOrd="0" destOrd="0" presId="urn:microsoft.com/office/officeart/2005/8/layout/hierarchy2"/>
    <dgm:cxn modelId="{5AA7811C-CFA7-4D15-A8E9-10D8BFD0E09F}" type="presOf" srcId="{5B88B0AE-A39B-41B1-B1D2-4C992D14449C}" destId="{99E2CD24-FAB4-4D84-9C07-EA8C7B0BC263}" srcOrd="0" destOrd="0" presId="urn:microsoft.com/office/officeart/2005/8/layout/hierarchy2"/>
    <dgm:cxn modelId="{A68EEE29-8D48-49AD-8869-F2C67DD638AA}" srcId="{7465001A-891A-485E-8D15-FF80C5081173}" destId="{5BAA8594-42D1-4C6E-8D62-FEBA2A878831}" srcOrd="0" destOrd="0" parTransId="{71558491-9A35-4D61-972C-68F6AFD3838D}" sibTransId="{3832691A-3058-466B-AFE3-0988FABE130A}"/>
    <dgm:cxn modelId="{172E5A32-4A0E-4B7F-8A00-A6850F29D215}" type="presOf" srcId="{4646633C-AFF7-4357-B44C-A0C545A5981C}" destId="{1B5470A2-1F1D-4299-942B-5905C07AC1D1}" srcOrd="0" destOrd="0" presId="urn:microsoft.com/office/officeart/2005/8/layout/hierarchy2"/>
    <dgm:cxn modelId="{DB3FE635-4C8C-44EB-B45A-D5149670CA5E}" srcId="{5BAA8594-42D1-4C6E-8D62-FEBA2A878831}" destId="{2FE55936-0250-4B2F-A663-A525252E7022}" srcOrd="0" destOrd="0" parTransId="{76ECE38A-E362-40EE-87F1-1A834057D6E0}" sibTransId="{67AED094-0FFE-4ABA-8EB1-4BEBC62B11FB}"/>
    <dgm:cxn modelId="{8F411A3A-F65E-4D4D-8F4D-FA8307056C8D}" srcId="{2FE55936-0250-4B2F-A663-A525252E7022}" destId="{25793EBB-7176-45FF-91CE-892332F032D0}" srcOrd="0" destOrd="0" parTransId="{5B88B0AE-A39B-41B1-B1D2-4C992D14449C}" sibTransId="{008B8F2D-7DBA-4D99-866A-EE6BB0BD9B75}"/>
    <dgm:cxn modelId="{FFDEF93B-8ED4-4364-A5EA-E32A99B4A097}" type="presOf" srcId="{8B00A38A-EA40-4E1F-9EEB-28BDED10B86A}" destId="{480B28E2-A97F-4499-BE2D-041647C6BDDD}" srcOrd="0" destOrd="0" presId="urn:microsoft.com/office/officeart/2005/8/layout/hierarchy2"/>
    <dgm:cxn modelId="{668A7460-820C-4336-B482-5CEA0047F6D3}" type="presOf" srcId="{7853CE30-9906-4379-B8C5-B1E78DB2BEE8}" destId="{13C56F96-CEC6-4933-B350-BE9C559B85CA}" srcOrd="0" destOrd="0" presId="urn:microsoft.com/office/officeart/2005/8/layout/hierarchy2"/>
    <dgm:cxn modelId="{71841042-6A25-4CB3-AD61-3C9F5A20B5EC}" type="presOf" srcId="{76ECE38A-E362-40EE-87F1-1A834057D6E0}" destId="{B1DF6412-156B-4A9D-8DEE-221C7A1329FF}" srcOrd="0" destOrd="0" presId="urn:microsoft.com/office/officeart/2005/8/layout/hierarchy2"/>
    <dgm:cxn modelId="{E40AFF42-B86E-41C8-AD2C-153FB3CCC6B5}" type="presOf" srcId="{37D270B2-D780-4E24-85EB-512033577D5C}" destId="{7A4FBC53-15AF-404C-BF84-DB7F2B4ED673}" srcOrd="0" destOrd="0" presId="urn:microsoft.com/office/officeart/2005/8/layout/hierarchy2"/>
    <dgm:cxn modelId="{C6131564-02AF-4DF6-AFC6-0243DDDAFF13}" srcId="{AECB2797-0F85-47A8-8BA4-12EDD717C00B}" destId="{CFCBC7B3-5860-44BD-8654-9400F780C2DC}" srcOrd="0" destOrd="0" parTransId="{0CF05FDE-319D-4474-A485-8FA398E04A7A}" sibTransId="{5C79C842-2EC7-4CB8-ADC7-D69E25F80C0A}"/>
    <dgm:cxn modelId="{A8B1EC65-CC5C-4C71-900E-E5DA317CB1C1}" type="presOf" srcId="{5BAA8594-42D1-4C6E-8D62-FEBA2A878831}" destId="{D068C603-C5F8-46CA-B96E-5DE2E212CD84}" srcOrd="0" destOrd="0" presId="urn:microsoft.com/office/officeart/2005/8/layout/hierarchy2"/>
    <dgm:cxn modelId="{FCCB1348-D758-4D49-BB86-2C36B922805A}" type="presOf" srcId="{D7FA6C8D-E124-415B-9B5A-E269BB942DE3}" destId="{CB84BB87-6B8A-4E79-9362-AF6DBD90582D}" srcOrd="1" destOrd="0" presId="urn:microsoft.com/office/officeart/2005/8/layout/hierarchy2"/>
    <dgm:cxn modelId="{3F477A49-F747-4002-9265-88AB1F510317}" type="presOf" srcId="{AD141EC4-AC9B-4A37-979D-78ADDD4EAEF0}" destId="{22BAD0DE-13B3-4409-9981-364791FDD552}" srcOrd="0" destOrd="0" presId="urn:microsoft.com/office/officeart/2005/8/layout/hierarchy2"/>
    <dgm:cxn modelId="{C0B0CD4A-2605-4408-9B0B-96E46EC3F8CE}" srcId="{3A580FD9-6784-431E-85D4-BB3C602273CF}" destId="{3E7F82D9-8262-4086-AF83-E49EAC425DED}" srcOrd="0" destOrd="0" parTransId="{D7FA6C8D-E124-415B-9B5A-E269BB942DE3}" sibTransId="{180B3CC0-5697-4E1F-ABAE-9817631489B4}"/>
    <dgm:cxn modelId="{805ECB6F-91A7-4E98-854D-9088C02C5278}" type="presOf" srcId="{76ECE38A-E362-40EE-87F1-1A834057D6E0}" destId="{7836F395-03F2-474D-B3BA-583E216B7614}" srcOrd="1" destOrd="0" presId="urn:microsoft.com/office/officeart/2005/8/layout/hierarchy2"/>
    <dgm:cxn modelId="{37BBFE50-D280-4832-A346-4C35ABC7723E}" type="presOf" srcId="{7465001A-891A-485E-8D15-FF80C5081173}" destId="{566DA338-A7E7-4341-8B3A-54895930BFBF}" srcOrd="0" destOrd="0" presId="urn:microsoft.com/office/officeart/2005/8/layout/hierarchy2"/>
    <dgm:cxn modelId="{E24BA252-3649-42B3-95C6-8A62F99050E0}" type="presOf" srcId="{3A580FD9-6784-431E-85D4-BB3C602273CF}" destId="{5299301F-3887-4DBC-A6C7-A73773C97739}" srcOrd="0" destOrd="0" presId="urn:microsoft.com/office/officeart/2005/8/layout/hierarchy2"/>
    <dgm:cxn modelId="{F1946175-C97D-4850-914F-3BF057DDD589}" type="presOf" srcId="{37D270B2-D780-4E24-85EB-512033577D5C}" destId="{004E0A8B-9343-4EF5-B93A-6C5895D4C46B}" srcOrd="1" destOrd="0" presId="urn:microsoft.com/office/officeart/2005/8/layout/hierarchy2"/>
    <dgm:cxn modelId="{40431179-26FA-4C26-AD0D-F1EEF5396A16}" type="presOf" srcId="{0CF05FDE-319D-4474-A485-8FA398E04A7A}" destId="{0F79ADB2-2F7A-4BB7-A385-D932F8B0A26F}" srcOrd="0" destOrd="0" presId="urn:microsoft.com/office/officeart/2005/8/layout/hierarchy2"/>
    <dgm:cxn modelId="{3337307B-B9E9-4390-AD23-98608990D55E}" srcId="{AECB2797-0F85-47A8-8BA4-12EDD717C00B}" destId="{7465001A-891A-485E-8D15-FF80C5081173}" srcOrd="1" destOrd="0" parTransId="{37D270B2-D780-4E24-85EB-512033577D5C}" sibTransId="{C45D39BA-F2A5-44B2-9FCA-227BA38D4472}"/>
    <dgm:cxn modelId="{F573797B-5FBD-4AF1-BB66-ECEDB669C049}" type="presOf" srcId="{5B88B0AE-A39B-41B1-B1D2-4C992D14449C}" destId="{3ED92034-3B3A-4E5A-A817-1B4155973B54}" srcOrd="1" destOrd="0" presId="urn:microsoft.com/office/officeart/2005/8/layout/hierarchy2"/>
    <dgm:cxn modelId="{D589E895-8A79-4EFF-93EC-91B91F6ED54E}" type="presOf" srcId="{CFCBC7B3-5860-44BD-8654-9400F780C2DC}" destId="{5210E7F5-0E9D-4FF1-AC37-9F093327230E}" srcOrd="0" destOrd="0" presId="urn:microsoft.com/office/officeart/2005/8/layout/hierarchy2"/>
    <dgm:cxn modelId="{BD4C059D-F356-451A-BCB1-DD19B3AFCE36}" type="presOf" srcId="{1943C241-2766-4E4D-8FB5-6F6D3E6BCA17}" destId="{546EA382-F97E-4487-808F-DCFCB11FDC4D}" srcOrd="1" destOrd="0" presId="urn:microsoft.com/office/officeart/2005/8/layout/hierarchy2"/>
    <dgm:cxn modelId="{0F3B3DA0-A48E-42F1-8B42-4AC8B4F51243}" type="presOf" srcId="{137517A3-9964-4B91-B1E8-91FEB5FC438B}" destId="{7163B77F-27DB-4FA0-9DE1-FE774381E4CD}" srcOrd="0" destOrd="0" presId="urn:microsoft.com/office/officeart/2005/8/layout/hierarchy2"/>
    <dgm:cxn modelId="{C8BEA1AD-750A-41A7-A065-7C9DD15501A9}" type="presOf" srcId="{1943C241-2766-4E4D-8FB5-6F6D3E6BCA17}" destId="{DD8049E2-DD07-463A-A553-4CF790E8B632}" srcOrd="0" destOrd="0" presId="urn:microsoft.com/office/officeart/2005/8/layout/hierarchy2"/>
    <dgm:cxn modelId="{B99A84C5-6FD2-43B8-BF74-64142C85686E}" srcId="{AD141EC4-AC9B-4A37-979D-78ADDD4EAEF0}" destId="{AECB2797-0F85-47A8-8BA4-12EDD717C00B}" srcOrd="0" destOrd="0" parTransId="{89D4EA68-71A2-4D4A-A619-DBC455AE5866}" sibTransId="{E45FAE6B-5BF7-4BE8-A60C-F27686F3708D}"/>
    <dgm:cxn modelId="{144FA4C9-AB47-4693-B05D-1D6C3E2D845E}" type="presOf" srcId="{2FE55936-0250-4B2F-A663-A525252E7022}" destId="{AC691B5D-29B1-492A-BE24-9B5B1DC51BBC}" srcOrd="0" destOrd="0" presId="urn:microsoft.com/office/officeart/2005/8/layout/hierarchy2"/>
    <dgm:cxn modelId="{4C7783D7-770B-40A5-BC6D-BF9C3642C78F}" type="presOf" srcId="{D7FA6C8D-E124-415B-9B5A-E269BB942DE3}" destId="{7EC2BD9E-4F69-45A9-9283-25C66CB6FB19}" srcOrd="0" destOrd="0" presId="urn:microsoft.com/office/officeart/2005/8/layout/hierarchy2"/>
    <dgm:cxn modelId="{D1FEE4DA-E8C1-4CDD-8D00-18E454BB7EEB}" srcId="{2FE55936-0250-4B2F-A663-A525252E7022}" destId="{4646633C-AFF7-4357-B44C-A0C545A5981C}" srcOrd="1" destOrd="0" parTransId="{7853CE30-9906-4379-B8C5-B1E78DB2BEE8}" sibTransId="{E2EDB2B0-BF1D-4025-86D2-714CA8D4570A}"/>
    <dgm:cxn modelId="{80A9E0DB-56FC-4750-B8BF-FE2CBB8A4201}" type="presOf" srcId="{137517A3-9964-4B91-B1E8-91FEB5FC438B}" destId="{07B35663-A296-43F9-9FF9-21075D797E5D}" srcOrd="1" destOrd="0" presId="urn:microsoft.com/office/officeart/2005/8/layout/hierarchy2"/>
    <dgm:cxn modelId="{D064ABEF-5D2F-4010-8BE8-53BA4FEE314F}" type="presOf" srcId="{3E7F82D9-8262-4086-AF83-E49EAC425DED}" destId="{B85B0CA0-E075-46B0-9AA8-879664EAEEE1}" srcOrd="0" destOrd="0" presId="urn:microsoft.com/office/officeart/2005/8/layout/hierarchy2"/>
    <dgm:cxn modelId="{D2110FF4-2645-41CC-B05D-163FE979C391}" type="presOf" srcId="{71558491-9A35-4D61-972C-68F6AFD3838D}" destId="{8C21F3D8-B953-45CA-940C-44F83CFBAD8C}" srcOrd="1" destOrd="0" presId="urn:microsoft.com/office/officeart/2005/8/layout/hierarchy2"/>
    <dgm:cxn modelId="{70881EFA-EE43-4C3E-8CCF-114FA24A9CD2}" srcId="{CFCBC7B3-5860-44BD-8654-9400F780C2DC}" destId="{8B00A38A-EA40-4E1F-9EEB-28BDED10B86A}" srcOrd="0" destOrd="0" parTransId="{137517A3-9964-4B91-B1E8-91FEB5FC438B}" sibTransId="{6C1DB59F-C997-4A37-B4E4-3BCF03BF8785}"/>
    <dgm:cxn modelId="{2076075D-9BA9-4AF6-8125-74877DFCF0F2}" type="presParOf" srcId="{22BAD0DE-13B3-4409-9981-364791FDD552}" destId="{EBB643D4-C68F-4381-841B-84701E9E9097}" srcOrd="0" destOrd="0" presId="urn:microsoft.com/office/officeart/2005/8/layout/hierarchy2"/>
    <dgm:cxn modelId="{D3D04CFA-6B03-42BF-BE77-9B49D7EA35B8}" type="presParOf" srcId="{EBB643D4-C68F-4381-841B-84701E9E9097}" destId="{6CA4DC4E-AE5D-45F4-87AC-F88EE97AD9E3}" srcOrd="0" destOrd="0" presId="urn:microsoft.com/office/officeart/2005/8/layout/hierarchy2"/>
    <dgm:cxn modelId="{0938A946-CD93-4269-8CE9-E93B40F21D4D}" type="presParOf" srcId="{EBB643D4-C68F-4381-841B-84701E9E9097}" destId="{E476496F-0EB1-4B34-ADE9-3D966940BB3B}" srcOrd="1" destOrd="0" presId="urn:microsoft.com/office/officeart/2005/8/layout/hierarchy2"/>
    <dgm:cxn modelId="{AB0EA3B1-F591-498E-BB36-0C5D39542DAF}" type="presParOf" srcId="{E476496F-0EB1-4B34-ADE9-3D966940BB3B}" destId="{0F79ADB2-2F7A-4BB7-A385-D932F8B0A26F}" srcOrd="0" destOrd="0" presId="urn:microsoft.com/office/officeart/2005/8/layout/hierarchy2"/>
    <dgm:cxn modelId="{17D096F7-CF5E-43BF-B617-B7DD422176D7}" type="presParOf" srcId="{0F79ADB2-2F7A-4BB7-A385-D932F8B0A26F}" destId="{99AF2AF0-0EEA-4DAE-8F73-335740E59505}" srcOrd="0" destOrd="0" presId="urn:microsoft.com/office/officeart/2005/8/layout/hierarchy2"/>
    <dgm:cxn modelId="{281ADAB4-B96E-46B8-9D06-B16894C866FC}" type="presParOf" srcId="{E476496F-0EB1-4B34-ADE9-3D966940BB3B}" destId="{35308815-D75B-461E-8F14-45CC7D95B2F4}" srcOrd="1" destOrd="0" presId="urn:microsoft.com/office/officeart/2005/8/layout/hierarchy2"/>
    <dgm:cxn modelId="{4BC7A57B-5DFB-4A61-A08D-594DFA3B99C9}" type="presParOf" srcId="{35308815-D75B-461E-8F14-45CC7D95B2F4}" destId="{5210E7F5-0E9D-4FF1-AC37-9F093327230E}" srcOrd="0" destOrd="0" presId="urn:microsoft.com/office/officeart/2005/8/layout/hierarchy2"/>
    <dgm:cxn modelId="{986C5603-0C8C-4006-90B1-E9C9B625778E}" type="presParOf" srcId="{35308815-D75B-461E-8F14-45CC7D95B2F4}" destId="{0FB2BD7F-E188-4C45-8250-A7DA6F236A3A}" srcOrd="1" destOrd="0" presId="urn:microsoft.com/office/officeart/2005/8/layout/hierarchy2"/>
    <dgm:cxn modelId="{1C5BA6D8-FA46-4E35-84E7-229B66F0AB7B}" type="presParOf" srcId="{0FB2BD7F-E188-4C45-8250-A7DA6F236A3A}" destId="{7163B77F-27DB-4FA0-9DE1-FE774381E4CD}" srcOrd="0" destOrd="0" presId="urn:microsoft.com/office/officeart/2005/8/layout/hierarchy2"/>
    <dgm:cxn modelId="{3458FF6D-A388-45EF-87B9-A03E0E689418}" type="presParOf" srcId="{7163B77F-27DB-4FA0-9DE1-FE774381E4CD}" destId="{07B35663-A296-43F9-9FF9-21075D797E5D}" srcOrd="0" destOrd="0" presId="urn:microsoft.com/office/officeart/2005/8/layout/hierarchy2"/>
    <dgm:cxn modelId="{27EAE921-3634-40C8-82A1-F06451D03FB1}" type="presParOf" srcId="{0FB2BD7F-E188-4C45-8250-A7DA6F236A3A}" destId="{FDEB21E7-5188-44EC-B7ED-CF1F0E4666FC}" srcOrd="1" destOrd="0" presId="urn:microsoft.com/office/officeart/2005/8/layout/hierarchy2"/>
    <dgm:cxn modelId="{B82A1F7B-8D0F-44CE-907D-1E6598B399FF}" type="presParOf" srcId="{FDEB21E7-5188-44EC-B7ED-CF1F0E4666FC}" destId="{480B28E2-A97F-4499-BE2D-041647C6BDDD}" srcOrd="0" destOrd="0" presId="urn:microsoft.com/office/officeart/2005/8/layout/hierarchy2"/>
    <dgm:cxn modelId="{77948D7C-1EAE-4C02-815A-E4F7B22D92B7}" type="presParOf" srcId="{FDEB21E7-5188-44EC-B7ED-CF1F0E4666FC}" destId="{798298DD-64BB-4BD1-A4A5-AEBAFC34D508}" srcOrd="1" destOrd="0" presId="urn:microsoft.com/office/officeart/2005/8/layout/hierarchy2"/>
    <dgm:cxn modelId="{B308C3E8-17A5-4B0E-B012-BF109C2EAC05}" type="presParOf" srcId="{798298DD-64BB-4BD1-A4A5-AEBAFC34D508}" destId="{DD8049E2-DD07-463A-A553-4CF790E8B632}" srcOrd="0" destOrd="0" presId="urn:microsoft.com/office/officeart/2005/8/layout/hierarchy2"/>
    <dgm:cxn modelId="{93A571A3-CC0E-4916-A5C3-7823547F25DA}" type="presParOf" srcId="{DD8049E2-DD07-463A-A553-4CF790E8B632}" destId="{546EA382-F97E-4487-808F-DCFCB11FDC4D}" srcOrd="0" destOrd="0" presId="urn:microsoft.com/office/officeart/2005/8/layout/hierarchy2"/>
    <dgm:cxn modelId="{7103456B-F99B-44F0-A01C-C40D7CD020E5}" type="presParOf" srcId="{798298DD-64BB-4BD1-A4A5-AEBAFC34D508}" destId="{991934B6-EE68-4E05-A408-4441F02A9FFD}" srcOrd="1" destOrd="0" presId="urn:microsoft.com/office/officeart/2005/8/layout/hierarchy2"/>
    <dgm:cxn modelId="{86ED0661-9E21-4BB6-B79E-AEF69B48B997}" type="presParOf" srcId="{991934B6-EE68-4E05-A408-4441F02A9FFD}" destId="{5299301F-3887-4DBC-A6C7-A73773C97739}" srcOrd="0" destOrd="0" presId="urn:microsoft.com/office/officeart/2005/8/layout/hierarchy2"/>
    <dgm:cxn modelId="{EF28EA78-8D7D-4F98-A474-DB65AD605FB9}" type="presParOf" srcId="{991934B6-EE68-4E05-A408-4441F02A9FFD}" destId="{0F16DFD5-56F2-4BDA-B6BF-E9E735B7264B}" srcOrd="1" destOrd="0" presId="urn:microsoft.com/office/officeart/2005/8/layout/hierarchy2"/>
    <dgm:cxn modelId="{EF20B5BC-D224-4D17-881D-034AA32A876C}" type="presParOf" srcId="{0F16DFD5-56F2-4BDA-B6BF-E9E735B7264B}" destId="{7EC2BD9E-4F69-45A9-9283-25C66CB6FB19}" srcOrd="0" destOrd="0" presId="urn:microsoft.com/office/officeart/2005/8/layout/hierarchy2"/>
    <dgm:cxn modelId="{FD69F8E1-C8BA-4967-A7D5-E22F5DEC5CF7}" type="presParOf" srcId="{7EC2BD9E-4F69-45A9-9283-25C66CB6FB19}" destId="{CB84BB87-6B8A-4E79-9362-AF6DBD90582D}" srcOrd="0" destOrd="0" presId="urn:microsoft.com/office/officeart/2005/8/layout/hierarchy2"/>
    <dgm:cxn modelId="{165D339D-BFFB-43E4-A0C0-99683C603253}" type="presParOf" srcId="{0F16DFD5-56F2-4BDA-B6BF-E9E735B7264B}" destId="{1483E0C0-66B4-4D20-95E6-23F664625D10}" srcOrd="1" destOrd="0" presId="urn:microsoft.com/office/officeart/2005/8/layout/hierarchy2"/>
    <dgm:cxn modelId="{E65CE496-A636-4CE9-9E21-CA8416E375C6}" type="presParOf" srcId="{1483E0C0-66B4-4D20-95E6-23F664625D10}" destId="{B85B0CA0-E075-46B0-9AA8-879664EAEEE1}" srcOrd="0" destOrd="0" presId="urn:microsoft.com/office/officeart/2005/8/layout/hierarchy2"/>
    <dgm:cxn modelId="{A0AF87EB-E7E9-4055-818D-9B84735BD9FE}" type="presParOf" srcId="{1483E0C0-66B4-4D20-95E6-23F664625D10}" destId="{53250ED6-1E5A-401A-BCC3-58CD1FE919E0}" srcOrd="1" destOrd="0" presId="urn:microsoft.com/office/officeart/2005/8/layout/hierarchy2"/>
    <dgm:cxn modelId="{0B606B77-2044-495E-9D5B-29F531D2735E}" type="presParOf" srcId="{E476496F-0EB1-4B34-ADE9-3D966940BB3B}" destId="{7A4FBC53-15AF-404C-BF84-DB7F2B4ED673}" srcOrd="2" destOrd="0" presId="urn:microsoft.com/office/officeart/2005/8/layout/hierarchy2"/>
    <dgm:cxn modelId="{AA2356ED-DDD6-4C61-9A24-3018C6245E03}" type="presParOf" srcId="{7A4FBC53-15AF-404C-BF84-DB7F2B4ED673}" destId="{004E0A8B-9343-4EF5-B93A-6C5895D4C46B}" srcOrd="0" destOrd="0" presId="urn:microsoft.com/office/officeart/2005/8/layout/hierarchy2"/>
    <dgm:cxn modelId="{DDA81378-BDCA-4E57-9F44-9C8B5A7E4DCB}" type="presParOf" srcId="{E476496F-0EB1-4B34-ADE9-3D966940BB3B}" destId="{C25CCB25-CE8C-41BE-A3A4-57180C1EF1FA}" srcOrd="3" destOrd="0" presId="urn:microsoft.com/office/officeart/2005/8/layout/hierarchy2"/>
    <dgm:cxn modelId="{B1D4D8EE-5B48-485D-A8B9-8D1836D11F2C}" type="presParOf" srcId="{C25CCB25-CE8C-41BE-A3A4-57180C1EF1FA}" destId="{566DA338-A7E7-4341-8B3A-54895930BFBF}" srcOrd="0" destOrd="0" presId="urn:microsoft.com/office/officeart/2005/8/layout/hierarchy2"/>
    <dgm:cxn modelId="{8AFFBAEF-3D03-40DA-9D60-A6F5E252C64C}" type="presParOf" srcId="{C25CCB25-CE8C-41BE-A3A4-57180C1EF1FA}" destId="{D6A4374C-6919-470A-BB1B-B1CAB740FDEA}" srcOrd="1" destOrd="0" presId="urn:microsoft.com/office/officeart/2005/8/layout/hierarchy2"/>
    <dgm:cxn modelId="{3BB0C48D-39CE-4AE7-AE1C-0A89A39FECE3}" type="presParOf" srcId="{D6A4374C-6919-470A-BB1B-B1CAB740FDEA}" destId="{DA2ECC47-770D-41A8-93D2-DFA670BD8A71}" srcOrd="0" destOrd="0" presId="urn:microsoft.com/office/officeart/2005/8/layout/hierarchy2"/>
    <dgm:cxn modelId="{A5DAC2CB-02AA-4745-9612-16A5A84145ED}" type="presParOf" srcId="{DA2ECC47-770D-41A8-93D2-DFA670BD8A71}" destId="{8C21F3D8-B953-45CA-940C-44F83CFBAD8C}" srcOrd="0" destOrd="0" presId="urn:microsoft.com/office/officeart/2005/8/layout/hierarchy2"/>
    <dgm:cxn modelId="{F00E1426-BA6E-40FF-9641-52F035D5C629}" type="presParOf" srcId="{D6A4374C-6919-470A-BB1B-B1CAB740FDEA}" destId="{F0CE6819-E5C6-4A3B-A85C-5E8B75AD9EFE}" srcOrd="1" destOrd="0" presId="urn:microsoft.com/office/officeart/2005/8/layout/hierarchy2"/>
    <dgm:cxn modelId="{1497B7DD-65C6-4019-B824-F99B03AB3D01}" type="presParOf" srcId="{F0CE6819-E5C6-4A3B-A85C-5E8B75AD9EFE}" destId="{D068C603-C5F8-46CA-B96E-5DE2E212CD84}" srcOrd="0" destOrd="0" presId="urn:microsoft.com/office/officeart/2005/8/layout/hierarchy2"/>
    <dgm:cxn modelId="{59BFF8E7-7B2D-4D21-977C-310796FDFB93}" type="presParOf" srcId="{F0CE6819-E5C6-4A3B-A85C-5E8B75AD9EFE}" destId="{0146015D-A179-4FAD-B95A-C73FA01219E4}" srcOrd="1" destOrd="0" presId="urn:microsoft.com/office/officeart/2005/8/layout/hierarchy2"/>
    <dgm:cxn modelId="{0D436283-13D8-4C71-8746-EF1F038016B4}" type="presParOf" srcId="{0146015D-A179-4FAD-B95A-C73FA01219E4}" destId="{B1DF6412-156B-4A9D-8DEE-221C7A1329FF}" srcOrd="0" destOrd="0" presId="urn:microsoft.com/office/officeart/2005/8/layout/hierarchy2"/>
    <dgm:cxn modelId="{740E277D-ED74-46AC-B94D-FD2A1AE406B0}" type="presParOf" srcId="{B1DF6412-156B-4A9D-8DEE-221C7A1329FF}" destId="{7836F395-03F2-474D-B3BA-583E216B7614}" srcOrd="0" destOrd="0" presId="urn:microsoft.com/office/officeart/2005/8/layout/hierarchy2"/>
    <dgm:cxn modelId="{102DA6DA-3753-4A56-A0FB-156E843D5230}" type="presParOf" srcId="{0146015D-A179-4FAD-B95A-C73FA01219E4}" destId="{0A46A580-D4FE-4EF1-B4F1-28D2871D4B25}" srcOrd="1" destOrd="0" presId="urn:microsoft.com/office/officeart/2005/8/layout/hierarchy2"/>
    <dgm:cxn modelId="{60400E4E-F6D0-4834-8BF8-525E69858417}" type="presParOf" srcId="{0A46A580-D4FE-4EF1-B4F1-28D2871D4B25}" destId="{AC691B5D-29B1-492A-BE24-9B5B1DC51BBC}" srcOrd="0" destOrd="0" presId="urn:microsoft.com/office/officeart/2005/8/layout/hierarchy2"/>
    <dgm:cxn modelId="{08E1CB04-0B5F-435A-92C1-6998F68397FF}" type="presParOf" srcId="{0A46A580-D4FE-4EF1-B4F1-28D2871D4B25}" destId="{9A8A8C0F-CF7C-454C-8ABE-E9B6F331F5A1}" srcOrd="1" destOrd="0" presId="urn:microsoft.com/office/officeart/2005/8/layout/hierarchy2"/>
    <dgm:cxn modelId="{34A1B505-31AC-4F57-BF29-F1B71EE63BF2}" type="presParOf" srcId="{9A8A8C0F-CF7C-454C-8ABE-E9B6F331F5A1}" destId="{99E2CD24-FAB4-4D84-9C07-EA8C7B0BC263}" srcOrd="0" destOrd="0" presId="urn:microsoft.com/office/officeart/2005/8/layout/hierarchy2"/>
    <dgm:cxn modelId="{875D738B-697C-42E7-B6E9-7EA2BF08C4B4}" type="presParOf" srcId="{99E2CD24-FAB4-4D84-9C07-EA8C7B0BC263}" destId="{3ED92034-3B3A-4E5A-A817-1B4155973B54}" srcOrd="0" destOrd="0" presId="urn:microsoft.com/office/officeart/2005/8/layout/hierarchy2"/>
    <dgm:cxn modelId="{1CC90842-5993-4F47-A5CD-E97F285E7706}" type="presParOf" srcId="{9A8A8C0F-CF7C-454C-8ABE-E9B6F331F5A1}" destId="{89C6E0EC-5DB4-4CE7-B2D2-56C052F1E504}" srcOrd="1" destOrd="0" presId="urn:microsoft.com/office/officeart/2005/8/layout/hierarchy2"/>
    <dgm:cxn modelId="{92AE323C-CCA1-4343-A958-0F02BCB8CB05}" type="presParOf" srcId="{89C6E0EC-5DB4-4CE7-B2D2-56C052F1E504}" destId="{448E5303-8651-40D0-A65F-C0FE50312AB3}" srcOrd="0" destOrd="0" presId="urn:microsoft.com/office/officeart/2005/8/layout/hierarchy2"/>
    <dgm:cxn modelId="{FC67D462-B1F4-4E7E-BE22-6BBF3382DF43}" type="presParOf" srcId="{89C6E0EC-5DB4-4CE7-B2D2-56C052F1E504}" destId="{51CDD959-42E1-444B-AB03-FBFA2578ECD9}" srcOrd="1" destOrd="0" presId="urn:microsoft.com/office/officeart/2005/8/layout/hierarchy2"/>
    <dgm:cxn modelId="{D408BF87-E3C0-4A80-9889-E01686624752}" type="presParOf" srcId="{9A8A8C0F-CF7C-454C-8ABE-E9B6F331F5A1}" destId="{13C56F96-CEC6-4933-B350-BE9C559B85CA}" srcOrd="2" destOrd="0" presId="urn:microsoft.com/office/officeart/2005/8/layout/hierarchy2"/>
    <dgm:cxn modelId="{FE1D8E61-1A4A-4332-835C-25A69700BAC2}" type="presParOf" srcId="{13C56F96-CEC6-4933-B350-BE9C559B85CA}" destId="{81FF1BBB-A251-49FF-87BD-305328A5EC88}" srcOrd="0" destOrd="0" presId="urn:microsoft.com/office/officeart/2005/8/layout/hierarchy2"/>
    <dgm:cxn modelId="{F6FFC475-D791-4AA7-9A05-712C0DA867EB}" type="presParOf" srcId="{9A8A8C0F-CF7C-454C-8ABE-E9B6F331F5A1}" destId="{52EB9A82-0443-4267-BF4B-E673C6E9FB8C}" srcOrd="3" destOrd="0" presId="urn:microsoft.com/office/officeart/2005/8/layout/hierarchy2"/>
    <dgm:cxn modelId="{027CA556-00A1-4834-A02C-CE9FF21B2D1B}" type="presParOf" srcId="{52EB9A82-0443-4267-BF4B-E673C6E9FB8C}" destId="{1B5470A2-1F1D-4299-942B-5905C07AC1D1}" srcOrd="0" destOrd="0" presId="urn:microsoft.com/office/officeart/2005/8/layout/hierarchy2"/>
    <dgm:cxn modelId="{5F9F3373-444B-4A7E-B755-BFA68AECD53A}" type="presParOf" srcId="{52EB9A82-0443-4267-BF4B-E673C6E9FB8C}" destId="{646A95F0-FC82-467F-8BD2-A8BF7A8444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DC4E-AE5D-45F4-87AC-F88EE97AD9E3}">
      <dsp:nvSpPr>
        <dsp:cNvPr id="0" name=""/>
        <dsp:cNvSpPr/>
      </dsp:nvSpPr>
      <dsp:spPr>
        <a:xfrm>
          <a:off x="0" y="1680354"/>
          <a:ext cx="1233122" cy="616561"/>
        </a:xfrm>
        <a:prstGeom prst="roundRect">
          <a:avLst>
            <a:gd name="adj" fmla="val 10000"/>
          </a:avLst>
        </a:prstGeom>
        <a:solidFill>
          <a:srgbClr val="003E6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Proyecto de inversión</a:t>
          </a:r>
        </a:p>
      </dsp:txBody>
      <dsp:txXfrm>
        <a:off x="18058" y="1698412"/>
        <a:ext cx="1197006" cy="580445"/>
      </dsp:txXfrm>
    </dsp:sp>
    <dsp:sp modelId="{0F79ADB2-2F7A-4BB7-A385-D932F8B0A26F}">
      <dsp:nvSpPr>
        <dsp:cNvPr id="0" name=""/>
        <dsp:cNvSpPr/>
      </dsp:nvSpPr>
      <dsp:spPr>
        <a:xfrm rot="18783378">
          <a:off x="1117665" y="1709933"/>
          <a:ext cx="727790" cy="25620"/>
        </a:xfrm>
        <a:custGeom>
          <a:avLst/>
          <a:gdLst/>
          <a:ahLst/>
          <a:cxnLst/>
          <a:rect l="0" t="0" r="0" b="0"/>
          <a:pathLst>
            <a:path>
              <a:moveTo>
                <a:pt x="0" y="12810"/>
              </a:moveTo>
              <a:lnTo>
                <a:pt x="727790"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1463365" y="1704548"/>
        <a:ext cx="36389" cy="36389"/>
      </dsp:txXfrm>
    </dsp:sp>
    <dsp:sp modelId="{5210E7F5-0E9D-4FF1-AC37-9F093327230E}">
      <dsp:nvSpPr>
        <dsp:cNvPr id="0" name=""/>
        <dsp:cNvSpPr/>
      </dsp:nvSpPr>
      <dsp:spPr>
        <a:xfrm>
          <a:off x="1729997" y="1148570"/>
          <a:ext cx="1233122" cy="616561"/>
        </a:xfrm>
        <a:prstGeom prst="roundRect">
          <a:avLst>
            <a:gd name="adj" fmla="val 10000"/>
          </a:avLst>
        </a:prstGeom>
        <a:solidFill>
          <a:srgbClr val="005F9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Objetivo específico 1</a:t>
          </a:r>
        </a:p>
      </dsp:txBody>
      <dsp:txXfrm>
        <a:off x="1748055" y="1166628"/>
        <a:ext cx="1197006" cy="580445"/>
      </dsp:txXfrm>
    </dsp:sp>
    <dsp:sp modelId="{7163B77F-27DB-4FA0-9DE1-FE774381E4CD}">
      <dsp:nvSpPr>
        <dsp:cNvPr id="0" name=""/>
        <dsp:cNvSpPr/>
      </dsp:nvSpPr>
      <dsp:spPr>
        <a:xfrm>
          <a:off x="2963120" y="1444041"/>
          <a:ext cx="493249" cy="25620"/>
        </a:xfrm>
        <a:custGeom>
          <a:avLst/>
          <a:gdLst/>
          <a:ahLst/>
          <a:cxnLst/>
          <a:rect l="0" t="0" r="0" b="0"/>
          <a:pathLst>
            <a:path>
              <a:moveTo>
                <a:pt x="0" y="12810"/>
              </a:moveTo>
              <a:lnTo>
                <a:pt x="493249"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197414" y="1444520"/>
        <a:ext cx="24662" cy="24662"/>
      </dsp:txXfrm>
    </dsp:sp>
    <dsp:sp modelId="{480B28E2-A97F-4499-BE2D-041647C6BDDD}">
      <dsp:nvSpPr>
        <dsp:cNvPr id="0" name=""/>
        <dsp:cNvSpPr/>
      </dsp:nvSpPr>
      <dsp:spPr>
        <a:xfrm>
          <a:off x="3456370" y="1148570"/>
          <a:ext cx="1233122" cy="616561"/>
        </a:xfrm>
        <a:prstGeom prst="roundRect">
          <a:avLst>
            <a:gd name="adj" fmla="val 10000"/>
          </a:avLst>
        </a:prstGeom>
        <a:solidFill>
          <a:srgbClr val="0084D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Meta 1 </a:t>
          </a:r>
        </a:p>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a:t>
          </a:r>
        </a:p>
      </dsp:txBody>
      <dsp:txXfrm>
        <a:off x="3474428" y="1166628"/>
        <a:ext cx="1197006" cy="580445"/>
      </dsp:txXfrm>
    </dsp:sp>
    <dsp:sp modelId="{DD8049E2-DD07-463A-A553-4CF790E8B632}">
      <dsp:nvSpPr>
        <dsp:cNvPr id="0" name=""/>
        <dsp:cNvSpPr/>
      </dsp:nvSpPr>
      <dsp:spPr>
        <a:xfrm>
          <a:off x="4689492" y="1444041"/>
          <a:ext cx="493249" cy="25620"/>
        </a:xfrm>
        <a:custGeom>
          <a:avLst/>
          <a:gdLst/>
          <a:ahLst/>
          <a:cxnLst/>
          <a:rect l="0" t="0" r="0" b="0"/>
          <a:pathLst>
            <a:path>
              <a:moveTo>
                <a:pt x="0" y="12810"/>
              </a:moveTo>
              <a:lnTo>
                <a:pt x="493249"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923786" y="1444520"/>
        <a:ext cx="24662" cy="24662"/>
      </dsp:txXfrm>
    </dsp:sp>
    <dsp:sp modelId="{5299301F-3887-4DBC-A6C7-A73773C97739}">
      <dsp:nvSpPr>
        <dsp:cNvPr id="0" name=""/>
        <dsp:cNvSpPr/>
      </dsp:nvSpPr>
      <dsp:spPr>
        <a:xfrm>
          <a:off x="5182742" y="1148570"/>
          <a:ext cx="1233122" cy="616561"/>
        </a:xfrm>
        <a:prstGeom prst="roundRect">
          <a:avLst>
            <a:gd name="adj" fmla="val 10000"/>
          </a:avLst>
        </a:prstGeom>
        <a:solidFill>
          <a:srgbClr val="009FE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Actividad</a:t>
          </a:r>
        </a:p>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 </a:t>
          </a:r>
        </a:p>
      </dsp:txBody>
      <dsp:txXfrm>
        <a:off x="5200800" y="1166628"/>
        <a:ext cx="1197006" cy="580445"/>
      </dsp:txXfrm>
    </dsp:sp>
    <dsp:sp modelId="{7EC2BD9E-4F69-45A9-9283-25C66CB6FB19}">
      <dsp:nvSpPr>
        <dsp:cNvPr id="0" name=""/>
        <dsp:cNvSpPr/>
      </dsp:nvSpPr>
      <dsp:spPr>
        <a:xfrm>
          <a:off x="6415865" y="1444041"/>
          <a:ext cx="493249" cy="25620"/>
        </a:xfrm>
        <a:custGeom>
          <a:avLst/>
          <a:gdLst/>
          <a:ahLst/>
          <a:cxnLst/>
          <a:rect l="0" t="0" r="0" b="0"/>
          <a:pathLst>
            <a:path>
              <a:moveTo>
                <a:pt x="0" y="12810"/>
              </a:moveTo>
              <a:lnTo>
                <a:pt x="493249"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6650158" y="1444520"/>
        <a:ext cx="24662" cy="24662"/>
      </dsp:txXfrm>
    </dsp:sp>
    <dsp:sp modelId="{B85B0CA0-E075-46B0-9AA8-879664EAEEE1}">
      <dsp:nvSpPr>
        <dsp:cNvPr id="0" name=""/>
        <dsp:cNvSpPr/>
      </dsp:nvSpPr>
      <dsp:spPr>
        <a:xfrm>
          <a:off x="6909114" y="1148570"/>
          <a:ext cx="1233122" cy="616561"/>
        </a:xfrm>
        <a:prstGeom prst="roundRect">
          <a:avLst>
            <a:gd name="adj" fmla="val 10000"/>
          </a:avLst>
        </a:prstGeom>
        <a:solidFill>
          <a:srgbClr val="3FB6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Tarea</a:t>
          </a:r>
        </a:p>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a:t>
          </a:r>
        </a:p>
      </dsp:txBody>
      <dsp:txXfrm>
        <a:off x="6927172" y="1166628"/>
        <a:ext cx="1197006" cy="580445"/>
      </dsp:txXfrm>
    </dsp:sp>
    <dsp:sp modelId="{7A4FBC53-15AF-404C-BF84-DB7F2B4ED673}">
      <dsp:nvSpPr>
        <dsp:cNvPr id="0" name=""/>
        <dsp:cNvSpPr/>
      </dsp:nvSpPr>
      <dsp:spPr>
        <a:xfrm rot="2816622">
          <a:off x="1117665" y="2241717"/>
          <a:ext cx="727790" cy="25620"/>
        </a:xfrm>
        <a:custGeom>
          <a:avLst/>
          <a:gdLst/>
          <a:ahLst/>
          <a:cxnLst/>
          <a:rect l="0" t="0" r="0" b="0"/>
          <a:pathLst>
            <a:path>
              <a:moveTo>
                <a:pt x="0" y="12810"/>
              </a:moveTo>
              <a:lnTo>
                <a:pt x="727790"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1463365" y="2236332"/>
        <a:ext cx="36389" cy="36389"/>
      </dsp:txXfrm>
    </dsp:sp>
    <dsp:sp modelId="{566DA338-A7E7-4341-8B3A-54895930BFBF}">
      <dsp:nvSpPr>
        <dsp:cNvPr id="0" name=""/>
        <dsp:cNvSpPr/>
      </dsp:nvSpPr>
      <dsp:spPr>
        <a:xfrm>
          <a:off x="1729997" y="2212139"/>
          <a:ext cx="1233122" cy="616561"/>
        </a:xfrm>
        <a:prstGeom prst="roundRect">
          <a:avLst>
            <a:gd name="adj" fmla="val 10000"/>
          </a:avLst>
        </a:prstGeom>
        <a:solidFill>
          <a:srgbClr val="005F9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Objetivo específico 2</a:t>
          </a:r>
        </a:p>
      </dsp:txBody>
      <dsp:txXfrm>
        <a:off x="1748055" y="2230197"/>
        <a:ext cx="1197006" cy="580445"/>
      </dsp:txXfrm>
    </dsp:sp>
    <dsp:sp modelId="{DA2ECC47-770D-41A8-93D2-DFA670BD8A71}">
      <dsp:nvSpPr>
        <dsp:cNvPr id="0" name=""/>
        <dsp:cNvSpPr/>
      </dsp:nvSpPr>
      <dsp:spPr>
        <a:xfrm>
          <a:off x="2963120" y="2507609"/>
          <a:ext cx="493249" cy="25620"/>
        </a:xfrm>
        <a:custGeom>
          <a:avLst/>
          <a:gdLst/>
          <a:ahLst/>
          <a:cxnLst/>
          <a:rect l="0" t="0" r="0" b="0"/>
          <a:pathLst>
            <a:path>
              <a:moveTo>
                <a:pt x="0" y="12810"/>
              </a:moveTo>
              <a:lnTo>
                <a:pt x="493249"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197414" y="2508088"/>
        <a:ext cx="24662" cy="24662"/>
      </dsp:txXfrm>
    </dsp:sp>
    <dsp:sp modelId="{D068C603-C5F8-46CA-B96E-5DE2E212CD84}">
      <dsp:nvSpPr>
        <dsp:cNvPr id="0" name=""/>
        <dsp:cNvSpPr/>
      </dsp:nvSpPr>
      <dsp:spPr>
        <a:xfrm>
          <a:off x="3456370" y="2212139"/>
          <a:ext cx="1233122" cy="616561"/>
        </a:xfrm>
        <a:prstGeom prst="roundRect">
          <a:avLst>
            <a:gd name="adj" fmla="val 10000"/>
          </a:avLst>
        </a:prstGeom>
        <a:solidFill>
          <a:srgbClr val="0084D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Meta 1 </a:t>
          </a:r>
        </a:p>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a:t>
          </a:r>
        </a:p>
      </dsp:txBody>
      <dsp:txXfrm>
        <a:off x="3474428" y="2230197"/>
        <a:ext cx="1197006" cy="580445"/>
      </dsp:txXfrm>
    </dsp:sp>
    <dsp:sp modelId="{B1DF6412-156B-4A9D-8DEE-221C7A1329FF}">
      <dsp:nvSpPr>
        <dsp:cNvPr id="0" name=""/>
        <dsp:cNvSpPr/>
      </dsp:nvSpPr>
      <dsp:spPr>
        <a:xfrm>
          <a:off x="4689492" y="2507609"/>
          <a:ext cx="493249" cy="25620"/>
        </a:xfrm>
        <a:custGeom>
          <a:avLst/>
          <a:gdLst/>
          <a:ahLst/>
          <a:cxnLst/>
          <a:rect l="0" t="0" r="0" b="0"/>
          <a:pathLst>
            <a:path>
              <a:moveTo>
                <a:pt x="0" y="12810"/>
              </a:moveTo>
              <a:lnTo>
                <a:pt x="493249"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923786" y="2508088"/>
        <a:ext cx="24662" cy="24662"/>
      </dsp:txXfrm>
    </dsp:sp>
    <dsp:sp modelId="{AC691B5D-29B1-492A-BE24-9B5B1DC51BBC}">
      <dsp:nvSpPr>
        <dsp:cNvPr id="0" name=""/>
        <dsp:cNvSpPr/>
      </dsp:nvSpPr>
      <dsp:spPr>
        <a:xfrm>
          <a:off x="5182742" y="2212139"/>
          <a:ext cx="1233122" cy="616561"/>
        </a:xfrm>
        <a:prstGeom prst="roundRect">
          <a:avLst>
            <a:gd name="adj" fmla="val 10000"/>
          </a:avLst>
        </a:prstGeom>
        <a:solidFill>
          <a:srgbClr val="009FE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Actividad  %</a:t>
          </a:r>
        </a:p>
      </dsp:txBody>
      <dsp:txXfrm>
        <a:off x="5200800" y="2230197"/>
        <a:ext cx="1197006" cy="580445"/>
      </dsp:txXfrm>
    </dsp:sp>
    <dsp:sp modelId="{99E2CD24-FAB4-4D84-9C07-EA8C7B0BC263}">
      <dsp:nvSpPr>
        <dsp:cNvPr id="0" name=""/>
        <dsp:cNvSpPr/>
      </dsp:nvSpPr>
      <dsp:spPr>
        <a:xfrm rot="19457599">
          <a:off x="6358770" y="2330348"/>
          <a:ext cx="607438" cy="25620"/>
        </a:xfrm>
        <a:custGeom>
          <a:avLst/>
          <a:gdLst/>
          <a:ahLst/>
          <a:cxnLst/>
          <a:rect l="0" t="0" r="0" b="0"/>
          <a:pathLst>
            <a:path>
              <a:moveTo>
                <a:pt x="0" y="12810"/>
              </a:moveTo>
              <a:lnTo>
                <a:pt x="607438"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6647303" y="2327972"/>
        <a:ext cx="30371" cy="30371"/>
      </dsp:txXfrm>
    </dsp:sp>
    <dsp:sp modelId="{448E5303-8651-40D0-A65F-C0FE50312AB3}">
      <dsp:nvSpPr>
        <dsp:cNvPr id="0" name=""/>
        <dsp:cNvSpPr/>
      </dsp:nvSpPr>
      <dsp:spPr>
        <a:xfrm>
          <a:off x="6909114" y="1857616"/>
          <a:ext cx="1233122" cy="616561"/>
        </a:xfrm>
        <a:prstGeom prst="roundRect">
          <a:avLst>
            <a:gd name="adj" fmla="val 10000"/>
          </a:avLst>
        </a:prstGeom>
        <a:solidFill>
          <a:srgbClr val="3FB6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Tarea 1</a:t>
          </a:r>
        </a:p>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 %</a:t>
          </a:r>
        </a:p>
      </dsp:txBody>
      <dsp:txXfrm>
        <a:off x="6927172" y="1875674"/>
        <a:ext cx="1197006" cy="580445"/>
      </dsp:txXfrm>
    </dsp:sp>
    <dsp:sp modelId="{13C56F96-CEC6-4933-B350-BE9C559B85CA}">
      <dsp:nvSpPr>
        <dsp:cNvPr id="0" name=""/>
        <dsp:cNvSpPr/>
      </dsp:nvSpPr>
      <dsp:spPr>
        <a:xfrm rot="2142401">
          <a:off x="6358770" y="2684871"/>
          <a:ext cx="607438" cy="25620"/>
        </a:xfrm>
        <a:custGeom>
          <a:avLst/>
          <a:gdLst/>
          <a:ahLst/>
          <a:cxnLst/>
          <a:rect l="0" t="0" r="0" b="0"/>
          <a:pathLst>
            <a:path>
              <a:moveTo>
                <a:pt x="0" y="12810"/>
              </a:moveTo>
              <a:lnTo>
                <a:pt x="607438" y="12810"/>
              </a:lnTo>
            </a:path>
          </a:pathLst>
        </a:custGeom>
        <a:noFill/>
        <a:ln w="12700" cap="flat" cmpd="sng" algn="ctr">
          <a:solidFill>
            <a:srgbClr val="009FE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6647303" y="2682495"/>
        <a:ext cx="30371" cy="30371"/>
      </dsp:txXfrm>
    </dsp:sp>
    <dsp:sp modelId="{1B5470A2-1F1D-4299-942B-5905C07AC1D1}">
      <dsp:nvSpPr>
        <dsp:cNvPr id="0" name=""/>
        <dsp:cNvSpPr/>
      </dsp:nvSpPr>
      <dsp:spPr>
        <a:xfrm>
          <a:off x="6909114" y="2566661"/>
          <a:ext cx="1233122" cy="616561"/>
        </a:xfrm>
        <a:prstGeom prst="roundRect">
          <a:avLst>
            <a:gd name="adj" fmla="val 10000"/>
          </a:avLst>
        </a:prstGeom>
        <a:solidFill>
          <a:srgbClr val="3FB6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Tarea 2 </a:t>
          </a:r>
        </a:p>
        <a:p>
          <a:pPr marL="0" lvl="0" indent="0" algn="ctr" defTabSz="622300">
            <a:lnSpc>
              <a:spcPct val="90000"/>
            </a:lnSpc>
            <a:spcBef>
              <a:spcPct val="0"/>
            </a:spcBef>
            <a:spcAft>
              <a:spcPct val="35000"/>
            </a:spcAft>
            <a:buNone/>
          </a:pPr>
          <a:r>
            <a:rPr lang="es-MX" sz="1400" kern="1200" dirty="0">
              <a:latin typeface="Arial Rounded MT Bold" panose="020F0704030504030204" pitchFamily="34" charset="0"/>
            </a:rPr>
            <a:t>%</a:t>
          </a:r>
        </a:p>
      </dsp:txBody>
      <dsp:txXfrm>
        <a:off x="6927172" y="2584719"/>
        <a:ext cx="1197006" cy="5804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BDE0BD5D-5EF5-437B-AAFC-44DDF4ACC6E7}" type="datetimeFigureOut">
              <a:rPr lang="es-MX" smtClean="0"/>
              <a:t>27/07/2018</a:t>
            </a:fld>
            <a:endParaRPr lang="es-MX"/>
          </a:p>
        </p:txBody>
      </p:sp>
      <p:sp>
        <p:nvSpPr>
          <p:cNvPr id="4" name="Marcador de pie de página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11675F14-D53E-48D4-9279-5BF8CDB24484}" type="slidenum">
              <a:rPr lang="es-MX" smtClean="0"/>
              <a:t>‹Nº›</a:t>
            </a:fld>
            <a:endParaRPr lang="es-MX"/>
          </a:p>
        </p:txBody>
      </p:sp>
    </p:spTree>
    <p:extLst>
      <p:ext uri="{BB962C8B-B14F-4D97-AF65-F5344CB8AC3E}">
        <p14:creationId xmlns:p14="http://schemas.microsoft.com/office/powerpoint/2010/main" val="890585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MX"/>
          </a:p>
        </p:txBody>
      </p:sp>
      <p:sp>
        <p:nvSpPr>
          <p:cNvPr id="3" name="Marcador de fecha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A9A0F30-901A-4C4D-AE2E-B434E783FC74}" type="datetimeFigureOut">
              <a:rPr lang="es-MX" smtClean="0"/>
              <a:t>27/07/2018</a:t>
            </a:fld>
            <a:endParaRPr lang="es-MX"/>
          </a:p>
        </p:txBody>
      </p:sp>
      <p:sp>
        <p:nvSpPr>
          <p:cNvPr id="4" name="Marcador de imagen de diapositiva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s-MX"/>
          </a:p>
        </p:txBody>
      </p:sp>
      <p:sp>
        <p:nvSpPr>
          <p:cNvPr id="5" name="Marcador de notas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a:ln>
                  <a:noFill/>
                </a:ln>
                <a:solidFill>
                  <a:prstClr val="black"/>
                </a:solidFill>
                <a:effectLst/>
                <a:uLnTx/>
                <a:uFillTx/>
                <a:latin typeface="+mn-lt"/>
                <a:ea typeface="+mn-ea"/>
                <a:cs typeface="+mn-cs"/>
              </a:rPr>
              <a:t>Por lo tanto, el Plan de Acción Institucional en inversión consolida el avance de 57 objetivos específicos, 105 metas, 247 actividades y 720 tareas.</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a:ln>
                  <a:noFill/>
                </a:ln>
                <a:solidFill>
                  <a:prstClr val="black"/>
                </a:solidFill>
                <a:effectLst/>
                <a:uLnTx/>
                <a:uFillTx/>
                <a:latin typeface="+mn-lt"/>
                <a:ea typeface="+mn-ea"/>
                <a:cs typeface="+mn-cs"/>
              </a:rPr>
              <a:t>De aquí la importancia en la definición de las tareas en los talleres que se realizarán y su ponderación. De ellas depende la correcta programación de actividades y el logro de las metas.</a:t>
            </a:r>
          </a:p>
        </p:txBody>
      </p:sp>
      <p:sp>
        <p:nvSpPr>
          <p:cNvPr id="6" name="Marcador de pie de página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0A82D11-B0F7-45F9-9A36-10FA84327AFF}" type="slidenum">
              <a:rPr lang="es-MX" smtClean="0"/>
              <a:t>‹Nº›</a:t>
            </a:fld>
            <a:endParaRPr lang="es-MX"/>
          </a:p>
        </p:txBody>
      </p:sp>
    </p:spTree>
    <p:extLst>
      <p:ext uri="{BB962C8B-B14F-4D97-AF65-F5344CB8AC3E}">
        <p14:creationId xmlns:p14="http://schemas.microsoft.com/office/powerpoint/2010/main" val="2365538222"/>
      </p:ext>
    </p:extLst>
  </p:cSld>
  <p:clrMap bg1="lt1" tx1="dk1" bg2="lt2" tx2="dk2" accent1="accent1" accent2="accent2" accent3="accent3" accent4="accent4" accent5="accent5" accent6="accent6" hlink="hlink" folHlink="folHlink"/>
  <p:notesStyle>
    <a:lvl1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E21B4527-75F3-4F54-B915-70A1D4E4C560}" type="slidenum">
              <a:rPr lang="es-ES" smtClean="0"/>
              <a:pPr>
                <a:defRPr/>
              </a:pPr>
              <a:t>1</a:t>
            </a:fld>
            <a:endParaRPr lang="es-ES"/>
          </a:p>
        </p:txBody>
      </p:sp>
    </p:spTree>
    <p:extLst>
      <p:ext uri="{BB962C8B-B14F-4D97-AF65-F5344CB8AC3E}">
        <p14:creationId xmlns:p14="http://schemas.microsoft.com/office/powerpoint/2010/main" val="229178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CO" dirty="0">
              <a:solidFill>
                <a:prstClr val="black"/>
              </a:solidFill>
            </a:endParaRPr>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10</a:t>
            </a:fld>
            <a:endParaRPr lang="es-MX"/>
          </a:p>
        </p:txBody>
      </p:sp>
      <p:sp>
        <p:nvSpPr>
          <p:cNvPr id="5" name="CuadroTexto 4"/>
          <p:cNvSpPr txBox="1"/>
          <p:nvPr/>
        </p:nvSpPr>
        <p:spPr>
          <a:xfrm>
            <a:off x="1282890" y="4524233"/>
            <a:ext cx="4910742" cy="3678071"/>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291585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11</a:t>
            </a:fld>
            <a:endParaRPr lang="es-MX"/>
          </a:p>
        </p:txBody>
      </p:sp>
    </p:spTree>
    <p:extLst>
      <p:ext uri="{BB962C8B-B14F-4D97-AF65-F5344CB8AC3E}">
        <p14:creationId xmlns:p14="http://schemas.microsoft.com/office/powerpoint/2010/main" val="2840293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MX" sz="900" dirty="0"/>
              <a:t>Justificación de avance:</a:t>
            </a:r>
          </a:p>
          <a:p>
            <a:pPr marL="0" indent="0" algn="just">
              <a:buNone/>
            </a:pPr>
            <a:endParaRPr lang="es-MX" sz="900" dirty="0"/>
          </a:p>
          <a:p>
            <a:pPr marL="0" indent="0" algn="just">
              <a:buNone/>
            </a:pPr>
            <a:r>
              <a:rPr lang="es-CO" sz="900" b="1" dirty="0"/>
              <a:t>Objetivo</a:t>
            </a:r>
            <a:r>
              <a:rPr lang="es-CO" sz="900" dirty="0"/>
              <a:t>: Atender  oportunamente a las personas con discapacidad desde la primera infancia, durante el transcurrir vital  y a sus familias para el desarrollo de habilidades y  capacidades.</a:t>
            </a:r>
          </a:p>
          <a:p>
            <a:pPr marL="0" indent="0" algn="just">
              <a:buNone/>
            </a:pPr>
            <a:r>
              <a:rPr lang="es-CO" sz="900" b="1" dirty="0"/>
              <a:t>Tarea: </a:t>
            </a:r>
            <a:r>
              <a:rPr lang="es-CO" sz="900" dirty="0"/>
              <a:t>Actualizar el instructivo de validación de condiciones incorporando el instrumento de identificación de sistemas de apoyo. No se cumplió con el total de lo programado para esta actividad, debido a que faltó la oficialización de la actualización del instructivo de validación de condiciones en el marco del Sistema Integrado de Gestión. </a:t>
            </a:r>
            <a:endParaRPr lang="es-MX" sz="900"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12</a:t>
            </a:fld>
            <a:endParaRPr lang="es-MX"/>
          </a:p>
        </p:txBody>
      </p:sp>
    </p:spTree>
    <p:extLst>
      <p:ext uri="{BB962C8B-B14F-4D97-AF65-F5344CB8AC3E}">
        <p14:creationId xmlns:p14="http://schemas.microsoft.com/office/powerpoint/2010/main" val="416229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13</a:t>
            </a:fld>
            <a:endParaRPr lang="es-MX"/>
          </a:p>
        </p:txBody>
      </p:sp>
    </p:spTree>
    <p:extLst>
      <p:ext uri="{BB962C8B-B14F-4D97-AF65-F5344CB8AC3E}">
        <p14:creationId xmlns:p14="http://schemas.microsoft.com/office/powerpoint/2010/main" val="415103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60A82D11-B0F7-45F9-9A36-10FA84327AFF}" type="slidenum">
              <a:rPr lang="es-MX" smtClean="0"/>
              <a:t>14</a:t>
            </a:fld>
            <a:endParaRPr lang="es-MX"/>
          </a:p>
        </p:txBody>
      </p:sp>
      <p:sp>
        <p:nvSpPr>
          <p:cNvPr id="3" name="Rectángulo 2">
            <a:extLst>
              <a:ext uri="{FF2B5EF4-FFF2-40B4-BE49-F238E27FC236}">
                <a16:creationId xmlns:a16="http://schemas.microsoft.com/office/drawing/2014/main" id="{EBA0835A-E14E-4670-B2BE-4F2B3B2F0855}"/>
              </a:ext>
            </a:extLst>
          </p:cNvPr>
          <p:cNvSpPr/>
          <p:nvPr/>
        </p:nvSpPr>
        <p:spPr>
          <a:xfrm>
            <a:off x="1095375" y="4457586"/>
            <a:ext cx="4981575" cy="4406591"/>
          </a:xfrm>
          <a:prstGeom prst="rect">
            <a:avLst/>
          </a:prstGeom>
        </p:spPr>
        <p:txBody>
          <a:bodyPr wrap="square">
            <a:spAutoFit/>
          </a:bodyPr>
          <a:lstStyle/>
          <a:p>
            <a:pPr algn="just"/>
            <a:r>
              <a:rPr lang="es-MX" sz="900" dirty="0"/>
              <a:t>Justificación de avance:</a:t>
            </a:r>
          </a:p>
          <a:p>
            <a:pPr algn="just"/>
            <a:r>
              <a:rPr lang="es-CO" sz="900" b="1" dirty="0">
                <a:latin typeface="Calibri" panose="020F0502020204030204" pitchFamily="34" charset="0"/>
                <a:ea typeface="Calibri" panose="020F0502020204030204" pitchFamily="34" charset="0"/>
                <a:cs typeface="Calibri" panose="020F0502020204030204" pitchFamily="34" charset="0"/>
              </a:rPr>
              <a:t>Objetivo</a:t>
            </a:r>
            <a:r>
              <a:rPr lang="es-CO" sz="900" dirty="0">
                <a:latin typeface="Calibri" panose="020F0502020204030204" pitchFamily="34" charset="0"/>
                <a:ea typeface="Calibri" panose="020F0502020204030204" pitchFamily="34" charset="0"/>
                <a:cs typeface="Calibri" panose="020F0502020204030204" pitchFamily="34" charset="0"/>
              </a:rPr>
              <a:t>: Fomentar el respeto y la construcción de nuevas subjetividades.</a:t>
            </a:r>
          </a:p>
          <a:p>
            <a:pPr algn="just"/>
            <a:r>
              <a:rPr lang="es-CO" sz="900" b="1" dirty="0">
                <a:latin typeface="Calibri" panose="020F0502020204030204" pitchFamily="34" charset="0"/>
                <a:ea typeface="Calibri" panose="020F0502020204030204" pitchFamily="34" charset="0"/>
                <a:cs typeface="Calibri" panose="020F0502020204030204" pitchFamily="34" charset="0"/>
              </a:rPr>
              <a:t>Tarea 1</a:t>
            </a:r>
            <a:r>
              <a:rPr lang="es-CO" sz="900" dirty="0">
                <a:latin typeface="Calibri" panose="020F0502020204030204" pitchFamily="34" charset="0"/>
                <a:ea typeface="Calibri" panose="020F0502020204030204" pitchFamily="34" charset="0"/>
                <a:cs typeface="Calibri" panose="020F0502020204030204" pitchFamily="34" charset="0"/>
              </a:rPr>
              <a:t>: </a:t>
            </a:r>
            <a:r>
              <a:rPr lang="es-CO" sz="900" dirty="0">
                <a:latin typeface="Calibri" panose="020F0502020204030204" pitchFamily="34" charset="0"/>
              </a:rPr>
              <a:t>Este objetivo tiene asociada la meta </a:t>
            </a:r>
            <a:r>
              <a:rPr lang="es-CO" sz="900" dirty="0" err="1">
                <a:latin typeface="Calibri" panose="020F0502020204030204" pitchFamily="34" charset="0"/>
              </a:rPr>
              <a:t>N°</a:t>
            </a:r>
            <a:r>
              <a:rPr lang="es-CO" sz="900" dirty="0">
                <a:latin typeface="Calibri" panose="020F0502020204030204" pitchFamily="34" charset="0"/>
              </a:rPr>
              <a:t> 1 “Desarrollar actividades dirigidas a 4.600 personas de la comunidad en general para fomentar el respeto y la construcción de nuevas subjetividades desde la diversidad de orientaciones sexuales e identidades de género”. Sin embargo, esta meta finalizó por cumplimiento de magnitud de meta durante la vigencia 2017, año en el cual se alcanzó una magnitud de meta de 5.714 personas atendidas. </a:t>
            </a:r>
          </a:p>
          <a:p>
            <a:pPr algn="just"/>
            <a:r>
              <a:rPr lang="es-CO" sz="900" b="1" dirty="0">
                <a:latin typeface="Calibri" panose="020F0502020204030204" pitchFamily="34" charset="0"/>
              </a:rPr>
              <a:t>Objetivo</a:t>
            </a:r>
            <a:r>
              <a:rPr lang="es-CO" sz="900" dirty="0">
                <a:latin typeface="Calibri" panose="020F0502020204030204" pitchFamily="34" charset="0"/>
              </a:rPr>
              <a:t>: Desarrollar una escuela itinerante que permita la transformación de imaginarios, representaciones sociales y  percepciones segregacionistas y discriminatorias.</a:t>
            </a:r>
          </a:p>
          <a:p>
            <a:pPr algn="just"/>
            <a:r>
              <a:rPr lang="es-CO" sz="900" b="1" dirty="0">
                <a:latin typeface="Calibri" panose="020F0502020204030204" pitchFamily="34" charset="0"/>
              </a:rPr>
              <a:t>Tarea</a:t>
            </a:r>
            <a:r>
              <a:rPr lang="es-CO" sz="900" dirty="0">
                <a:latin typeface="Calibri" panose="020F0502020204030204" pitchFamily="34" charset="0"/>
              </a:rPr>
              <a:t>: Aplicar la metodología diseñada a por lo menos 3.850 personas vinculadas a la academia y aparatos de justicia. Esta tarea cuenta con un registro de atención en SIRBE de 1066 individuos, mientras lo programado hasta el periodo es 770 individuos. De allí, que se tiene una sobre ejecución de la meta 4 respecto a lo programado en plan de actividades.</a:t>
            </a:r>
          </a:p>
          <a:p>
            <a:pPr algn="just"/>
            <a:r>
              <a:rPr lang="es-CO" sz="900" b="1" dirty="0">
                <a:latin typeface="Calibri" panose="020F0502020204030204" pitchFamily="34" charset="0"/>
              </a:rPr>
              <a:t>Objetivo: </a:t>
            </a:r>
            <a:r>
              <a:rPr lang="es-CO" sz="900" dirty="0">
                <a:latin typeface="Calibri" panose="020F0502020204030204" pitchFamily="34" charset="0"/>
              </a:rPr>
              <a:t>Desarrollar una estrategia interinstitucional  de formación en atención diferencial por orientación  sexual e identidad de género.</a:t>
            </a:r>
          </a:p>
          <a:p>
            <a:pPr algn="just"/>
            <a:r>
              <a:rPr lang="es-CO" sz="900" b="1" dirty="0">
                <a:latin typeface="Calibri" panose="020F0502020204030204" pitchFamily="34" charset="0"/>
              </a:rPr>
              <a:t>Tarea</a:t>
            </a:r>
            <a:r>
              <a:rPr lang="es-CO" sz="900" dirty="0">
                <a:latin typeface="Calibri" panose="020F0502020204030204" pitchFamily="34" charset="0"/>
              </a:rPr>
              <a:t>: Capacitar a 1.600 personas que laboren en los sectores público, privado o mixto, a través de metodologías alternativas  y expresiones artísticas que permitan la transformación de imaginarios y representaciones sociales. Esta meta cuenta con un registro de atención en SIRBE de 344 individuos, mientras lo programado hasta el periodo es 281 individuos. De allí, que se tiene una sobre ejecución de la meta 4 respecto a lo programado en plan de actividades.</a:t>
            </a:r>
          </a:p>
          <a:p>
            <a:pPr algn="just"/>
            <a:r>
              <a:rPr lang="es-CO" sz="900" b="1" dirty="0">
                <a:latin typeface="Calibri" panose="020F0502020204030204" pitchFamily="34" charset="0"/>
              </a:rPr>
              <a:t>Objetivo: </a:t>
            </a:r>
            <a:r>
              <a:rPr lang="es-CO" sz="900" dirty="0">
                <a:latin typeface="Calibri" panose="020F0502020204030204" pitchFamily="34" charset="0"/>
              </a:rPr>
              <a:t>Prestar el servicio de atención integral a personas LGBTI, sus familias y redes de apoyo, a partir de respuestas flexibles y diferenciales. </a:t>
            </a:r>
          </a:p>
          <a:p>
            <a:pPr algn="just"/>
            <a:r>
              <a:rPr lang="es-CO" sz="900" b="1" dirty="0">
                <a:latin typeface="Calibri" panose="020F0502020204030204" pitchFamily="34" charset="0"/>
              </a:rPr>
              <a:t>Tarea</a:t>
            </a:r>
            <a:r>
              <a:rPr lang="es-CO" sz="900" dirty="0">
                <a:latin typeface="Calibri" panose="020F0502020204030204" pitchFamily="34" charset="0"/>
              </a:rPr>
              <a:t>:</a:t>
            </a:r>
            <a:r>
              <a:rPr lang="es-CO" sz="900" dirty="0"/>
              <a:t> </a:t>
            </a:r>
            <a:r>
              <a:rPr lang="es-CO" sz="900" dirty="0">
                <a:latin typeface="Calibri" panose="020F0502020204030204" pitchFamily="34" charset="0"/>
              </a:rPr>
              <a:t>Asesorar y acompañar a 2.199 personas de los sectores sociales LGBTI,  a través  de la gestión territorial. Esta tarea cuenta con un registro de atención en SIRBE acumulado de 640 individuos, mientras lo programado hasta el periodo es 474 individuos.  De allí, que se tiene una sobre ejecución de la meta 3 respecto a lo programado en plan de actividades.</a:t>
            </a:r>
          </a:p>
          <a:p>
            <a:pPr algn="just"/>
            <a:r>
              <a:rPr lang="es-CO" sz="900" b="1" dirty="0">
                <a:latin typeface="Calibri" panose="020F0502020204030204" pitchFamily="34" charset="0"/>
              </a:rPr>
              <a:t>Tarea</a:t>
            </a:r>
            <a:r>
              <a:rPr lang="es-CO" sz="900" dirty="0">
                <a:latin typeface="Calibri" panose="020F0502020204030204" pitchFamily="34" charset="0"/>
              </a:rPr>
              <a:t>: Asesorar y acompañar a 150 personas de los sectores sociales LGBTI,  a través de la atención  jurídica. Se encuentra en una menor ejecución respecto a lo programado, debido a que cuenta con un registro de atención en SIRBE acumulado de 24 individuos, mientras lo programado hasta el periodo es 33 individuos.</a:t>
            </a:r>
            <a:endParaRPr lang="es-CO"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notas 4">
            <a:extLst>
              <a:ext uri="{FF2B5EF4-FFF2-40B4-BE49-F238E27FC236}">
                <a16:creationId xmlns:a16="http://schemas.microsoft.com/office/drawing/2014/main" id="{3284ECE8-87EC-414A-9C89-F7C4D21365CA}"/>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224656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a:p>
            <a:endParaRPr lang="es-CO"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15</a:t>
            </a:fld>
            <a:endParaRPr lang="es-MX"/>
          </a:p>
        </p:txBody>
      </p:sp>
    </p:spTree>
    <p:extLst>
      <p:ext uri="{BB962C8B-B14F-4D97-AF65-F5344CB8AC3E}">
        <p14:creationId xmlns:p14="http://schemas.microsoft.com/office/powerpoint/2010/main" val="2712489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16</a:t>
            </a:fld>
            <a:endParaRPr lang="es-MX"/>
          </a:p>
        </p:txBody>
      </p:sp>
    </p:spTree>
    <p:extLst>
      <p:ext uri="{BB962C8B-B14F-4D97-AF65-F5344CB8AC3E}">
        <p14:creationId xmlns:p14="http://schemas.microsoft.com/office/powerpoint/2010/main" val="160414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CO" dirty="0"/>
          </a:p>
          <a:p>
            <a:pPr marL="0" indent="0">
              <a:buNone/>
            </a:pPr>
            <a:endParaRPr lang="es-CO" dirty="0"/>
          </a:p>
          <a:p>
            <a:pPr marL="0" indent="0">
              <a:buNone/>
            </a:pPr>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17</a:t>
            </a:fld>
            <a:endParaRPr lang="es-MX"/>
          </a:p>
        </p:txBody>
      </p:sp>
      <p:sp>
        <p:nvSpPr>
          <p:cNvPr id="5" name="CuadroTexto 4"/>
          <p:cNvSpPr txBox="1"/>
          <p:nvPr/>
        </p:nvSpPr>
        <p:spPr>
          <a:xfrm>
            <a:off x="764274" y="4592472"/>
            <a:ext cx="5090615" cy="3554819"/>
          </a:xfrm>
          <a:prstGeom prst="rect">
            <a:avLst/>
          </a:prstGeom>
          <a:noFill/>
        </p:spPr>
        <p:txBody>
          <a:bodyPr wrap="square" rtlCol="0">
            <a:spAutoFit/>
          </a:bodyPr>
          <a:lstStyle/>
          <a:p>
            <a:pPr algn="just"/>
            <a:r>
              <a:rPr lang="es-CO" sz="900" dirty="0"/>
              <a:t>Justificación de avance:</a:t>
            </a:r>
          </a:p>
          <a:p>
            <a:pPr algn="just"/>
            <a:r>
              <a:rPr lang="es-CO" sz="900" b="1" dirty="0"/>
              <a:t>Objetivo: Aportar en la garantía  del desarrollo de la ciudadanía juvenil</a:t>
            </a:r>
          </a:p>
          <a:p>
            <a:pPr algn="just"/>
            <a:r>
              <a:rPr lang="es-CO" sz="900" b="1" dirty="0"/>
              <a:t>Tarea:</a:t>
            </a:r>
          </a:p>
          <a:p>
            <a:pPr algn="just"/>
            <a:r>
              <a:rPr lang="es-CO" sz="900" dirty="0"/>
              <a:t>Desarrollar las mesas de trabajo con las subdirecciones técnicas, territoriales y Mesa de expertos y recibir las recomendaciones, observaciones y aportes de los sectores de la Mesa de Trabajo de juventud y Comité de Seguimiento de la PPJ presentó un avance de 31,65% debido a que el documento publicable Agenda Pública aún se encuentra en construcción, ya que está pendiente la consolidación de los puntos críticos y factores estratégicos de cada una de las dimensiones. Por lo tanto, la coordinadora temática designada por la DADE, para la formulación del documento Agenda Pública solicitó una prórroga para la entrega de dicho documento para el 25 de abril. </a:t>
            </a:r>
          </a:p>
          <a:p>
            <a:pPr algn="just"/>
            <a:r>
              <a:rPr lang="es-CO" sz="900" b="1" dirty="0"/>
              <a:t>Tarea:</a:t>
            </a:r>
          </a:p>
          <a:p>
            <a:pPr algn="just"/>
            <a:r>
              <a:rPr lang="es-CO" sz="900" dirty="0"/>
              <a:t>Elaborar la focalización  del los procesos, prácticas y </a:t>
            </a:r>
            <a:r>
              <a:rPr lang="es-CO" sz="900" dirty="0" err="1"/>
              <a:t>organzaciones</a:t>
            </a:r>
            <a:r>
              <a:rPr lang="es-CO" sz="900" dirty="0"/>
              <a:t> juveniles; agentes responsables y actores relevantes a participar presentó avance de 49,92%  debido a que en el marco de la formulación de la nueva Política Pública de Juventud 2018 - 2030; se efectuaron cambios en el cronograma de actividades de formulación de la política, de acuerdo con las reuniones técnicas con Dirección poblacional y DADE, en ese sentido, no se realizaron diálogos virtuales y debido a esto no se presenta el reporte de Plataforma 2.0. </a:t>
            </a:r>
          </a:p>
          <a:p>
            <a:pPr algn="just"/>
            <a:r>
              <a:rPr lang="es-CO" sz="900" b="1" dirty="0"/>
              <a:t>Tarea: </a:t>
            </a:r>
          </a:p>
          <a:p>
            <a:pPr algn="just"/>
            <a:r>
              <a:rPr lang="es-CO" sz="900" dirty="0"/>
              <a:t>Cumplir la ruta de adopción CONPES de la política lleva un avance de 66,67%  debido a que la formulación del documento CONPES presenta demora, la propuesta de elaboración se encuentra en proceso de aprobación ante la Secretaría técnica del CONPES. </a:t>
            </a:r>
          </a:p>
          <a:p>
            <a:pPr algn="just"/>
            <a:r>
              <a:rPr lang="es-CO" sz="900" b="1" dirty="0"/>
              <a:t>Tarea:</a:t>
            </a:r>
          </a:p>
          <a:p>
            <a:pPr algn="just"/>
            <a:r>
              <a:rPr lang="es-CO" sz="900" dirty="0"/>
              <a:t>Elaborar la propuesta del Sistema Distrital de Juventud lleva un avance de 50%  debido a que el documento de propuesta del Sistema Distrital ha tenido varios avances considerables, por lo cual este retraso será superado en el mes de abril. </a:t>
            </a:r>
            <a:endParaRPr lang="es-MX" sz="1050" dirty="0"/>
          </a:p>
        </p:txBody>
      </p:sp>
    </p:spTree>
    <p:extLst>
      <p:ext uri="{BB962C8B-B14F-4D97-AF65-F5344CB8AC3E}">
        <p14:creationId xmlns:p14="http://schemas.microsoft.com/office/powerpoint/2010/main" val="2900978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60A82D11-B0F7-45F9-9A36-10FA84327AFF}" type="slidenum">
              <a:rPr lang="es-MX" smtClean="0"/>
              <a:t>18</a:t>
            </a:fld>
            <a:endParaRPr lang="es-MX"/>
          </a:p>
        </p:txBody>
      </p:sp>
      <p:sp>
        <p:nvSpPr>
          <p:cNvPr id="3" name="CuadroTexto 2"/>
          <p:cNvSpPr txBox="1"/>
          <p:nvPr/>
        </p:nvSpPr>
        <p:spPr>
          <a:xfrm>
            <a:off x="716507" y="4483290"/>
            <a:ext cx="5595583" cy="3554819"/>
          </a:xfrm>
          <a:prstGeom prst="rect">
            <a:avLst/>
          </a:prstGeom>
          <a:noFill/>
        </p:spPr>
        <p:txBody>
          <a:bodyPr wrap="square" rtlCol="0">
            <a:spAutoFit/>
          </a:bodyPr>
          <a:lstStyle/>
          <a:p>
            <a:pPr algn="just"/>
            <a:r>
              <a:rPr lang="es-CO" sz="900" dirty="0"/>
              <a:t>Justificación avance:</a:t>
            </a:r>
          </a:p>
          <a:p>
            <a:pPr algn="just"/>
            <a:r>
              <a:rPr lang="es-CO" sz="900" b="1" dirty="0"/>
              <a:t>Objetivo 1.</a:t>
            </a:r>
            <a:r>
              <a:rPr lang="es-CO" sz="900" dirty="0"/>
              <a:t> Construir espacios de integración social que garanticen la prestación de los servicios sociales. </a:t>
            </a:r>
          </a:p>
          <a:p>
            <a:pPr algn="just"/>
            <a:r>
              <a:rPr lang="es-CO" sz="900" b="1" dirty="0"/>
              <a:t>Tarea: </a:t>
            </a:r>
            <a:r>
              <a:rPr lang="es-CO" sz="900" dirty="0"/>
              <a:t>Realizar la adquisición de 2 predios para la construcción de centros día presenta avance de 50%  debido a que el proceso de adquisición de 2 predios para la construcción de centros se encuentra en trámite. El predio Bella Flor en proceso de entrega por parte del DADEP y el predio San David, la Secretaria Dra. Cristina Vélez intervino con el fin de gestionar ante la SDP y Catastro Distrital el Paz y salvo del pago de Plusvalía</a:t>
            </a:r>
          </a:p>
          <a:p>
            <a:pPr algn="just"/>
            <a:r>
              <a:rPr lang="es-CO" sz="900" b="1" dirty="0"/>
              <a:t>Tarea:</a:t>
            </a:r>
            <a:r>
              <a:rPr lang="es-CO" sz="900" dirty="0"/>
              <a:t> Realizar un proceso de contratación para estudios, diseños y trámite de licencia de 2 centros día avance de 20% debido a que a la fecha aún no se cuenta con las actas de entrega de los predios, sin embargo, la Subdirección de Plantas físicas adelanta la respectiva formulación del proceso. </a:t>
            </a:r>
          </a:p>
          <a:p>
            <a:pPr algn="just"/>
            <a:endParaRPr lang="es-CO" sz="900" b="1" dirty="0"/>
          </a:p>
          <a:p>
            <a:pPr algn="just"/>
            <a:r>
              <a:rPr lang="es-CO" sz="900" b="1" dirty="0"/>
              <a:t>Objetivo 2.</a:t>
            </a:r>
            <a:r>
              <a:rPr lang="es-CO" sz="900" dirty="0"/>
              <a:t> Adecuar la infraestructura existente de acuerdo a la normatividad vigente. </a:t>
            </a:r>
          </a:p>
          <a:p>
            <a:pPr algn="just"/>
            <a:r>
              <a:rPr lang="es-CO" sz="900" b="1" dirty="0"/>
              <a:t>Tarea: </a:t>
            </a:r>
            <a:r>
              <a:rPr lang="es-CO" sz="900" dirty="0"/>
              <a:t>Realizar un proceso de contratación para los estudios, diseños y licenciamiento de un CDC sin avance. En el comité de contratación del 13 de abril se aprobó  la modificación del valor del proyecto el cual ya se realizó el </a:t>
            </a:r>
            <a:r>
              <a:rPr lang="es-CO" sz="900" dirty="0" err="1"/>
              <a:t>correspodiente</a:t>
            </a:r>
            <a:r>
              <a:rPr lang="es-CO" sz="900" dirty="0"/>
              <a:t> traslado presupuestal. </a:t>
            </a:r>
          </a:p>
          <a:p>
            <a:pPr algn="just"/>
            <a:endParaRPr lang="es-CO" sz="900" b="1" dirty="0"/>
          </a:p>
          <a:p>
            <a:pPr algn="just"/>
            <a:r>
              <a:rPr lang="es-CO" sz="900" b="1" dirty="0"/>
              <a:t>Objetivo 3.</a:t>
            </a:r>
            <a:r>
              <a:rPr lang="es-CO" sz="900" dirty="0"/>
              <a:t> Realizar las intervenciones de mantenimiento a la infraestructura de la SDIS, en cumplimiento de la normatividad vigente </a:t>
            </a:r>
          </a:p>
          <a:p>
            <a:pPr algn="just"/>
            <a:r>
              <a:rPr lang="es-CO" sz="900" b="1" dirty="0"/>
              <a:t>Tarea: </a:t>
            </a:r>
            <a:r>
              <a:rPr lang="es-CO" sz="900" dirty="0"/>
              <a:t>Realizar 2 procesos de contratación para otros contratos para realizar el mantenimiento en los equipamientos de la SDIS (Motobombas y calderas) 4,00% 0,00% 0,00% Debido a que se realizó  adición y prórroga a los contratos existentes para el mantenimiento de calderas y motobombas, no se ha llevado a cabo un nuevo proceso de contratación, sin embargo, se adelantan los trámites de formulación del nuevo proceso para radicarse previo a la terminación de los contratos existentes. </a:t>
            </a:r>
          </a:p>
          <a:p>
            <a:pPr algn="just"/>
            <a:r>
              <a:rPr lang="es-CO" sz="900" b="1" dirty="0"/>
              <a:t>Tarea: </a:t>
            </a:r>
            <a:r>
              <a:rPr lang="es-CO" sz="900" dirty="0"/>
              <a:t>Realizar 3 procesos de selección para la </a:t>
            </a:r>
            <a:r>
              <a:rPr lang="es-CO" sz="900" dirty="0" err="1"/>
              <a:t>contratacion</a:t>
            </a:r>
            <a:r>
              <a:rPr lang="es-CO" sz="900" dirty="0"/>
              <a:t> de otros procesos de suministro e instalación que garanticen el mantenimiento en los equipamientos de la SDIS sin avance. Debido a que estos procesos se incluyeron en los de reparaciones locativas, por lo cual no tiene avance para el mes de marzo.</a:t>
            </a:r>
          </a:p>
        </p:txBody>
      </p:sp>
    </p:spTree>
    <p:extLst>
      <p:ext uri="{BB962C8B-B14F-4D97-AF65-F5344CB8AC3E}">
        <p14:creationId xmlns:p14="http://schemas.microsoft.com/office/powerpoint/2010/main" val="882106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8182" y="4369116"/>
            <a:ext cx="5505450" cy="4612959"/>
          </a:xfrm>
        </p:spPr>
        <p:txBody>
          <a:bodyPr/>
          <a:lstStyle/>
          <a:p>
            <a:pPr marL="0" indent="0">
              <a:buNone/>
            </a:pPr>
            <a:r>
              <a:rPr lang="es-CO" sz="900" dirty="0"/>
              <a:t>Justificación avance:</a:t>
            </a:r>
          </a:p>
          <a:p>
            <a:pPr marL="0" indent="0" algn="just">
              <a:buNone/>
            </a:pPr>
            <a:r>
              <a:rPr lang="es-CO" sz="900" b="1" dirty="0"/>
              <a:t>Objetivo</a:t>
            </a:r>
            <a:r>
              <a:rPr lang="es-CO" sz="900" dirty="0"/>
              <a:t>: Garantizar soluciones idóneas, oportunas y eficientes en materia de servicios logísticos. </a:t>
            </a:r>
          </a:p>
          <a:p>
            <a:pPr marL="0" indent="0" algn="just">
              <a:buNone/>
            </a:pPr>
            <a:r>
              <a:rPr lang="es-CO" sz="900" b="1" dirty="0"/>
              <a:t>Tarea 1, 3, 5</a:t>
            </a:r>
            <a:r>
              <a:rPr lang="es-CO" sz="900" dirty="0"/>
              <a:t>: Visitar mensualmente mínimo 110 Unidades operativas para la verificación del cumplimiento de los servicios. En los meses de enero y febrero se tenían programadas 110 visitas de supervisión de las cual solo se realizaron 99, debido a las contingencias de los servicios del área de apoyo a las cuales se prestó atención de manera inmediata. (Es importante recalcar que para este periodo no todas las unidades operativas estaban en operación).</a:t>
            </a:r>
          </a:p>
          <a:p>
            <a:pPr marL="0" indent="0" algn="just">
              <a:buNone/>
            </a:pPr>
            <a:r>
              <a:rPr lang="es-CO" sz="900" b="1" dirty="0"/>
              <a:t>Tarea 2</a:t>
            </a:r>
            <a:r>
              <a:rPr lang="es-CO" sz="900" dirty="0"/>
              <a:t>: Realizar la inspección del 20% del parque automotor para la verificación del cumplimiento de los servicios. Se realizaron solo 10 informes de supervisión al servicio de transporte, teniendo en cuenta que al realizar la totalidad programada, no se podría contar con los 110 vehículos porque se estaría paralizando el servicio. Esta tarea fue reprogramada.</a:t>
            </a:r>
          </a:p>
          <a:p>
            <a:pPr marL="0" indent="0" algn="just">
              <a:buNone/>
            </a:pPr>
            <a:r>
              <a:rPr lang="es-CO" sz="900" b="1" dirty="0"/>
              <a:t>Tarea 3</a:t>
            </a:r>
            <a:r>
              <a:rPr lang="es-CO" sz="900" dirty="0"/>
              <a:t>: Realizar mensualmente 18  informes de supervisión y verificar el cumplimiento de la prestación del servicio. El servicio de mantenimiento para el mes de febrero no contó con la totalidad de todos los servicios; solo se tenían 11 servicios, los servicios de los contratos terminados se realizaron por medio de caja menor y la garantía de los mismos.</a:t>
            </a:r>
          </a:p>
          <a:p>
            <a:pPr marL="0" indent="0" algn="just">
              <a:buNone/>
            </a:pPr>
            <a:r>
              <a:rPr lang="es-CO" sz="900" b="1" dirty="0"/>
              <a:t>Tarea 4</a:t>
            </a:r>
            <a:r>
              <a:rPr lang="es-CO" sz="900" dirty="0"/>
              <a:t>: Visitar mensualmente mínimo 20 máquinas de fotocopiado/escáner para la verificación del cumplimiento de los servicios. No se pudieron realizar todas las visitas programadas, debido a que el personal encargado para esta tarea no contó con el tiempo necesario para ello, ya que debió atender otras tareas que fueron priorizadas para este periodo. </a:t>
            </a:r>
          </a:p>
          <a:p>
            <a:pPr marL="0" indent="0" algn="just">
              <a:buNone/>
            </a:pPr>
            <a:r>
              <a:rPr lang="es-CO" sz="900" b="1" dirty="0"/>
              <a:t>Objetivo: </a:t>
            </a:r>
            <a:r>
              <a:rPr lang="es-CO" sz="900" dirty="0"/>
              <a:t>Promover la apropiación, difusión y conservación de la memoria institucional de la entidad. </a:t>
            </a:r>
          </a:p>
          <a:p>
            <a:pPr marL="0" indent="0" algn="just">
              <a:buNone/>
            </a:pPr>
            <a:r>
              <a:rPr lang="es-CO" sz="900" b="1" dirty="0"/>
              <a:t>Tarea 1</a:t>
            </a:r>
            <a:r>
              <a:rPr lang="es-CO" sz="900" dirty="0"/>
              <a:t>: Trasladar aproximadamente  9.000 </a:t>
            </a:r>
            <a:r>
              <a:rPr lang="es-CO" sz="900" dirty="0" err="1"/>
              <a:t>mts</a:t>
            </a:r>
            <a:r>
              <a:rPr lang="es-CO" sz="900" dirty="0"/>
              <a:t> lineales de archivos generados por la Entidad a los depósitos del Archivo Central. En los meses de enero y febrero no se lograron trasladar el total de metros lineales inicialmente programados porque lo que tenían las dependencias y subdirecciones no concordaban con  los tiempos establecidos en la TRD; para ello se reprogramó fechas y cantidades. En el mes de marzo no se contaba con el transporte adecuado y porque Subdirecciones Locales no lograron el alistamiento del 100% de lo que se iba a transferir por falta de recurso humano que los apoyarán en las actividades.</a:t>
            </a:r>
          </a:p>
          <a:p>
            <a:pPr marL="0" indent="0" algn="just">
              <a:buNone/>
            </a:pPr>
            <a:r>
              <a:rPr lang="es-CO" sz="900" b="1" dirty="0"/>
              <a:t>Tarea 2</a:t>
            </a:r>
            <a:r>
              <a:rPr lang="es-CO" sz="900" dirty="0"/>
              <a:t>: Elaborar el 100% de los informes de visitas de seguimiento y control a dependencias y unidades operativas realizadas en el mes. No se logró entregar el informe de la visita al CENTRO FEMENINO ESPECIAL J. VARGAS (SIBATE) por el alto volumen de visitas realizadas.</a:t>
            </a:r>
          </a:p>
          <a:p>
            <a:pPr marL="0" indent="0" algn="just">
              <a:buNone/>
            </a:pPr>
            <a:r>
              <a:rPr lang="es-CO" sz="900" b="1" dirty="0"/>
              <a:t>Objetivo</a:t>
            </a:r>
            <a:r>
              <a:rPr lang="es-CO" sz="900" dirty="0"/>
              <a:t>: Fortalecer el desarrollo integral del talento humano de la SDIS.</a:t>
            </a:r>
          </a:p>
          <a:p>
            <a:pPr marL="0" indent="0" algn="just">
              <a:buNone/>
            </a:pPr>
            <a:r>
              <a:rPr lang="es-CO" sz="900" b="1" dirty="0"/>
              <a:t>Tarea 1</a:t>
            </a:r>
            <a:r>
              <a:rPr lang="es-CO" sz="900" dirty="0"/>
              <a:t>: Se identificaron las necesidades en capacitación, pero faltó la revisión de la Comisión de Personal y la Resolución de aprobación del Plan Institucional de Capacitación.</a:t>
            </a:r>
          </a:p>
          <a:p>
            <a:pPr marL="0" indent="0" algn="just">
              <a:buNone/>
            </a:pPr>
            <a:r>
              <a:rPr lang="es-CO" sz="900" b="1" dirty="0"/>
              <a:t>Tarea 2</a:t>
            </a:r>
            <a:r>
              <a:rPr lang="es-CO" sz="900" dirty="0"/>
              <a:t>: Se elaboró el documento que contiene la metodología a desarrollar para la implementación del proceso formativo vigencia 2018 el cual está pendiente de revisión por parte de la Comisión de Personal y aprobación mediante Resolución </a:t>
            </a:r>
          </a:p>
          <a:p>
            <a:pPr marL="0" indent="0" algn="just">
              <a:buNone/>
            </a:pPr>
            <a:endParaRPr lang="es-CO" sz="900" dirty="0"/>
          </a:p>
          <a:p>
            <a:pPr marL="0" indent="0">
              <a:buNone/>
            </a:pPr>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19</a:t>
            </a:fld>
            <a:endParaRPr lang="es-MX" dirty="0"/>
          </a:p>
        </p:txBody>
      </p:sp>
    </p:spTree>
    <p:extLst>
      <p:ext uri="{BB962C8B-B14F-4D97-AF65-F5344CB8AC3E}">
        <p14:creationId xmlns:p14="http://schemas.microsoft.com/office/powerpoint/2010/main" val="239964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a:t>
            </a:fld>
            <a:endParaRPr lang="es-MX"/>
          </a:p>
        </p:txBody>
      </p:sp>
    </p:spTree>
    <p:extLst>
      <p:ext uri="{BB962C8B-B14F-4D97-AF65-F5344CB8AC3E}">
        <p14:creationId xmlns:p14="http://schemas.microsoft.com/office/powerpoint/2010/main" val="46983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20</a:t>
            </a:fld>
            <a:endParaRPr lang="es-MX"/>
          </a:p>
        </p:txBody>
      </p:sp>
    </p:spTree>
    <p:extLst>
      <p:ext uri="{BB962C8B-B14F-4D97-AF65-F5344CB8AC3E}">
        <p14:creationId xmlns:p14="http://schemas.microsoft.com/office/powerpoint/2010/main" val="297599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60A82D11-B0F7-45F9-9A36-10FA84327AFF}" type="slidenum">
              <a:rPr lang="es-MX" smtClean="0"/>
              <a:t>21</a:t>
            </a:fld>
            <a:endParaRPr lang="es-MX"/>
          </a:p>
        </p:txBody>
      </p:sp>
      <p:sp>
        <p:nvSpPr>
          <p:cNvPr id="3" name="Marcador de notas 2"/>
          <p:cNvSpPr>
            <a:spLocks noGrp="1"/>
          </p:cNvSpPr>
          <p:nvPr>
            <p:ph type="body" idx="1"/>
          </p:nvPr>
        </p:nvSpPr>
        <p:spPr/>
        <p:txBody>
          <a:bodyPr/>
          <a:lstStyle/>
          <a:p>
            <a:pPr marL="0" indent="0" algn="just">
              <a:buNone/>
            </a:pPr>
            <a:r>
              <a:rPr lang="es-CO" sz="900" dirty="0"/>
              <a:t>Justificación de avances:</a:t>
            </a:r>
          </a:p>
          <a:p>
            <a:pPr marL="0" indent="0" algn="just">
              <a:buNone/>
            </a:pPr>
            <a:r>
              <a:rPr lang="es-CO" sz="900" b="1" dirty="0"/>
              <a:t>Objetivo: Desarrollar y promover la producción de conocimiento pertinente</a:t>
            </a:r>
          </a:p>
          <a:p>
            <a:pPr marL="0" indent="0" algn="just">
              <a:buNone/>
            </a:pPr>
            <a:r>
              <a:rPr lang="es-CO" sz="900" b="1" dirty="0"/>
              <a:t>Tarea:</a:t>
            </a:r>
            <a:r>
              <a:rPr lang="es-CO" sz="900" dirty="0"/>
              <a:t> </a:t>
            </a:r>
          </a:p>
          <a:p>
            <a:pPr marL="0" indent="0" algn="just">
              <a:buNone/>
            </a:pPr>
            <a:r>
              <a:rPr lang="es-CO" sz="900" dirty="0"/>
              <a:t>Definir y realizar seguimiento a los Indicadores de transformación de las problemáticas sociales presenta avance de 50%: Se cuenta con una versión preliminar, el cálculo de los indicadores y producto del cálculo se estima para abril. </a:t>
            </a:r>
          </a:p>
          <a:p>
            <a:pPr marL="0" indent="0" algn="just">
              <a:buNone/>
            </a:pPr>
            <a:r>
              <a:rPr lang="es-CO" sz="900" b="1" dirty="0"/>
              <a:t>Tarea:</a:t>
            </a:r>
            <a:r>
              <a:rPr lang="es-CO" sz="900" dirty="0"/>
              <a:t> </a:t>
            </a:r>
          </a:p>
          <a:p>
            <a:pPr marL="0" indent="0" algn="just">
              <a:buNone/>
            </a:pPr>
            <a:r>
              <a:rPr lang="es-CO" sz="900" dirty="0"/>
              <a:t>Realizar 4 Informes de valor agregado de dinámicas sociales presenta avance de 40%: Se cuenta con el informe preliminar "Determinantes de la violencia contra niños y niñas de primera Infancia", en el mes de abril se presentará a la Subdirección de Familia, para luego ajustar y contar con la versión final. </a:t>
            </a:r>
          </a:p>
          <a:p>
            <a:pPr marL="0" indent="0" algn="just">
              <a:buNone/>
            </a:pPr>
            <a:r>
              <a:rPr lang="es-CO" sz="900" b="1" dirty="0"/>
              <a:t>Tarea:</a:t>
            </a:r>
          </a:p>
          <a:p>
            <a:pPr marL="0" indent="0" algn="just">
              <a:buNone/>
            </a:pPr>
            <a:r>
              <a:rPr lang="es-CO" sz="900" dirty="0"/>
              <a:t>Definir 1 Método de operación para la verificación del reporte de cifras misionales presenta avance de 0%: Los avances en el desarrollo del método de operación no se pudieron realizar debido a que la contratista quien tiene asignada esta actividad, cuenta con una incapacitada médica hasta el mes de mayo. </a:t>
            </a:r>
          </a:p>
          <a:p>
            <a:pPr marL="0" indent="0" algn="just">
              <a:buNone/>
            </a:pPr>
            <a:r>
              <a:rPr lang="es-CO" sz="900" b="1" dirty="0"/>
              <a:t>Objetivo: Fortalecer las tecnologías de la información y las comunicaciones para la optimización de procesos, incremento de la productividad y el seguimiento y control de la gestión de la entidad </a:t>
            </a:r>
          </a:p>
          <a:p>
            <a:pPr marL="0" indent="0" algn="just">
              <a:buNone/>
            </a:pPr>
            <a:r>
              <a:rPr lang="es-CO" sz="900" b="1" dirty="0"/>
              <a:t>Tarea:</a:t>
            </a:r>
          </a:p>
          <a:p>
            <a:pPr marL="0" indent="0" algn="just">
              <a:buNone/>
            </a:pPr>
            <a:r>
              <a:rPr lang="es-CO" sz="900" dirty="0"/>
              <a:t>Implementar 1 </a:t>
            </a:r>
            <a:r>
              <a:rPr lang="es-CO" sz="900" dirty="0" err="1"/>
              <a:t>Datacenter</a:t>
            </a:r>
            <a:r>
              <a:rPr lang="es-CO" sz="900" dirty="0"/>
              <a:t> alterno  avance de 60% : atraso debido a la modificación de la tarea por recomendación del equipo de infraestructura de la subdirección de Investigación. Se cambia el sitio de migración de donde se había programado instalar los servidores (San Cristóbal) a la nube, retomando el ejercicio realizado en el primer semestre de 2017 con Microsoft </a:t>
            </a:r>
            <a:r>
              <a:rPr lang="es-CO" sz="900" dirty="0" err="1"/>
              <a:t>Azure</a:t>
            </a:r>
            <a:r>
              <a:rPr lang="es-CO" sz="900" dirty="0"/>
              <a:t>.</a:t>
            </a:r>
          </a:p>
          <a:p>
            <a:pPr marL="0" indent="0" algn="just">
              <a:buNone/>
            </a:pPr>
            <a:r>
              <a:rPr lang="es-CO" sz="900" b="1" dirty="0"/>
              <a:t>Tarea:</a:t>
            </a:r>
          </a:p>
          <a:p>
            <a:pPr marL="0" indent="0" algn="just">
              <a:buNone/>
            </a:pPr>
            <a:r>
              <a:rPr lang="es-CO" sz="900" dirty="0"/>
              <a:t>Implementar ERP Fase avance de 88%: Se presentó retrasos en la implementación del ERP II debido a los tiempos de dedicación previstos por los equipos funcionales de los módulos para atender este proceso (menor a la requerida). De esta manera, se gestionó la prórroga del contrato con la ETB. </a:t>
            </a:r>
          </a:p>
        </p:txBody>
      </p:sp>
    </p:spTree>
    <p:extLst>
      <p:ext uri="{BB962C8B-B14F-4D97-AF65-F5344CB8AC3E}">
        <p14:creationId xmlns:p14="http://schemas.microsoft.com/office/powerpoint/2010/main" val="349950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22</a:t>
            </a:fld>
            <a:endParaRPr lang="es-MX"/>
          </a:p>
        </p:txBody>
      </p:sp>
    </p:spTree>
    <p:extLst>
      <p:ext uri="{BB962C8B-B14F-4D97-AF65-F5344CB8AC3E}">
        <p14:creationId xmlns:p14="http://schemas.microsoft.com/office/powerpoint/2010/main" val="518343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23</a:t>
            </a:fld>
            <a:endParaRPr lang="es-MX"/>
          </a:p>
        </p:txBody>
      </p:sp>
    </p:spTree>
    <p:extLst>
      <p:ext uri="{BB962C8B-B14F-4D97-AF65-F5344CB8AC3E}">
        <p14:creationId xmlns:p14="http://schemas.microsoft.com/office/powerpoint/2010/main" val="270471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24</a:t>
            </a:fld>
            <a:endParaRPr lang="es-MX"/>
          </a:p>
        </p:txBody>
      </p:sp>
    </p:spTree>
    <p:extLst>
      <p:ext uri="{BB962C8B-B14F-4D97-AF65-F5344CB8AC3E}">
        <p14:creationId xmlns:p14="http://schemas.microsoft.com/office/powerpoint/2010/main" val="765416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25</a:t>
            </a:fld>
            <a:endParaRPr lang="es-MX"/>
          </a:p>
        </p:txBody>
      </p:sp>
    </p:spTree>
    <p:extLst>
      <p:ext uri="{BB962C8B-B14F-4D97-AF65-F5344CB8AC3E}">
        <p14:creationId xmlns:p14="http://schemas.microsoft.com/office/powerpoint/2010/main" val="309359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26</a:t>
            </a:fld>
            <a:endParaRPr lang="es-MX"/>
          </a:p>
        </p:txBody>
      </p:sp>
    </p:spTree>
    <p:extLst>
      <p:ext uri="{BB962C8B-B14F-4D97-AF65-F5344CB8AC3E}">
        <p14:creationId xmlns:p14="http://schemas.microsoft.com/office/powerpoint/2010/main" val="1720536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27</a:t>
            </a:fld>
            <a:endParaRPr lang="es-MX"/>
          </a:p>
        </p:txBody>
      </p:sp>
    </p:spTree>
    <p:extLst>
      <p:ext uri="{BB962C8B-B14F-4D97-AF65-F5344CB8AC3E}">
        <p14:creationId xmlns:p14="http://schemas.microsoft.com/office/powerpoint/2010/main" val="3543559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60A82D11-B0F7-45F9-9A36-10FA84327AFF}" type="slidenum">
              <a:rPr lang="es-MX" smtClean="0"/>
              <a:t>28</a:t>
            </a:fld>
            <a:endParaRPr lang="es-MX"/>
          </a:p>
        </p:txBody>
      </p:sp>
    </p:spTree>
    <p:extLst>
      <p:ext uri="{BB962C8B-B14F-4D97-AF65-F5344CB8AC3E}">
        <p14:creationId xmlns:p14="http://schemas.microsoft.com/office/powerpoint/2010/main" val="51273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3336" indent="-173336"/>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3</a:t>
            </a:fld>
            <a:endParaRPr lang="es-MX"/>
          </a:p>
        </p:txBody>
      </p:sp>
    </p:spTree>
    <p:extLst>
      <p:ext uri="{BB962C8B-B14F-4D97-AF65-F5344CB8AC3E}">
        <p14:creationId xmlns:p14="http://schemas.microsoft.com/office/powerpoint/2010/main" val="308593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4</a:t>
            </a:fld>
            <a:endParaRPr lang="es-MX"/>
          </a:p>
        </p:txBody>
      </p:sp>
    </p:spTree>
    <p:extLst>
      <p:ext uri="{BB962C8B-B14F-4D97-AF65-F5344CB8AC3E}">
        <p14:creationId xmlns:p14="http://schemas.microsoft.com/office/powerpoint/2010/main" val="44335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a:defRPr/>
            </a:pPr>
            <a:fld id="{E21B4527-75F3-4F54-B915-70A1D4E4C560}" type="slidenum">
              <a:rPr lang="es-ES" smtClean="0"/>
              <a:pPr>
                <a:defRPr/>
              </a:pPr>
              <a:t>5</a:t>
            </a:fld>
            <a:endParaRPr lang="es-ES"/>
          </a:p>
        </p:txBody>
      </p:sp>
    </p:spTree>
    <p:extLst>
      <p:ext uri="{BB962C8B-B14F-4D97-AF65-F5344CB8AC3E}">
        <p14:creationId xmlns:p14="http://schemas.microsoft.com/office/powerpoint/2010/main" val="369893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6</a:t>
            </a:fld>
            <a:endParaRPr lang="es-MX"/>
          </a:p>
        </p:txBody>
      </p:sp>
    </p:spTree>
    <p:extLst>
      <p:ext uri="{BB962C8B-B14F-4D97-AF65-F5344CB8AC3E}">
        <p14:creationId xmlns:p14="http://schemas.microsoft.com/office/powerpoint/2010/main" val="2698288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7</a:t>
            </a:fld>
            <a:endParaRPr lang="es-MX"/>
          </a:p>
        </p:txBody>
      </p:sp>
    </p:spTree>
    <p:extLst>
      <p:ext uri="{BB962C8B-B14F-4D97-AF65-F5344CB8AC3E}">
        <p14:creationId xmlns:p14="http://schemas.microsoft.com/office/powerpoint/2010/main" val="357246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8</a:t>
            </a:fld>
            <a:endParaRPr lang="es-MX"/>
          </a:p>
        </p:txBody>
      </p:sp>
    </p:spTree>
    <p:extLst>
      <p:ext uri="{BB962C8B-B14F-4D97-AF65-F5344CB8AC3E}">
        <p14:creationId xmlns:p14="http://schemas.microsoft.com/office/powerpoint/2010/main" val="384559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MX" sz="900" dirty="0"/>
              <a:t>Justificación de avance:</a:t>
            </a:r>
          </a:p>
          <a:p>
            <a:pPr marL="0" indent="0" algn="just">
              <a:buNone/>
            </a:pPr>
            <a:r>
              <a:rPr lang="es-CO" sz="900" dirty="0"/>
              <a:t>O</a:t>
            </a:r>
            <a:r>
              <a:rPr lang="es-CO" sz="900" b="1" dirty="0"/>
              <a:t>bjetivo: </a:t>
            </a:r>
            <a:r>
              <a:rPr lang="es-CO" sz="900" dirty="0"/>
              <a:t>Formar servidores públicos de la SDIS en derechos sexuales y derechos reproductivos. </a:t>
            </a:r>
          </a:p>
          <a:p>
            <a:pPr marL="0" indent="0" algn="just">
              <a:buNone/>
            </a:pPr>
            <a:r>
              <a:rPr lang="es-CO" sz="900" b="1" dirty="0"/>
              <a:t>Tarea:</a:t>
            </a:r>
            <a:r>
              <a:rPr lang="es-CO" sz="900" dirty="0"/>
              <a:t> Identificar 440 potenciales servidores públicos a ser formados en derechos sexuales y derechos reproductivos presenta un avance de 90% por:</a:t>
            </a:r>
            <a:r>
              <a:rPr lang="es-MX" sz="900" dirty="0"/>
              <a:t> </a:t>
            </a:r>
            <a:r>
              <a:rPr lang="es-CO" sz="900" dirty="0"/>
              <a:t>El equipo del proyecto 1093 continúa consolidando la versión final de la base de datos de los potenciales funcionarios que participarán en las sesiones de formación en derechos sexuales y derechos reproductivos e identificando a los servidores pendientes en conjunto con las diferentes áreas de la entidad. En este momento, la base de datos sobre la cual se trabaja cuenta con 401 funcionarios identificados. </a:t>
            </a:r>
            <a:endParaRPr lang="es-MX" sz="900" dirty="0"/>
          </a:p>
          <a:p>
            <a:endParaRPr lang="es-MX" dirty="0"/>
          </a:p>
        </p:txBody>
      </p:sp>
      <p:sp>
        <p:nvSpPr>
          <p:cNvPr id="4" name="Marcador de número de diapositiva 3"/>
          <p:cNvSpPr>
            <a:spLocks noGrp="1"/>
          </p:cNvSpPr>
          <p:nvPr>
            <p:ph type="sldNum" sz="quarter" idx="10"/>
          </p:nvPr>
        </p:nvSpPr>
        <p:spPr/>
        <p:txBody>
          <a:bodyPr/>
          <a:lstStyle/>
          <a:p>
            <a:fld id="{60A82D11-B0F7-45F9-9A36-10FA84327AFF}" type="slidenum">
              <a:rPr lang="es-MX" smtClean="0"/>
              <a:t>9</a:t>
            </a:fld>
            <a:endParaRPr lang="es-MX"/>
          </a:p>
        </p:txBody>
      </p:sp>
    </p:spTree>
    <p:extLst>
      <p:ext uri="{BB962C8B-B14F-4D97-AF65-F5344CB8AC3E}">
        <p14:creationId xmlns:p14="http://schemas.microsoft.com/office/powerpoint/2010/main" val="337708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Rectángulo 8"/>
          <p:cNvSpPr/>
          <p:nvPr userDrawn="1"/>
        </p:nvSpPr>
        <p:spPr>
          <a:xfrm>
            <a:off x="0" y="0"/>
            <a:ext cx="9144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51" y="6029498"/>
            <a:ext cx="1597902" cy="931872"/>
          </a:xfrm>
          <a:prstGeom prst="rect">
            <a:avLst/>
          </a:prstGeom>
        </p:spPr>
      </p:pic>
      <p:sp>
        <p:nvSpPr>
          <p:cNvPr id="2" name="Title 1"/>
          <p:cNvSpPr>
            <a:spLocks noGrp="1"/>
          </p:cNvSpPr>
          <p:nvPr>
            <p:ph type="ctrTitle"/>
          </p:nvPr>
        </p:nvSpPr>
        <p:spPr>
          <a:xfrm>
            <a:off x="685800" y="1122363"/>
            <a:ext cx="7772400" cy="1316037"/>
          </a:xfrm>
        </p:spPr>
        <p:txBody>
          <a:bodyPr anchor="b">
            <a:normAutofit/>
          </a:bodyPr>
          <a:lstStyle>
            <a:lvl1pPr algn="ctr">
              <a:defRPr sz="4000">
                <a:solidFill>
                  <a:schemeClr val="bg1"/>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27/07/2018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
        <p:nvSpPr>
          <p:cNvPr id="14" name="Rectángulo 13"/>
          <p:cNvSpPr/>
          <p:nvPr userDrawn="1"/>
        </p:nvSpPr>
        <p:spPr>
          <a:xfrm>
            <a:off x="0" y="6042990"/>
            <a:ext cx="9144000" cy="81500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2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1751" y="6042990"/>
            <a:ext cx="1412296" cy="8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19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27/07/2018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29396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27/07/2018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2344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ectángulo 7"/>
          <p:cNvSpPr/>
          <p:nvPr userDrawn="1"/>
        </p:nvSpPr>
        <p:spPr>
          <a:xfrm>
            <a:off x="0" y="0"/>
            <a:ext cx="9144000" cy="6029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7A621D-C2B7-4506-980F-799EFE50B2DA}" type="datetimeFigureOut">
              <a:rPr lang="es-CO" smtClean="0"/>
              <a:t>27/07/2018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
        <p:nvSpPr>
          <p:cNvPr id="7" name="Rectángulo 23"/>
          <p:cNvSpPr/>
          <p:nvPr userDrawn="1"/>
        </p:nvSpPr>
        <p:spPr>
          <a:xfrm>
            <a:off x="762663" y="6095286"/>
            <a:ext cx="2773068" cy="369332"/>
          </a:xfrm>
          <a:prstGeom prst="rect">
            <a:avLst/>
          </a:prstGeom>
        </p:spPr>
        <p:txBody>
          <a:bodyPr wrap="none">
            <a:spAutoFit/>
          </a:bodyPr>
          <a:lstStyle/>
          <a:p>
            <a:pPr lvl="0" algn="ctr" eaLnBrk="1" fontAlgn="ctr" hangingPunct="1">
              <a:spcBef>
                <a:spcPts val="0"/>
              </a:spcBef>
              <a:spcAft>
                <a:spcPts val="0"/>
              </a:spcAft>
            </a:pPr>
            <a:r>
              <a:rPr lang="es-CO" b="1" dirty="0">
                <a:solidFill>
                  <a:schemeClr val="bg1"/>
                </a:solidFill>
                <a:ea typeface="+mn-ea"/>
              </a:rPr>
              <a:t> </a:t>
            </a:r>
            <a:r>
              <a:rPr lang="es-CO" sz="1400" b="0" dirty="0">
                <a:solidFill>
                  <a:schemeClr val="bg1"/>
                </a:solidFill>
                <a:latin typeface="Arial Rounded MT Bold" panose="020F0704030504030204" pitchFamily="34" charset="0"/>
                <a:ea typeface="+mn-ea"/>
              </a:rPr>
              <a:t>Avance a 30</a:t>
            </a:r>
            <a:r>
              <a:rPr lang="es-CO" sz="1400" b="0" baseline="0" dirty="0">
                <a:solidFill>
                  <a:schemeClr val="bg1"/>
                </a:solidFill>
                <a:latin typeface="Arial Rounded MT Bold" panose="020F0704030504030204" pitchFamily="34" charset="0"/>
                <a:ea typeface="+mn-ea"/>
              </a:rPr>
              <a:t> de junio</a:t>
            </a:r>
            <a:r>
              <a:rPr lang="es-CO" sz="1400" b="0" dirty="0">
                <a:solidFill>
                  <a:schemeClr val="bg1"/>
                </a:solidFill>
                <a:latin typeface="Arial Rounded MT Bold" panose="020F0704030504030204" pitchFamily="34" charset="0"/>
                <a:ea typeface="+mn-ea"/>
              </a:rPr>
              <a:t> de 2018</a:t>
            </a:r>
          </a:p>
        </p:txBody>
      </p:sp>
    </p:spTree>
    <p:extLst>
      <p:ext uri="{BB962C8B-B14F-4D97-AF65-F5344CB8AC3E}">
        <p14:creationId xmlns:p14="http://schemas.microsoft.com/office/powerpoint/2010/main" val="358830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47A621D-C2B7-4506-980F-799EFE50B2DA}" type="datetimeFigureOut">
              <a:rPr lang="es-CO" smtClean="0"/>
              <a:t>27/07/2018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66367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7A621D-C2B7-4506-980F-799EFE50B2DA}" type="datetimeFigureOut">
              <a:rPr lang="es-CO" smtClean="0"/>
              <a:t>27/07/2018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108389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7A621D-C2B7-4506-980F-799EFE50B2DA}" type="datetimeFigureOut">
              <a:rPr lang="es-CO" smtClean="0"/>
              <a:t>27/07/2018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83952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7A621D-C2B7-4506-980F-799EFE50B2DA}" type="datetimeFigureOut">
              <a:rPr lang="es-CO" smtClean="0"/>
              <a:t>27/07/2018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1767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A621D-C2B7-4506-980F-799EFE50B2DA}" type="datetimeFigureOut">
              <a:rPr lang="es-CO" smtClean="0"/>
              <a:t>27/07/2018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73395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47A621D-C2B7-4506-980F-799EFE50B2DA}" type="datetimeFigureOut">
              <a:rPr lang="es-CO" smtClean="0"/>
              <a:t>27/07/2018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349910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47A621D-C2B7-4506-980F-799EFE50B2DA}" type="datetimeFigureOut">
              <a:rPr lang="es-CO" smtClean="0"/>
              <a:t>27/07/2018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55730D-24CA-4483-BFA0-E4E2AE936102}" type="slidenum">
              <a:rPr lang="es-CO" smtClean="0"/>
              <a:t>‹Nº›</a:t>
            </a:fld>
            <a:endParaRPr lang="es-CO"/>
          </a:p>
        </p:txBody>
      </p:sp>
    </p:spTree>
    <p:extLst>
      <p:ext uri="{BB962C8B-B14F-4D97-AF65-F5344CB8AC3E}">
        <p14:creationId xmlns:p14="http://schemas.microsoft.com/office/powerpoint/2010/main" val="296815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ángulo 8"/>
          <p:cNvSpPr/>
          <p:nvPr userDrawn="1"/>
        </p:nvSpPr>
        <p:spPr>
          <a:xfrm>
            <a:off x="0" y="0"/>
            <a:ext cx="9144000" cy="67941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userDrawn="1"/>
        </p:nvSpPr>
        <p:spPr>
          <a:xfrm>
            <a:off x="0" y="6042990"/>
            <a:ext cx="9144000" cy="81500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2 Imagen"/>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81751" y="6042990"/>
            <a:ext cx="1412296" cy="8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3809056"/>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5664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A621D-C2B7-4506-980F-799EFE50B2DA}" type="datetimeFigureOut">
              <a:rPr lang="es-CO" smtClean="0"/>
              <a:t>27/07/2018</a:t>
            </a:fld>
            <a:endParaRPr lang="es-CO" dirty="0"/>
          </a:p>
        </p:txBody>
      </p:sp>
      <p:sp>
        <p:nvSpPr>
          <p:cNvPr id="5" name="Footer Placeholder 4"/>
          <p:cNvSpPr>
            <a:spLocks noGrp="1"/>
          </p:cNvSpPr>
          <p:nvPr>
            <p:ph type="ftr" sz="quarter" idx="3"/>
          </p:nvPr>
        </p:nvSpPr>
        <p:spPr>
          <a:xfrm>
            <a:off x="3028950" y="5664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5664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5730D-24CA-4483-BFA0-E4E2AE936102}" type="slidenum">
              <a:rPr lang="es-CO" smtClean="0"/>
              <a:t>‹Nº›</a:t>
            </a:fld>
            <a:endParaRPr lang="es-CO"/>
          </a:p>
        </p:txBody>
      </p:sp>
    </p:spTree>
    <p:extLst>
      <p:ext uri="{BB962C8B-B14F-4D97-AF65-F5344CB8AC3E}">
        <p14:creationId xmlns:p14="http://schemas.microsoft.com/office/powerpoint/2010/main" val="3287716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9144000" cy="6059277"/>
          </a:xfrm>
          <a:prstGeom prst="rect">
            <a:avLst/>
          </a:prstGeom>
        </p:spPr>
      </p:pic>
      <p:sp>
        <p:nvSpPr>
          <p:cNvPr id="2" name="Título 1">
            <a:extLst>
              <a:ext uri="{FF2B5EF4-FFF2-40B4-BE49-F238E27FC236}">
                <a16:creationId xmlns:a16="http://schemas.microsoft.com/office/drawing/2014/main" id="{BCD93674-CF46-40F9-B525-45A1B1847F45}"/>
              </a:ext>
            </a:extLst>
          </p:cNvPr>
          <p:cNvSpPr>
            <a:spLocks noGrp="1"/>
          </p:cNvSpPr>
          <p:nvPr>
            <p:ph type="ctrTitle"/>
          </p:nvPr>
        </p:nvSpPr>
        <p:spPr>
          <a:xfrm>
            <a:off x="258531" y="-160019"/>
            <a:ext cx="8819444" cy="1470025"/>
          </a:xfrm>
        </p:spPr>
        <p:txBody>
          <a:bodyPr>
            <a:normAutofit/>
          </a:bodyPr>
          <a:lstStyle/>
          <a:p>
            <a:r>
              <a:rPr lang="es-MX" sz="3200" dirty="0">
                <a:solidFill>
                  <a:schemeClr val="bg1"/>
                </a:solidFill>
                <a:latin typeface="Arial Rounded MT Bold" panose="020F0704030504030204" pitchFamily="34" charset="0"/>
                <a:ea typeface="ＭＳ Ｐゴシック" charset="-128"/>
                <a:cs typeface="Arial"/>
              </a:rPr>
              <a:t>Seguimiento al Plan de Acción Institucional </a:t>
            </a:r>
            <a:br>
              <a:rPr lang="es-MX" sz="3200" dirty="0">
                <a:solidFill>
                  <a:schemeClr val="bg1"/>
                </a:solidFill>
                <a:latin typeface="Arial Rounded MT Bold" panose="020F0704030504030204" pitchFamily="34" charset="0"/>
                <a:ea typeface="ＭＳ Ｐゴシック" charset="-128"/>
                <a:cs typeface="Arial"/>
              </a:rPr>
            </a:br>
            <a:r>
              <a:rPr lang="es-MX" sz="3200" dirty="0">
                <a:solidFill>
                  <a:schemeClr val="bg1"/>
                </a:solidFill>
                <a:latin typeface="Arial Rounded MT Bold" panose="020F0704030504030204" pitchFamily="34" charset="0"/>
                <a:ea typeface="ＭＳ Ｐゴシック" charset="-128"/>
                <a:cs typeface="Arial"/>
              </a:rPr>
              <a:t>cort</a:t>
            </a:r>
            <a:r>
              <a:rPr lang="es-MX" sz="3200" dirty="0">
                <a:ea typeface="ＭＳ Ｐゴシック" charset="-128"/>
                <a:cs typeface="Arial"/>
              </a:rPr>
              <a:t>e junio </a:t>
            </a:r>
            <a:r>
              <a:rPr lang="es-MX" sz="3200" dirty="0">
                <a:solidFill>
                  <a:schemeClr val="bg1"/>
                </a:solidFill>
                <a:latin typeface="Arial Rounded MT Bold" panose="020F0704030504030204" pitchFamily="34" charset="0"/>
                <a:ea typeface="ＭＳ Ｐゴシック" charset="-128"/>
                <a:cs typeface="Arial"/>
              </a:rPr>
              <a:t>2018</a:t>
            </a:r>
            <a:endParaRPr lang="es-MX" sz="2800" dirty="0">
              <a:solidFill>
                <a:schemeClr val="accent1">
                  <a:lumMod val="75000"/>
                </a:schemeClr>
              </a:solidFill>
              <a:latin typeface="Arial Rounded MT Bold" panose="020F0704030504030204" pitchFamily="34" charset="0"/>
              <a:ea typeface="ＭＳ Ｐゴシック" charset="-128"/>
              <a:cs typeface="Arial"/>
            </a:endParaRPr>
          </a:p>
        </p:txBody>
      </p:sp>
      <p:sp>
        <p:nvSpPr>
          <p:cNvPr id="3" name="Subtítulo 2">
            <a:extLst>
              <a:ext uri="{FF2B5EF4-FFF2-40B4-BE49-F238E27FC236}">
                <a16:creationId xmlns:a16="http://schemas.microsoft.com/office/drawing/2014/main" id="{1C4F1206-7DA6-49C8-A921-FAF826FB37E8}"/>
              </a:ext>
            </a:extLst>
          </p:cNvPr>
          <p:cNvSpPr>
            <a:spLocks noGrp="1"/>
          </p:cNvSpPr>
          <p:nvPr>
            <p:ph type="subTitle" idx="1"/>
          </p:nvPr>
        </p:nvSpPr>
        <p:spPr>
          <a:xfrm>
            <a:off x="1568427" y="5626804"/>
            <a:ext cx="4707467" cy="591256"/>
          </a:xfrm>
        </p:spPr>
        <p:txBody>
          <a:bodyPr/>
          <a:lstStyle/>
          <a:p>
            <a:pPr algn="r"/>
            <a:r>
              <a:rPr lang="es-MX" sz="2800" dirty="0">
                <a:solidFill>
                  <a:schemeClr val="bg1"/>
                </a:solidFill>
                <a:latin typeface="Arial Rounded MT Bold" panose="020F0704030504030204" pitchFamily="34" charset="0"/>
                <a:ea typeface="ＭＳ Ｐゴシック" charset="-128"/>
                <a:cs typeface="Arial"/>
              </a:rPr>
              <a:t>Julio de 2018</a:t>
            </a:r>
            <a:endParaRPr lang="es-MX" sz="2800" dirty="0">
              <a:solidFill>
                <a:schemeClr val="bg1"/>
              </a:solidFill>
            </a:endParaRPr>
          </a:p>
        </p:txBody>
      </p:sp>
      <p:sp>
        <p:nvSpPr>
          <p:cNvPr id="4" name="Subtítulo 2">
            <a:extLst>
              <a:ext uri="{FF2B5EF4-FFF2-40B4-BE49-F238E27FC236}">
                <a16:creationId xmlns:a16="http://schemas.microsoft.com/office/drawing/2014/main" id="{D5FDCB3B-4FD2-45E0-A9EA-A1D9ECCE9AF1}"/>
              </a:ext>
            </a:extLst>
          </p:cNvPr>
          <p:cNvSpPr txBox="1">
            <a:spLocks/>
          </p:cNvSpPr>
          <p:nvPr/>
        </p:nvSpPr>
        <p:spPr bwMode="auto">
          <a:xfrm>
            <a:off x="619525" y="5224358"/>
            <a:ext cx="7700434" cy="59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MX" sz="2800" dirty="0">
                <a:solidFill>
                  <a:schemeClr val="bg1"/>
                </a:solidFill>
                <a:latin typeface="Arial Rounded MT Bold" panose="020F0704030504030204" pitchFamily="34" charset="0"/>
                <a:ea typeface="ＭＳ Ｐゴシック" charset="-128"/>
                <a:cs typeface="Arial"/>
              </a:rPr>
              <a:t>Secretaría Distrital de Integración Social</a:t>
            </a:r>
            <a:endParaRPr lang="es-MX" sz="2800" dirty="0">
              <a:solidFill>
                <a:schemeClr val="bg1"/>
              </a:solidFill>
            </a:endParaRPr>
          </a:p>
        </p:txBody>
      </p:sp>
      <p:sp>
        <p:nvSpPr>
          <p:cNvPr id="8" name="Rectángulo 7"/>
          <p:cNvSpPr/>
          <p:nvPr/>
        </p:nvSpPr>
        <p:spPr>
          <a:xfrm>
            <a:off x="0" y="6042990"/>
            <a:ext cx="9144000" cy="8150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2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751" y="6042990"/>
            <a:ext cx="1412296" cy="8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08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2218820" y="1654454"/>
            <a:ext cx="6444526"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40"/>
          <p:cNvSpPr/>
          <p:nvPr/>
        </p:nvSpPr>
        <p:spPr>
          <a:xfrm>
            <a:off x="2218820" y="1712306"/>
            <a:ext cx="5595144"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latin typeface="Arial Rounded MT Bold" panose="020F0704030504030204" pitchFamily="34" charset="0"/>
              </a:rPr>
              <a:t>Desarrollo integral desde la gestación hasta la adolescencia</a:t>
            </a:r>
            <a:endParaRPr lang="es-ES" sz="2400" dirty="0">
              <a:latin typeface="Arial Rounded MT Bold" panose="020F0704030504030204" pitchFamily="34" charset="0"/>
            </a:endParaRPr>
          </a:p>
        </p:txBody>
      </p:sp>
      <p:sp>
        <p:nvSpPr>
          <p:cNvPr id="20" name="Elipse 19"/>
          <p:cNvSpPr/>
          <p:nvPr/>
        </p:nvSpPr>
        <p:spPr>
          <a:xfrm>
            <a:off x="7693116" y="1521568"/>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pic>
        <p:nvPicPr>
          <p:cNvPr id="17" name="Imagen 16" descr="smiling-bab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007" y="1683826"/>
            <a:ext cx="861049" cy="861049"/>
          </a:xfrm>
          <a:prstGeom prst="rect">
            <a:avLst/>
          </a:prstGeom>
        </p:spPr>
      </p:pic>
      <p:sp>
        <p:nvSpPr>
          <p:cNvPr id="18" name="Rectángulo 17"/>
          <p:cNvSpPr/>
          <p:nvPr/>
        </p:nvSpPr>
        <p:spPr>
          <a:xfrm>
            <a:off x="636963" y="1621545"/>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97%</a:t>
            </a:r>
          </a:p>
        </p:txBody>
      </p:sp>
      <p:sp>
        <p:nvSpPr>
          <p:cNvPr id="21" name="Rectángulo 20"/>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22" name="Grupo 3"/>
          <p:cNvGrpSpPr/>
          <p:nvPr/>
        </p:nvGrpSpPr>
        <p:grpSpPr>
          <a:xfrm>
            <a:off x="4974820" y="4487067"/>
            <a:ext cx="3375710" cy="1440001"/>
            <a:chOff x="6068163" y="3846229"/>
            <a:chExt cx="2561198" cy="1869630"/>
          </a:xfrm>
        </p:grpSpPr>
        <p:sp>
          <p:nvSpPr>
            <p:cNvPr id="23" name="Rectángulo redondeado 4"/>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Implementar herramientas de seguimiento, monitoreo, análisis y evaluación de resultados de la prestación de los servicios</a:t>
              </a:r>
              <a:endParaRPr lang="es-CO" sz="1300" b="1" dirty="0">
                <a:solidFill>
                  <a:schemeClr val="accent2">
                    <a:lumMod val="75000"/>
                  </a:schemeClr>
                </a:solidFill>
                <a:latin typeface="Arial Rounded MT Bold" panose="020F0704030504030204" pitchFamily="34" charset="0"/>
              </a:endParaRPr>
            </a:p>
          </p:txBody>
        </p:sp>
        <p:sp>
          <p:nvSpPr>
            <p:cNvPr id="24" name="Rectángulo redondeado 5"/>
            <p:cNvSpPr/>
            <p:nvPr/>
          </p:nvSpPr>
          <p:spPr>
            <a:xfrm>
              <a:off x="6104186" y="5203525"/>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25" name="Grupo 6"/>
          <p:cNvGrpSpPr/>
          <p:nvPr/>
        </p:nvGrpSpPr>
        <p:grpSpPr>
          <a:xfrm>
            <a:off x="989214" y="4487068"/>
            <a:ext cx="3369067" cy="1440000"/>
            <a:chOff x="3260809" y="2221641"/>
            <a:chExt cx="2599182" cy="1742840"/>
          </a:xfrm>
        </p:grpSpPr>
        <p:sp>
          <p:nvSpPr>
            <p:cNvPr id="2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200" dirty="0">
                  <a:solidFill>
                    <a:srgbClr val="003E65"/>
                  </a:solidFill>
                  <a:latin typeface="Arial Rounded MT Bold" panose="020F0704030504030204" pitchFamily="34" charset="0"/>
                </a:rPr>
                <a:t>Fortalecer el rol protector y educativo de las familias y cuidadores</a:t>
              </a:r>
              <a:endParaRPr lang="es-ES" sz="1200" dirty="0">
                <a:solidFill>
                  <a:srgbClr val="003E65"/>
                </a:solidFill>
                <a:latin typeface="Arial Rounded MT Bold" panose="020F0704030504030204" pitchFamily="34" charset="0"/>
              </a:endParaRPr>
            </a:p>
          </p:txBody>
        </p:sp>
        <p:sp>
          <p:nvSpPr>
            <p:cNvPr id="27" name="Rectángulo redondeado 8"/>
            <p:cNvSpPr/>
            <p:nvPr/>
          </p:nvSpPr>
          <p:spPr>
            <a:xfrm>
              <a:off x="3265936" y="3500955"/>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28" name="Grupo 9"/>
          <p:cNvGrpSpPr/>
          <p:nvPr/>
        </p:nvGrpSpPr>
        <p:grpSpPr>
          <a:xfrm>
            <a:off x="989214" y="2824873"/>
            <a:ext cx="3369067" cy="1440001"/>
            <a:chOff x="605132" y="1428848"/>
            <a:chExt cx="2599181" cy="1775776"/>
          </a:xfrm>
        </p:grpSpPr>
        <p:sp>
          <p:nvSpPr>
            <p:cNvPr id="29" name="Elipse 22"/>
            <p:cNvSpPr/>
            <p:nvPr/>
          </p:nvSpPr>
          <p:spPr>
            <a:xfrm>
              <a:off x="605132" y="1428848"/>
              <a:ext cx="2599181" cy="1465014"/>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200" dirty="0">
                  <a:solidFill>
                    <a:srgbClr val="003E65"/>
                  </a:solidFill>
                  <a:latin typeface="Arial Rounded MT Bold" panose="020F0704030504030204" pitchFamily="34" charset="0"/>
                </a:rPr>
                <a:t>Optimizar mecanismos de articulación </a:t>
              </a:r>
              <a:r>
                <a:rPr lang="es-CO" sz="1200" dirty="0" err="1">
                  <a:solidFill>
                    <a:srgbClr val="003E65"/>
                  </a:solidFill>
                  <a:latin typeface="Arial Rounded MT Bold" panose="020F0704030504030204" pitchFamily="34" charset="0"/>
                </a:rPr>
                <a:t>intra</a:t>
              </a:r>
              <a:r>
                <a:rPr lang="es-CO" sz="1200" dirty="0">
                  <a:solidFill>
                    <a:srgbClr val="003E65"/>
                  </a:solidFill>
                  <a:latin typeface="Arial Rounded MT Bold" panose="020F0704030504030204" pitchFamily="34" charset="0"/>
                </a:rPr>
                <a:t>, inter y </a:t>
              </a:r>
              <a:r>
                <a:rPr lang="es-CO" sz="1200" dirty="0" err="1">
                  <a:solidFill>
                    <a:srgbClr val="003E65"/>
                  </a:solidFill>
                  <a:latin typeface="Arial Rounded MT Bold" panose="020F0704030504030204" pitchFamily="34" charset="0"/>
                </a:rPr>
                <a:t>transectorial</a:t>
              </a:r>
              <a:endParaRPr lang="es-CO" sz="1200" dirty="0">
                <a:solidFill>
                  <a:srgbClr val="003E65"/>
                </a:solidFill>
                <a:latin typeface="Arial Rounded MT Bold" panose="020F0704030504030204" pitchFamily="34" charset="0"/>
              </a:endParaRPr>
            </a:p>
          </p:txBody>
        </p:sp>
        <p:sp>
          <p:nvSpPr>
            <p:cNvPr id="30"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83%</a:t>
              </a:r>
            </a:p>
          </p:txBody>
        </p:sp>
      </p:grpSp>
      <p:grpSp>
        <p:nvGrpSpPr>
          <p:cNvPr id="31" name="Grupo 13"/>
          <p:cNvGrpSpPr/>
          <p:nvPr/>
        </p:nvGrpSpPr>
        <p:grpSpPr>
          <a:xfrm>
            <a:off x="4974820" y="2808834"/>
            <a:ext cx="3375711" cy="1440000"/>
            <a:chOff x="3260809" y="2221641"/>
            <a:chExt cx="2599182" cy="1922852"/>
          </a:xfrm>
        </p:grpSpPr>
        <p:sp>
          <p:nvSpPr>
            <p:cNvPr id="32" name="Rectángulo redondeado 1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99%</a:t>
              </a:r>
            </a:p>
          </p:txBody>
        </p:sp>
        <p:sp>
          <p:nvSpPr>
            <p:cNvPr id="33"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200" dirty="0">
                  <a:solidFill>
                    <a:srgbClr val="003E65"/>
                  </a:solidFill>
                  <a:latin typeface="Arial Rounded MT Bold" panose="020F0704030504030204" pitchFamily="34" charset="0"/>
                </a:rPr>
                <a:t>Brindar una oferta de servicios y estrategias flexibles de atención integral desde el enfoque diferencial</a:t>
              </a:r>
            </a:p>
          </p:txBody>
        </p:sp>
      </p:grpSp>
    </p:spTree>
    <p:extLst>
      <p:ext uri="{BB962C8B-B14F-4D97-AF65-F5344CB8AC3E}">
        <p14:creationId xmlns:p14="http://schemas.microsoft.com/office/powerpoint/2010/main" val="217568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2218820" y="1963735"/>
            <a:ext cx="6019093"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7" name="Grupo 6"/>
          <p:cNvGrpSpPr/>
          <p:nvPr/>
        </p:nvGrpSpPr>
        <p:grpSpPr>
          <a:xfrm>
            <a:off x="6388997" y="3717803"/>
            <a:ext cx="2520000" cy="1710409"/>
            <a:chOff x="6068163" y="3846228"/>
            <a:chExt cx="2561198" cy="2286671"/>
          </a:xfrm>
        </p:grpSpPr>
        <p:sp>
          <p:nvSpPr>
            <p:cNvPr id="8" name="Rectángulo redondeado 7"/>
            <p:cNvSpPr/>
            <p:nvPr/>
          </p:nvSpPr>
          <p:spPr>
            <a:xfrm>
              <a:off x="6068163" y="3846228"/>
              <a:ext cx="2525175" cy="1710063"/>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endParaRPr lang="es-CO" sz="1400" dirty="0">
                <a:solidFill>
                  <a:srgbClr val="003E65"/>
                </a:solidFill>
                <a:latin typeface="Arial Rounded MT Bold" panose="020F0704030504030204" pitchFamily="34" charset="0"/>
              </a:endParaRPr>
            </a:p>
            <a:p>
              <a:pPr algn="ctr"/>
              <a:endParaRPr lang="es-CO" sz="1400" dirty="0">
                <a:solidFill>
                  <a:srgbClr val="003E65"/>
                </a:solidFill>
                <a:latin typeface="Arial Rounded MT Bold" panose="020F0704030504030204" pitchFamily="34" charset="0"/>
              </a:endParaRPr>
            </a:p>
            <a:p>
              <a:pPr algn="ctr"/>
              <a:r>
                <a:rPr lang="es-CO" sz="1400" dirty="0">
                  <a:solidFill>
                    <a:srgbClr val="003E65"/>
                  </a:solidFill>
                  <a:latin typeface="Arial Rounded MT Bold" panose="020F0704030504030204" pitchFamily="34" charset="0"/>
                </a:rPr>
                <a:t>Fortalecer la capacidad técnica para la atención y protección de las víctimas al interior de las familias</a:t>
              </a:r>
            </a:p>
            <a:p>
              <a:pPr algn="ctr"/>
              <a:endParaRPr lang="es-ES" sz="1600" dirty="0">
                <a:solidFill>
                  <a:schemeClr val="accent5">
                    <a:lumMod val="50000"/>
                  </a:schemeClr>
                </a:solidFill>
              </a:endParaRPr>
            </a:p>
          </p:txBody>
        </p:sp>
        <p:sp>
          <p:nvSpPr>
            <p:cNvPr id="9" name="Rectángulo redondeado 8"/>
            <p:cNvSpPr/>
            <p:nvPr/>
          </p:nvSpPr>
          <p:spPr>
            <a:xfrm>
              <a:off x="6104186" y="5590261"/>
              <a:ext cx="2525175" cy="542638"/>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Cumplimiento: 87%</a:t>
              </a:r>
            </a:p>
          </p:txBody>
        </p:sp>
      </p:grpSp>
      <p:grpSp>
        <p:nvGrpSpPr>
          <p:cNvPr id="10" name="Grupo 9"/>
          <p:cNvGrpSpPr/>
          <p:nvPr/>
        </p:nvGrpSpPr>
        <p:grpSpPr>
          <a:xfrm>
            <a:off x="3444123" y="3717802"/>
            <a:ext cx="2617933" cy="1710409"/>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cs typeface="Arial" panose="020B0604020202020204" pitchFamily="34" charset="0"/>
                </a:rPr>
                <a:t>Cumplimiento: 100%</a:t>
              </a: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700" dirty="0">
                  <a:solidFill>
                    <a:srgbClr val="003E65"/>
                  </a:solidFill>
                </a:rPr>
                <a:t> </a:t>
              </a:r>
              <a:r>
                <a:rPr lang="es-CO" sz="1400" dirty="0">
                  <a:solidFill>
                    <a:srgbClr val="003E65"/>
                  </a:solidFill>
                  <a:latin typeface="Arial Rounded MT Bold" panose="020F0704030504030204" pitchFamily="34" charset="0"/>
                </a:rPr>
                <a:t>Desarrollar una estrategia interinstitucional de prevención de la violencia intrafamiliar </a:t>
              </a:r>
            </a:p>
          </p:txBody>
        </p:sp>
      </p:grpSp>
      <p:grpSp>
        <p:nvGrpSpPr>
          <p:cNvPr id="13" name="Grupo 12"/>
          <p:cNvGrpSpPr/>
          <p:nvPr/>
        </p:nvGrpSpPr>
        <p:grpSpPr>
          <a:xfrm>
            <a:off x="556579" y="3717803"/>
            <a:ext cx="2520000" cy="1710408"/>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Desarrollar estrategias que contribuyan a la implementación de la </a:t>
              </a:r>
              <a:r>
                <a:rPr lang="es-CO" sz="1400" b="1" dirty="0">
                  <a:solidFill>
                    <a:srgbClr val="003E65"/>
                  </a:solidFill>
                  <a:latin typeface="Arial Rounded MT Bold" panose="020F0704030504030204" pitchFamily="34" charset="0"/>
                </a:rPr>
                <a:t>Política Pública</a:t>
              </a:r>
            </a:p>
          </p:txBody>
        </p:sp>
        <p:sp>
          <p:nvSpPr>
            <p:cNvPr id="15" name="Rectángulo redondeado 14"/>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Cumplimiento: 100%</a:t>
              </a:r>
            </a:p>
          </p:txBody>
        </p:sp>
      </p:grpSp>
      <p:sp>
        <p:nvSpPr>
          <p:cNvPr id="18" name="Rectángulo 40"/>
          <p:cNvSpPr/>
          <p:nvPr/>
        </p:nvSpPr>
        <p:spPr>
          <a:xfrm>
            <a:off x="2310224" y="2019248"/>
            <a:ext cx="5321051"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800" dirty="0">
                <a:latin typeface="Arial Rounded MT Bold" panose="020F0704030504030204" pitchFamily="34" charset="0"/>
              </a:rPr>
              <a:t>Una ciudad para las familias</a:t>
            </a:r>
            <a:r>
              <a:rPr lang="es-ES" sz="2800" dirty="0">
                <a:latin typeface="Arial Rounded MT Bold" panose="020F0704030504030204" pitchFamily="34" charset="0"/>
              </a:rPr>
              <a:t> </a:t>
            </a:r>
          </a:p>
        </p:txBody>
      </p:sp>
      <p:sp>
        <p:nvSpPr>
          <p:cNvPr id="19" name="Elipse 18"/>
          <p:cNvSpPr/>
          <p:nvPr/>
        </p:nvSpPr>
        <p:spPr>
          <a:xfrm>
            <a:off x="7558840" y="1906497"/>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941" y="2094359"/>
            <a:ext cx="747577" cy="747577"/>
          </a:xfrm>
          <a:prstGeom prst="rect">
            <a:avLst/>
          </a:prstGeom>
        </p:spPr>
      </p:pic>
      <p:sp>
        <p:nvSpPr>
          <p:cNvPr id="21" name="Rectángulo 20"/>
          <p:cNvSpPr/>
          <p:nvPr/>
        </p:nvSpPr>
        <p:spPr>
          <a:xfrm>
            <a:off x="292928" y="1960763"/>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95%</a:t>
            </a:r>
          </a:p>
        </p:txBody>
      </p:sp>
    </p:spTree>
    <p:extLst>
      <p:ext uri="{BB962C8B-B14F-4D97-AF65-F5344CB8AC3E}">
        <p14:creationId xmlns:p14="http://schemas.microsoft.com/office/powerpoint/2010/main" val="68059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218820" y="1963735"/>
            <a:ext cx="6019093"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sp>
        <p:nvSpPr>
          <p:cNvPr id="7" name="Elipse 6"/>
          <p:cNvSpPr/>
          <p:nvPr/>
        </p:nvSpPr>
        <p:spPr>
          <a:xfrm>
            <a:off x="7520607" y="1814213"/>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grpSp>
        <p:nvGrpSpPr>
          <p:cNvPr id="8" name="Grupo 7"/>
          <p:cNvGrpSpPr/>
          <p:nvPr/>
        </p:nvGrpSpPr>
        <p:grpSpPr>
          <a:xfrm>
            <a:off x="6104653" y="3535443"/>
            <a:ext cx="2674239" cy="1816507"/>
            <a:chOff x="6068163" y="3846229"/>
            <a:chExt cx="2561198" cy="2164479"/>
          </a:xfrm>
        </p:grpSpPr>
        <p:sp>
          <p:nvSpPr>
            <p:cNvPr id="9" name="Rectángulo redondeado 8"/>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chemeClr val="accent5">
                      <a:lumMod val="50000"/>
                    </a:schemeClr>
                  </a:solidFill>
                  <a:latin typeface="Arial Rounded MT Bold" panose="020F0704030504030204" pitchFamily="34" charset="0"/>
                </a:rPr>
                <a:t>Atender a las personas con discapacidad y a sus familias durante el transcurrir vital para el desarrollo de habilidades y  </a:t>
              </a:r>
              <a:r>
                <a:rPr lang="es-CO" sz="1400" b="1" dirty="0">
                  <a:solidFill>
                    <a:schemeClr val="accent5">
                      <a:lumMod val="50000"/>
                    </a:schemeClr>
                  </a:solidFill>
                  <a:latin typeface="Arial Rounded MT Bold" panose="020F0704030504030204" pitchFamily="34" charset="0"/>
                </a:rPr>
                <a:t>capacidades</a:t>
              </a:r>
              <a:endParaRPr lang="es-ES" sz="1400" b="1" dirty="0">
                <a:solidFill>
                  <a:schemeClr val="accent5">
                    <a:lumMod val="50000"/>
                  </a:schemeClr>
                </a:solidFill>
                <a:latin typeface="Arial Rounded MT Bold" panose="020F0704030504030204" pitchFamily="34" charset="0"/>
              </a:endParaRPr>
            </a:p>
          </p:txBody>
        </p:sp>
        <p:sp>
          <p:nvSpPr>
            <p:cNvPr id="10" name="Rectángulo redondeado 9"/>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98%</a:t>
              </a:r>
            </a:p>
          </p:txBody>
        </p:sp>
      </p:grpSp>
      <p:grpSp>
        <p:nvGrpSpPr>
          <p:cNvPr id="11" name="Grupo 10"/>
          <p:cNvGrpSpPr/>
          <p:nvPr/>
        </p:nvGrpSpPr>
        <p:grpSpPr>
          <a:xfrm>
            <a:off x="3493210" y="3535443"/>
            <a:ext cx="2513329" cy="1826266"/>
            <a:chOff x="3260809" y="2221641"/>
            <a:chExt cx="2599182" cy="1922852"/>
          </a:xfrm>
        </p:grpSpPr>
        <p:sp>
          <p:nvSpPr>
            <p:cNvPr id="12" name="Rectángulo redondeado 11"/>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sp>
          <p:nvSpPr>
            <p:cNvPr id="13"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chemeClr val="accent5">
                      <a:lumMod val="50000"/>
                    </a:schemeClr>
                  </a:solidFill>
                  <a:latin typeface="Arial Rounded MT Bold" panose="020F0704030504030204" pitchFamily="34" charset="0"/>
                </a:rPr>
                <a:t> Desarrollar estrategias para la disminución de barreras actitudinales</a:t>
              </a:r>
            </a:p>
          </p:txBody>
        </p:sp>
      </p:grpSp>
      <p:grpSp>
        <p:nvGrpSpPr>
          <p:cNvPr id="14" name="Grupo 13"/>
          <p:cNvGrpSpPr/>
          <p:nvPr/>
        </p:nvGrpSpPr>
        <p:grpSpPr>
          <a:xfrm>
            <a:off x="684805" y="3535442"/>
            <a:ext cx="2688741" cy="1803493"/>
            <a:chOff x="605132" y="1428849"/>
            <a:chExt cx="2599181" cy="1775775"/>
          </a:xfrm>
        </p:grpSpPr>
        <p:sp>
          <p:nvSpPr>
            <p:cNvPr id="15" name="Elipse 22"/>
            <p:cNvSpPr/>
            <p:nvPr/>
          </p:nvSpPr>
          <p:spPr>
            <a:xfrm>
              <a:off x="605132" y="1428849"/>
              <a:ext cx="2599181" cy="1327995"/>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chemeClr val="accent5">
                      <a:lumMod val="50000"/>
                    </a:schemeClr>
                  </a:solidFill>
                  <a:latin typeface="Arial Rounded MT Bold" panose="020F0704030504030204" pitchFamily="34" charset="0"/>
                </a:rPr>
                <a:t>Articular  acciones para la inclusión  de las institucionales personas con discapacidad y sus familias</a:t>
              </a:r>
            </a:p>
          </p:txBody>
        </p:sp>
        <p:sp>
          <p:nvSpPr>
            <p:cNvPr id="16" name="Rectángulo redondeado 15"/>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97%</a:t>
              </a:r>
            </a:p>
          </p:txBody>
        </p:sp>
      </p:grpSp>
      <p:sp>
        <p:nvSpPr>
          <p:cNvPr id="17" name="Rectángulo 40"/>
          <p:cNvSpPr/>
          <p:nvPr/>
        </p:nvSpPr>
        <p:spPr>
          <a:xfrm>
            <a:off x="2784055" y="2002075"/>
            <a:ext cx="4465717"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latin typeface="Arial Rounded MT Bold" panose="020F0704030504030204" pitchFamily="34" charset="0"/>
              </a:rPr>
              <a:t>Por una ciudad incluyente y sin barreras</a:t>
            </a:r>
            <a:endParaRPr lang="es-ES" sz="2400" dirty="0">
              <a:latin typeface="Arial Rounded MT Bold" panose="020F0704030504030204" pitchFamily="34" charset="0"/>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441" y="2044282"/>
            <a:ext cx="650112" cy="650112"/>
          </a:xfrm>
          <a:prstGeom prst="rect">
            <a:avLst/>
          </a:prstGeom>
        </p:spPr>
      </p:pic>
      <p:sp>
        <p:nvSpPr>
          <p:cNvPr id="19" name="Rectángulo 18"/>
          <p:cNvSpPr/>
          <p:nvPr/>
        </p:nvSpPr>
        <p:spPr>
          <a:xfrm>
            <a:off x="598628" y="1968232"/>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97%</a:t>
            </a:r>
          </a:p>
        </p:txBody>
      </p:sp>
    </p:spTree>
    <p:extLst>
      <p:ext uri="{BB962C8B-B14F-4D97-AF65-F5344CB8AC3E}">
        <p14:creationId xmlns:p14="http://schemas.microsoft.com/office/powerpoint/2010/main" val="9411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21" name="Grupo 20"/>
          <p:cNvGrpSpPr/>
          <p:nvPr/>
        </p:nvGrpSpPr>
        <p:grpSpPr>
          <a:xfrm>
            <a:off x="5142342" y="4466133"/>
            <a:ext cx="3459540" cy="1440000"/>
            <a:chOff x="6068163" y="3846229"/>
            <a:chExt cx="2561198" cy="2038115"/>
          </a:xfrm>
        </p:grpSpPr>
        <p:sp>
          <p:nvSpPr>
            <p:cNvPr id="22" name="Rectángulo redondeado 21"/>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Fortalecer la articulación </a:t>
              </a:r>
              <a:r>
                <a:rPr lang="es-CO" sz="1300" dirty="0" err="1">
                  <a:solidFill>
                    <a:srgbClr val="003E65"/>
                  </a:solidFill>
                  <a:latin typeface="Arial Rounded MT Bold" panose="020F0704030504030204" pitchFamily="34" charset="0"/>
                </a:rPr>
                <a:t>transectorial</a:t>
              </a:r>
              <a:r>
                <a:rPr lang="es-CO" sz="1300" dirty="0">
                  <a:solidFill>
                    <a:srgbClr val="003E65"/>
                  </a:solidFill>
                  <a:latin typeface="Arial Rounded MT Bold" panose="020F0704030504030204" pitchFamily="34" charset="0"/>
                </a:rPr>
                <a:t>, el seguimiento, la generación y difusión de conocimiento orientado a los objetivos de la </a:t>
              </a:r>
              <a:r>
                <a:rPr lang="es-CO" sz="1300" b="1" dirty="0">
                  <a:solidFill>
                    <a:srgbClr val="003E65"/>
                  </a:solidFill>
                  <a:latin typeface="Arial Rounded MT Bold" panose="020F0704030504030204" pitchFamily="34" charset="0"/>
                </a:rPr>
                <a:t>Política Pública</a:t>
              </a:r>
              <a:endParaRPr lang="es-ES" sz="1300" b="1" dirty="0">
                <a:solidFill>
                  <a:srgbClr val="003E65"/>
                </a:solidFill>
                <a:latin typeface="Arial Rounded MT Bold" panose="020F0704030504030204" pitchFamily="34" charset="0"/>
              </a:endParaRPr>
            </a:p>
          </p:txBody>
        </p:sp>
        <p:sp>
          <p:nvSpPr>
            <p:cNvPr id="23" name="Rectángulo redondeado 22"/>
            <p:cNvSpPr/>
            <p:nvPr/>
          </p:nvSpPr>
          <p:spPr>
            <a:xfrm>
              <a:off x="6104186" y="5372010"/>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98%</a:t>
              </a:r>
            </a:p>
          </p:txBody>
        </p:sp>
      </p:grpSp>
      <p:grpSp>
        <p:nvGrpSpPr>
          <p:cNvPr id="24" name="Grupo 23"/>
          <p:cNvGrpSpPr/>
          <p:nvPr/>
        </p:nvGrpSpPr>
        <p:grpSpPr>
          <a:xfrm>
            <a:off x="531843" y="2685041"/>
            <a:ext cx="2427669" cy="1662011"/>
            <a:chOff x="3260809" y="2221641"/>
            <a:chExt cx="2599182" cy="1922852"/>
          </a:xfrm>
        </p:grpSpPr>
        <p:sp>
          <p:nvSpPr>
            <p:cNvPr id="25" name="Rectángulo redondeado 2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64%</a:t>
              </a:r>
            </a:p>
          </p:txBody>
        </p:sp>
        <p:sp>
          <p:nvSpPr>
            <p:cNvPr id="26" name="Elipse 22"/>
            <p:cNvSpPr/>
            <p:nvPr/>
          </p:nvSpPr>
          <p:spPr>
            <a:xfrm>
              <a:off x="3260809" y="2221641"/>
              <a:ext cx="2599181" cy="1450583"/>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300" dirty="0">
                  <a:solidFill>
                    <a:srgbClr val="003E65"/>
                  </a:solidFill>
                  <a:latin typeface="Arial Rounded MT Bold" panose="020F0704030504030204" pitchFamily="34" charset="0"/>
                </a:rPr>
                <a:t>Fortalecer la autonomía, las </a:t>
              </a:r>
              <a:r>
                <a:rPr lang="es-CO" sz="1300" b="1" dirty="0">
                  <a:solidFill>
                    <a:srgbClr val="003E65"/>
                  </a:solidFill>
                  <a:latin typeface="Arial Rounded MT Bold" panose="020F0704030504030204" pitchFamily="34" charset="0"/>
                </a:rPr>
                <a:t>capacidades</a:t>
              </a:r>
              <a:r>
                <a:rPr lang="es-CO" sz="1300" dirty="0">
                  <a:solidFill>
                    <a:srgbClr val="003E65"/>
                  </a:solidFill>
                  <a:latin typeface="Arial Rounded MT Bold" panose="020F0704030504030204" pitchFamily="34" charset="0"/>
                </a:rPr>
                <a:t>, habilidades ocupacionales y restablecimiento de redes de apoyo</a:t>
              </a:r>
              <a:endParaRPr lang="es-CO" sz="1300" b="1" dirty="0">
                <a:solidFill>
                  <a:srgbClr val="003E65"/>
                </a:solidFill>
                <a:latin typeface="Arial Rounded MT Bold" panose="020F0704030504030204" pitchFamily="34" charset="0"/>
              </a:endParaRPr>
            </a:p>
          </p:txBody>
        </p:sp>
      </p:grpSp>
      <p:grpSp>
        <p:nvGrpSpPr>
          <p:cNvPr id="27" name="Grupo 26"/>
          <p:cNvGrpSpPr/>
          <p:nvPr/>
        </p:nvGrpSpPr>
        <p:grpSpPr>
          <a:xfrm>
            <a:off x="989042" y="4466133"/>
            <a:ext cx="3214226" cy="1440000"/>
            <a:chOff x="605132" y="1428849"/>
            <a:chExt cx="2599181" cy="1660585"/>
          </a:xfrm>
        </p:grpSpPr>
        <p:sp>
          <p:nvSpPr>
            <p:cNvPr id="28" name="Elipse 22"/>
            <p:cNvSpPr/>
            <p:nvPr/>
          </p:nvSpPr>
          <p:spPr>
            <a:xfrm>
              <a:off x="605132" y="1428849"/>
              <a:ext cx="2599181" cy="1327995"/>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Desarrollar acciones significativas en los territorios dirigidas a la prevención de habitabilidad en calle con poblaciones en riesgo</a:t>
              </a:r>
            </a:p>
          </p:txBody>
        </p:sp>
        <p:sp>
          <p:nvSpPr>
            <p:cNvPr id="29" name="Rectángulo redondeado 28"/>
            <p:cNvSpPr/>
            <p:nvPr/>
          </p:nvSpPr>
          <p:spPr>
            <a:xfrm>
              <a:off x="605132" y="266803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83%</a:t>
              </a:r>
            </a:p>
          </p:txBody>
        </p:sp>
      </p:grpSp>
      <p:sp>
        <p:nvSpPr>
          <p:cNvPr id="30" name="Rectángulo 40"/>
          <p:cNvSpPr/>
          <p:nvPr/>
        </p:nvSpPr>
        <p:spPr>
          <a:xfrm>
            <a:off x="2213623" y="1639714"/>
            <a:ext cx="5658529"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latin typeface="Arial Rounded MT Bold" panose="020F0704030504030204" pitchFamily="34" charset="0"/>
              </a:rPr>
              <a:t>Prevención y atención integral del fenómeno de habitabilidad en calle</a:t>
            </a:r>
            <a:endParaRPr lang="es-ES" sz="2400" dirty="0">
              <a:latin typeface="Arial Rounded MT Bold" panose="020F0704030504030204" pitchFamily="34" charset="0"/>
            </a:endParaRPr>
          </a:p>
        </p:txBody>
      </p:sp>
      <p:grpSp>
        <p:nvGrpSpPr>
          <p:cNvPr id="31" name="Grupo 30"/>
          <p:cNvGrpSpPr/>
          <p:nvPr/>
        </p:nvGrpSpPr>
        <p:grpSpPr>
          <a:xfrm>
            <a:off x="6311945" y="2676923"/>
            <a:ext cx="2341604" cy="1670128"/>
            <a:chOff x="3265936" y="2165575"/>
            <a:chExt cx="2605317" cy="1978918"/>
          </a:xfrm>
        </p:grpSpPr>
        <p:sp>
          <p:nvSpPr>
            <p:cNvPr id="32" name="Rectángulo redondeado 31"/>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72%</a:t>
              </a:r>
              <a:r>
                <a:rPr lang="es-ES" sz="1300" dirty="0">
                  <a:solidFill>
                    <a:srgbClr val="003E65"/>
                  </a:solidFill>
                  <a:latin typeface="Arial Rounded MT Bold" panose="020F0704030504030204" pitchFamily="34" charset="0"/>
                </a:rPr>
                <a:t>%</a:t>
              </a:r>
            </a:p>
          </p:txBody>
        </p:sp>
        <p:sp>
          <p:nvSpPr>
            <p:cNvPr id="33" name="Elipse 22"/>
            <p:cNvSpPr/>
            <p:nvPr/>
          </p:nvSpPr>
          <p:spPr>
            <a:xfrm>
              <a:off x="3272072" y="2165575"/>
              <a:ext cx="2599181" cy="1488906"/>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300" dirty="0">
                  <a:solidFill>
                    <a:srgbClr val="003E65"/>
                  </a:solidFill>
                  <a:latin typeface="Arial Rounded MT Bold" panose="020F0704030504030204" pitchFamily="34" charset="0"/>
                </a:rPr>
                <a:t>Promover el ingreso a procesos de </a:t>
              </a:r>
              <a:r>
                <a:rPr lang="es-CO" sz="1300" b="1" dirty="0">
                  <a:solidFill>
                    <a:srgbClr val="003E65"/>
                  </a:solidFill>
                  <a:latin typeface="Arial Rounded MT Bold" panose="020F0704030504030204" pitchFamily="34" charset="0"/>
                </a:rPr>
                <a:t>inclusión social </a:t>
              </a:r>
              <a:r>
                <a:rPr lang="es-CO" sz="1300" dirty="0">
                  <a:solidFill>
                    <a:srgbClr val="003E65"/>
                  </a:solidFill>
                  <a:latin typeface="Arial Rounded MT Bold" panose="020F0704030504030204" pitchFamily="34" charset="0"/>
                </a:rPr>
                <a:t>de la ciudadanía habitantes de calle y en riesgo.</a:t>
              </a:r>
              <a:endParaRPr lang="es-CO" sz="1300" b="1" dirty="0">
                <a:solidFill>
                  <a:srgbClr val="003E65"/>
                </a:solidFill>
                <a:latin typeface="Arial Rounded MT Bold" panose="020F0704030504030204" pitchFamily="34" charset="0"/>
              </a:endParaRPr>
            </a:p>
          </p:txBody>
        </p:sp>
      </p:grpSp>
      <p:grpSp>
        <p:nvGrpSpPr>
          <p:cNvPr id="34" name="Grupo 33"/>
          <p:cNvGrpSpPr/>
          <p:nvPr/>
        </p:nvGrpSpPr>
        <p:grpSpPr>
          <a:xfrm>
            <a:off x="3354742" y="2685040"/>
            <a:ext cx="2585071" cy="1662011"/>
            <a:chOff x="6068163" y="3846229"/>
            <a:chExt cx="2561198" cy="2164479"/>
          </a:xfrm>
        </p:grpSpPr>
        <p:sp>
          <p:nvSpPr>
            <p:cNvPr id="35" name="Rectángulo redondeado 34"/>
            <p:cNvSpPr/>
            <p:nvPr/>
          </p:nvSpPr>
          <p:spPr>
            <a:xfrm>
              <a:off x="6068163" y="3846229"/>
              <a:ext cx="2525175" cy="1625902"/>
            </a:xfrm>
            <a:prstGeom prst="roundRect">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Desarrollar procesos de </a:t>
              </a:r>
              <a:r>
                <a:rPr lang="es-CO" sz="1300" b="1" dirty="0">
                  <a:solidFill>
                    <a:srgbClr val="003E65"/>
                  </a:solidFill>
                  <a:latin typeface="Arial Rounded MT Bold" panose="020F0704030504030204" pitchFamily="34" charset="0"/>
                </a:rPr>
                <a:t>inclusión social</a:t>
              </a:r>
              <a:r>
                <a:rPr lang="es-CO" sz="1300" dirty="0">
                  <a:solidFill>
                    <a:srgbClr val="003E65"/>
                  </a:solidFill>
                  <a:latin typeface="Arial Rounded MT Bold" panose="020F0704030504030204" pitchFamily="34" charset="0"/>
                </a:rPr>
                <a:t> para el desarrollo, formación </a:t>
              </a:r>
              <a:r>
                <a:rPr lang="es-CO" sz="1300" dirty="0" err="1">
                  <a:solidFill>
                    <a:srgbClr val="003E65"/>
                  </a:solidFill>
                  <a:latin typeface="Arial Rounded MT Bold" panose="020F0704030504030204" pitchFamily="34" charset="0"/>
                </a:rPr>
                <a:t>personallaboral</a:t>
              </a:r>
              <a:r>
                <a:rPr lang="es-CO" sz="1300" dirty="0">
                  <a:solidFill>
                    <a:srgbClr val="003E65"/>
                  </a:solidFill>
                  <a:latin typeface="Arial Rounded MT Bold" panose="020F0704030504030204" pitchFamily="34" charset="0"/>
                </a:rPr>
                <a:t> y vinculación socio-económica</a:t>
              </a:r>
              <a:endParaRPr lang="es-ES" sz="1300" dirty="0">
                <a:solidFill>
                  <a:srgbClr val="003E65"/>
                </a:solidFill>
                <a:latin typeface="Arial Rounded MT Bold" panose="020F0704030504030204" pitchFamily="34" charset="0"/>
              </a:endParaRPr>
            </a:p>
          </p:txBody>
        </p:sp>
        <p:sp>
          <p:nvSpPr>
            <p:cNvPr id="36" name="Rectángulo redondeado 3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58%</a:t>
              </a:r>
            </a:p>
          </p:txBody>
        </p:sp>
      </p:grpSp>
      <p:sp>
        <p:nvSpPr>
          <p:cNvPr id="38" name="Rectángulo 37"/>
          <p:cNvSpPr/>
          <p:nvPr/>
        </p:nvSpPr>
        <p:spPr>
          <a:xfrm>
            <a:off x="531843" y="1598363"/>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74%</a:t>
            </a:r>
          </a:p>
        </p:txBody>
      </p:sp>
      <p:sp>
        <p:nvSpPr>
          <p:cNvPr id="39" name="Elipse 38"/>
          <p:cNvSpPr/>
          <p:nvPr/>
        </p:nvSpPr>
        <p:spPr>
          <a:xfrm>
            <a:off x="7659970" y="1411605"/>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latin typeface="Arial Rounded MT Bold" panose="020F0704030504030204" pitchFamily="34" charset="0"/>
            </a:endParaRPr>
          </a:p>
        </p:txBody>
      </p:sp>
      <p:pic>
        <p:nvPicPr>
          <p:cNvPr id="40" name="Imagen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468" y="1623346"/>
            <a:ext cx="670783" cy="670783"/>
          </a:xfrm>
          <a:prstGeom prst="rect">
            <a:avLst/>
          </a:prstGeom>
        </p:spPr>
      </p:pic>
    </p:spTree>
    <p:extLst>
      <p:ext uri="{BB962C8B-B14F-4D97-AF65-F5344CB8AC3E}">
        <p14:creationId xmlns:p14="http://schemas.microsoft.com/office/powerpoint/2010/main" val="205344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2379441" y="1622913"/>
            <a:ext cx="4887633"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6311049" y="2808832"/>
            <a:ext cx="2700000" cy="1440001"/>
            <a:chOff x="6068163" y="3846229"/>
            <a:chExt cx="2561198" cy="1869630"/>
          </a:xfrm>
        </p:grpSpPr>
        <p:sp>
          <p:nvSpPr>
            <p:cNvPr id="5" name="Rectángulo redondeado 4"/>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Implementar el sistema de seguimiento y monitoreo de la </a:t>
              </a:r>
              <a:r>
                <a:rPr lang="es-CO" sz="1300" b="1" dirty="0">
                  <a:solidFill>
                    <a:schemeClr val="accent5">
                      <a:lumMod val="50000"/>
                    </a:schemeClr>
                  </a:solidFill>
                  <a:latin typeface="Arial Rounded MT Bold" panose="020F0704030504030204" pitchFamily="34" charset="0"/>
                </a:rPr>
                <a:t>Política Pública</a:t>
              </a:r>
              <a:endParaRPr lang="es-CO" sz="1300" b="1" dirty="0">
                <a:solidFill>
                  <a:schemeClr val="accent2">
                    <a:lumMod val="75000"/>
                  </a:schemeClr>
                </a:solidFill>
                <a:latin typeface="Arial Rounded MT Bold" panose="020F0704030504030204" pitchFamily="34" charset="0"/>
              </a:endParaRPr>
            </a:p>
          </p:txBody>
        </p:sp>
        <p:sp>
          <p:nvSpPr>
            <p:cNvPr id="6" name="Rectángulo redondeado 5"/>
            <p:cNvSpPr/>
            <p:nvPr/>
          </p:nvSpPr>
          <p:spPr>
            <a:xfrm>
              <a:off x="6104186" y="5203525"/>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7" name="Grupo 6"/>
          <p:cNvGrpSpPr/>
          <p:nvPr/>
        </p:nvGrpSpPr>
        <p:grpSpPr>
          <a:xfrm>
            <a:off x="989214" y="4487068"/>
            <a:ext cx="3369067" cy="1440000"/>
            <a:chOff x="3260809" y="2221641"/>
            <a:chExt cx="2599182" cy="1742840"/>
          </a:xfrm>
        </p:grpSpPr>
        <p:sp>
          <p:nvSpPr>
            <p:cNvPr id="8"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Promover la implementación de acciones intersectoriales en el marco de la </a:t>
              </a:r>
              <a:r>
                <a:rPr lang="es-CO" sz="1300" b="1" dirty="0">
                  <a:solidFill>
                    <a:schemeClr val="accent5">
                      <a:lumMod val="50000"/>
                    </a:schemeClr>
                  </a:solidFill>
                  <a:latin typeface="Arial Rounded MT Bold" panose="020F0704030504030204" pitchFamily="34" charset="0"/>
                </a:rPr>
                <a:t>Política Pública</a:t>
              </a:r>
              <a:endParaRPr lang="es-CO" sz="1300" b="1" dirty="0">
                <a:solidFill>
                  <a:schemeClr val="accent2">
                    <a:lumMod val="75000"/>
                  </a:schemeClr>
                </a:solidFill>
                <a:latin typeface="Arial Rounded MT Bold" panose="020F0704030504030204" pitchFamily="34" charset="0"/>
              </a:endParaRPr>
            </a:p>
          </p:txBody>
        </p:sp>
        <p:sp>
          <p:nvSpPr>
            <p:cNvPr id="9" name="Rectángulo redondeado 8"/>
            <p:cNvSpPr/>
            <p:nvPr/>
          </p:nvSpPr>
          <p:spPr>
            <a:xfrm>
              <a:off x="3265936" y="3500955"/>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10" name="Grupo 9"/>
          <p:cNvGrpSpPr/>
          <p:nvPr/>
        </p:nvGrpSpPr>
        <p:grpSpPr>
          <a:xfrm>
            <a:off x="457519" y="2808833"/>
            <a:ext cx="2647636" cy="1440001"/>
            <a:chOff x="605132" y="1428848"/>
            <a:chExt cx="2599181" cy="1775776"/>
          </a:xfrm>
        </p:grpSpPr>
        <p:sp>
          <p:nvSpPr>
            <p:cNvPr id="11" name="Elipse 22"/>
            <p:cNvSpPr/>
            <p:nvPr/>
          </p:nvSpPr>
          <p:spPr>
            <a:xfrm>
              <a:off x="605132" y="1428848"/>
              <a:ext cx="2599181" cy="1465014"/>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Fortalecer los servicios sociales de la SDIS que dignifiquen el </a:t>
              </a:r>
              <a:r>
                <a:rPr lang="es-CO" sz="1300" b="1" dirty="0">
                  <a:solidFill>
                    <a:schemeClr val="accent5">
                      <a:lumMod val="50000"/>
                    </a:schemeClr>
                  </a:solidFill>
                  <a:latin typeface="Arial Rounded MT Bold" panose="020F0704030504030204" pitchFamily="34" charset="0"/>
                </a:rPr>
                <a:t>proyecto de vida</a:t>
              </a:r>
              <a:r>
                <a:rPr lang="es-CO" sz="1300" dirty="0">
                  <a:solidFill>
                    <a:schemeClr val="accent5">
                      <a:lumMod val="50000"/>
                    </a:schemeClr>
                  </a:solidFill>
                  <a:latin typeface="Arial Rounded MT Bold" panose="020F0704030504030204" pitchFamily="34" charset="0"/>
                </a:rPr>
                <a:t> de las personas mayores. </a:t>
              </a: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98%</a:t>
              </a:r>
            </a:p>
          </p:txBody>
        </p:sp>
      </p:grpSp>
      <p:sp>
        <p:nvSpPr>
          <p:cNvPr id="13" name="Rectángulo 40"/>
          <p:cNvSpPr/>
          <p:nvPr/>
        </p:nvSpPr>
        <p:spPr>
          <a:xfrm>
            <a:off x="2769080" y="1663613"/>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latin typeface="Arial Rounded MT Bold" panose="020F0704030504030204" pitchFamily="34" charset="0"/>
              </a:rPr>
              <a:t>Envejecimiento digno, activo y feliz</a:t>
            </a:r>
            <a:endParaRPr lang="es-ES" sz="2400" dirty="0">
              <a:latin typeface="Arial Rounded MT Bold" panose="020F0704030504030204" pitchFamily="34" charset="0"/>
            </a:endParaRPr>
          </a:p>
        </p:txBody>
      </p:sp>
      <p:grpSp>
        <p:nvGrpSpPr>
          <p:cNvPr id="14" name="Grupo 13"/>
          <p:cNvGrpSpPr/>
          <p:nvPr/>
        </p:nvGrpSpPr>
        <p:grpSpPr>
          <a:xfrm>
            <a:off x="3387299" y="2808833"/>
            <a:ext cx="2646992" cy="1440000"/>
            <a:chOff x="3260809" y="2221641"/>
            <a:chExt cx="2599182" cy="1922852"/>
          </a:xfrm>
        </p:grpSpPr>
        <p:sp>
          <p:nvSpPr>
            <p:cNvPr id="15" name="Rectángulo redondeado 1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96%</a:t>
              </a:r>
            </a:p>
          </p:txBody>
        </p:sp>
        <p:sp>
          <p:nvSpPr>
            <p:cNvPr id="1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Implementar acciones para apoyar a las personas mayores y las redes familiares, respecto a su autocuidado y labor de cuidado.</a:t>
              </a:r>
              <a:endParaRPr lang="es-CO" sz="1300" b="1" dirty="0">
                <a:solidFill>
                  <a:schemeClr val="accent2">
                    <a:lumMod val="75000"/>
                  </a:schemeClr>
                </a:solidFill>
                <a:latin typeface="Arial Rounded MT Bold" panose="020F0704030504030204" pitchFamily="34" charset="0"/>
              </a:endParaRPr>
            </a:p>
          </p:txBody>
        </p:sp>
      </p:grpSp>
      <p:sp>
        <p:nvSpPr>
          <p:cNvPr id="17" name="Elipse 16"/>
          <p:cNvSpPr/>
          <p:nvPr/>
        </p:nvSpPr>
        <p:spPr>
          <a:xfrm>
            <a:off x="6665675" y="1504618"/>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0355" y="1695972"/>
            <a:ext cx="760694" cy="760694"/>
          </a:xfrm>
          <a:prstGeom prst="rect">
            <a:avLst/>
          </a:prstGeom>
        </p:spPr>
      </p:pic>
      <p:sp>
        <p:nvSpPr>
          <p:cNvPr id="19" name="Rectángulo 18"/>
          <p:cNvSpPr/>
          <p:nvPr/>
        </p:nvSpPr>
        <p:spPr>
          <a:xfrm>
            <a:off x="779323" y="1629772"/>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98%</a:t>
            </a:r>
          </a:p>
        </p:txBody>
      </p:sp>
      <p:sp>
        <p:nvSpPr>
          <p:cNvPr id="20"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21" name="Conector recto 20">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2" name="Rectángulo 21"/>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23" name="Grupo 6"/>
          <p:cNvGrpSpPr/>
          <p:nvPr/>
        </p:nvGrpSpPr>
        <p:grpSpPr>
          <a:xfrm>
            <a:off x="4920221" y="4504998"/>
            <a:ext cx="3369067" cy="1440000"/>
            <a:chOff x="3260809" y="2221641"/>
            <a:chExt cx="2599182" cy="1742840"/>
          </a:xfrm>
        </p:grpSpPr>
        <p:sp>
          <p:nvSpPr>
            <p:cNvPr id="25"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Desarrollar acciones intergeneracionales que fortalezcan el enfoque de envejecimiento en las políticas públicas Distritales.</a:t>
              </a:r>
              <a:endParaRPr lang="es-CO" sz="1300" b="1" dirty="0">
                <a:solidFill>
                  <a:schemeClr val="accent2">
                    <a:lumMod val="75000"/>
                  </a:schemeClr>
                </a:solidFill>
                <a:latin typeface="Arial Rounded MT Bold" panose="020F0704030504030204" pitchFamily="34" charset="0"/>
              </a:endParaRPr>
            </a:p>
          </p:txBody>
        </p:sp>
        <p:sp>
          <p:nvSpPr>
            <p:cNvPr id="26" name="Rectángulo redondeado 8"/>
            <p:cNvSpPr/>
            <p:nvPr/>
          </p:nvSpPr>
          <p:spPr>
            <a:xfrm>
              <a:off x="3265936" y="3500955"/>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98%</a:t>
              </a:r>
            </a:p>
          </p:txBody>
        </p:sp>
      </p:grpSp>
    </p:spTree>
    <p:extLst>
      <p:ext uri="{BB962C8B-B14F-4D97-AF65-F5344CB8AC3E}">
        <p14:creationId xmlns:p14="http://schemas.microsoft.com/office/powerpoint/2010/main" val="205624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2379441" y="1622913"/>
            <a:ext cx="4659033"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7" name="Grupo 6"/>
          <p:cNvGrpSpPr/>
          <p:nvPr/>
        </p:nvGrpSpPr>
        <p:grpSpPr>
          <a:xfrm>
            <a:off x="4804755" y="4462308"/>
            <a:ext cx="3692930" cy="1495825"/>
            <a:chOff x="6068163" y="3846229"/>
            <a:chExt cx="2561198" cy="2038115"/>
          </a:xfrm>
        </p:grpSpPr>
        <p:sp>
          <p:nvSpPr>
            <p:cNvPr id="8" name="Rectángulo redondeado 7"/>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Desarrollar una escuela itinerante que permita la transformación de imaginarios, representaciones sociales y  percepciones segregacionistas y discriminatorias.</a:t>
              </a:r>
              <a:endParaRPr lang="es-ES" sz="1300" dirty="0">
                <a:solidFill>
                  <a:schemeClr val="accent5">
                    <a:lumMod val="50000"/>
                  </a:schemeClr>
                </a:solidFill>
                <a:latin typeface="Arial Rounded MT Bold" panose="020F0704030504030204" pitchFamily="34" charset="0"/>
              </a:endParaRPr>
            </a:p>
          </p:txBody>
        </p:sp>
        <p:sp>
          <p:nvSpPr>
            <p:cNvPr id="9" name="Rectángulo redondeado 8"/>
            <p:cNvSpPr/>
            <p:nvPr/>
          </p:nvSpPr>
          <p:spPr>
            <a:xfrm>
              <a:off x="6104186" y="5372010"/>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10" name="Grupo 9"/>
          <p:cNvGrpSpPr/>
          <p:nvPr/>
        </p:nvGrpSpPr>
        <p:grpSpPr>
          <a:xfrm>
            <a:off x="847826" y="4462308"/>
            <a:ext cx="3447899" cy="1495825"/>
            <a:chOff x="3260809" y="2221641"/>
            <a:chExt cx="2599182" cy="1742840"/>
          </a:xfrm>
        </p:grpSpPr>
        <p:sp>
          <p:nvSpPr>
            <p:cNvPr id="11"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 Gestionar alianzas públicas y privadas hacía el desarrollo de </a:t>
              </a:r>
              <a:r>
                <a:rPr lang="es-CO" sz="1300" b="1" dirty="0">
                  <a:solidFill>
                    <a:schemeClr val="accent5">
                      <a:lumMod val="50000"/>
                    </a:schemeClr>
                  </a:solidFill>
                  <a:latin typeface="Arial Rounded MT Bold" panose="020F0704030504030204" pitchFamily="34" charset="0"/>
                </a:rPr>
                <a:t>capacidades y habilidades</a:t>
              </a:r>
              <a:endParaRPr lang="es-CO" sz="1300" b="1" dirty="0">
                <a:solidFill>
                  <a:schemeClr val="accent2">
                    <a:lumMod val="75000"/>
                  </a:schemeClr>
                </a:solidFill>
                <a:latin typeface="Arial Rounded MT Bold" panose="020F0704030504030204" pitchFamily="34" charset="0"/>
              </a:endParaRPr>
            </a:p>
          </p:txBody>
        </p:sp>
        <p:sp>
          <p:nvSpPr>
            <p:cNvPr id="12" name="Rectángulo redondeado 11"/>
            <p:cNvSpPr/>
            <p:nvPr/>
          </p:nvSpPr>
          <p:spPr>
            <a:xfrm>
              <a:off x="3265936" y="3500955"/>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13" name="Grupo 12"/>
          <p:cNvGrpSpPr/>
          <p:nvPr/>
        </p:nvGrpSpPr>
        <p:grpSpPr>
          <a:xfrm>
            <a:off x="847826" y="2845511"/>
            <a:ext cx="2359388" cy="1348222"/>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chemeClr val="accent6">
                <a:lumMod val="40000"/>
                <a:lumOff val="6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Fomentar el respeto y la construcción de nuevas subjetividades</a:t>
              </a:r>
            </a:p>
          </p:txBody>
        </p:sp>
        <p:sp>
          <p:nvSpPr>
            <p:cNvPr id="15" name="Rectángulo redondeado 14"/>
            <p:cNvSpPr/>
            <p:nvPr/>
          </p:nvSpPr>
          <p:spPr>
            <a:xfrm>
              <a:off x="605132" y="2783224"/>
              <a:ext cx="2594055" cy="4214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Cumplido y finalizado</a:t>
              </a:r>
            </a:p>
          </p:txBody>
        </p:sp>
      </p:grpSp>
      <p:sp>
        <p:nvSpPr>
          <p:cNvPr id="16" name="Rectángulo 40"/>
          <p:cNvSpPr/>
          <p:nvPr/>
        </p:nvSpPr>
        <p:spPr>
          <a:xfrm>
            <a:off x="2802331" y="1683602"/>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latin typeface="Arial Rounded MT Bold" panose="020F0704030504030204" pitchFamily="34" charset="0"/>
              </a:rPr>
              <a:t>Distrito diverso</a:t>
            </a:r>
            <a:endParaRPr lang="es-ES" sz="2400" dirty="0">
              <a:latin typeface="Arial Rounded MT Bold" panose="020F0704030504030204" pitchFamily="34" charset="0"/>
            </a:endParaRPr>
          </a:p>
        </p:txBody>
      </p:sp>
      <p:grpSp>
        <p:nvGrpSpPr>
          <p:cNvPr id="17" name="Grupo 16"/>
          <p:cNvGrpSpPr/>
          <p:nvPr/>
        </p:nvGrpSpPr>
        <p:grpSpPr>
          <a:xfrm>
            <a:off x="3580007" y="2854322"/>
            <a:ext cx="2359388" cy="1348222"/>
            <a:chOff x="3260809" y="2221641"/>
            <a:chExt cx="2599182" cy="1922852"/>
          </a:xfrm>
        </p:grpSpPr>
        <p:sp>
          <p:nvSpPr>
            <p:cNvPr id="18" name="Rectángulo redondeado 17"/>
            <p:cNvSpPr/>
            <p:nvPr/>
          </p:nvSpPr>
          <p:spPr>
            <a:xfrm>
              <a:off x="3265936" y="3680967"/>
              <a:ext cx="2594055" cy="46352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sp>
          <p:nvSpPr>
            <p:cNvPr id="19" name="Elipse 22"/>
            <p:cNvSpPr/>
            <p:nvPr/>
          </p:nvSpPr>
          <p:spPr>
            <a:xfrm>
              <a:off x="3260809" y="2221641"/>
              <a:ext cx="2599181" cy="1450584"/>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Desarrollar una estrategia </a:t>
              </a:r>
              <a:r>
                <a:rPr lang="es-CO" sz="1300" dirty="0" err="1">
                  <a:solidFill>
                    <a:schemeClr val="accent5">
                      <a:lumMod val="50000"/>
                    </a:schemeClr>
                  </a:solidFill>
                  <a:latin typeface="Arial Rounded MT Bold" panose="020F0704030504030204" pitchFamily="34" charset="0"/>
                </a:rPr>
                <a:t>intrainstitucional</a:t>
              </a:r>
              <a:r>
                <a:rPr lang="es-CO" sz="1300" dirty="0">
                  <a:solidFill>
                    <a:schemeClr val="accent5">
                      <a:lumMod val="50000"/>
                    </a:schemeClr>
                  </a:solidFill>
                  <a:latin typeface="Arial Rounded MT Bold" panose="020F0704030504030204" pitchFamily="34" charset="0"/>
                </a:rPr>
                <a:t>  de formación en </a:t>
              </a:r>
              <a:r>
                <a:rPr lang="es-CO" sz="1300" b="1" dirty="0">
                  <a:solidFill>
                    <a:schemeClr val="accent5">
                      <a:lumMod val="50000"/>
                    </a:schemeClr>
                  </a:solidFill>
                  <a:latin typeface="Arial Rounded MT Bold" panose="020F0704030504030204" pitchFamily="34" charset="0"/>
                </a:rPr>
                <a:t>atención diferencial</a:t>
              </a:r>
              <a:endParaRPr lang="es-CO" sz="1300" b="1" dirty="0">
                <a:solidFill>
                  <a:schemeClr val="accent2">
                    <a:lumMod val="75000"/>
                  </a:schemeClr>
                </a:solidFill>
                <a:latin typeface="Arial Rounded MT Bold" panose="020F0704030504030204" pitchFamily="34" charset="0"/>
              </a:endParaRPr>
            </a:p>
          </p:txBody>
        </p:sp>
      </p:grpSp>
      <p:grpSp>
        <p:nvGrpSpPr>
          <p:cNvPr id="20" name="Grupo 19"/>
          <p:cNvGrpSpPr/>
          <p:nvPr/>
        </p:nvGrpSpPr>
        <p:grpSpPr>
          <a:xfrm>
            <a:off x="6229075" y="2845511"/>
            <a:ext cx="2359388" cy="1348222"/>
            <a:chOff x="6068163" y="3846229"/>
            <a:chExt cx="2561198" cy="2164479"/>
          </a:xfrm>
        </p:grpSpPr>
        <p:sp>
          <p:nvSpPr>
            <p:cNvPr id="21" name="Rectángulo redondeado 20"/>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chemeClr val="accent5">
                      <a:lumMod val="50000"/>
                    </a:schemeClr>
                  </a:solidFill>
                  <a:latin typeface="Arial Rounded MT Bold" panose="020F0704030504030204" pitchFamily="34" charset="0"/>
                </a:rPr>
                <a:t>Prestar el servicio de atención integral a personas LGBTI, sus familias y redes de apoyo</a:t>
              </a:r>
              <a:endParaRPr lang="es-ES" sz="1300" dirty="0">
                <a:solidFill>
                  <a:schemeClr val="accent5">
                    <a:lumMod val="50000"/>
                  </a:schemeClr>
                </a:solidFill>
                <a:latin typeface="Arial Rounded MT Bold" panose="020F0704030504030204" pitchFamily="34" charset="0"/>
              </a:endParaRPr>
            </a:p>
          </p:txBody>
        </p:sp>
        <p:sp>
          <p:nvSpPr>
            <p:cNvPr id="22" name="Rectángulo redondeado 21"/>
            <p:cNvSpPr/>
            <p:nvPr/>
          </p:nvSpPr>
          <p:spPr>
            <a:xfrm>
              <a:off x="6104186" y="5498374"/>
              <a:ext cx="2525175" cy="51233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sp>
        <p:nvSpPr>
          <p:cNvPr id="23" name="Elipse 22"/>
          <p:cNvSpPr/>
          <p:nvPr/>
        </p:nvSpPr>
        <p:spPr>
          <a:xfrm>
            <a:off x="6436066" y="1492248"/>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093" y="1663427"/>
            <a:ext cx="839725" cy="839725"/>
          </a:xfrm>
          <a:prstGeom prst="rect">
            <a:avLst/>
          </a:prstGeom>
        </p:spPr>
      </p:pic>
      <p:sp>
        <p:nvSpPr>
          <p:cNvPr id="25" name="Rectángulo 24"/>
          <p:cNvSpPr/>
          <p:nvPr/>
        </p:nvSpPr>
        <p:spPr>
          <a:xfrm>
            <a:off x="376898" y="1579822"/>
            <a:ext cx="2012089"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100%</a:t>
            </a:r>
          </a:p>
        </p:txBody>
      </p:sp>
    </p:spTree>
    <p:extLst>
      <p:ext uri="{BB962C8B-B14F-4D97-AF65-F5344CB8AC3E}">
        <p14:creationId xmlns:p14="http://schemas.microsoft.com/office/powerpoint/2010/main" val="345891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8" name="Grupo 7"/>
          <p:cNvGrpSpPr/>
          <p:nvPr/>
        </p:nvGrpSpPr>
        <p:grpSpPr>
          <a:xfrm>
            <a:off x="5194896" y="4326751"/>
            <a:ext cx="2836383" cy="1633474"/>
            <a:chOff x="6068163" y="3846229"/>
            <a:chExt cx="2561198" cy="2038115"/>
          </a:xfrm>
        </p:grpSpPr>
        <p:sp>
          <p:nvSpPr>
            <p:cNvPr id="9" name="Rectángulo redondeado 8"/>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Fortalecer el sistema de vigilancia y seguimiento nutricional de la SDIS</a:t>
              </a:r>
              <a:endParaRPr lang="es-ES" sz="1300" dirty="0">
                <a:solidFill>
                  <a:srgbClr val="003E65"/>
                </a:solidFill>
                <a:latin typeface="Arial Rounded MT Bold" panose="020F0704030504030204" pitchFamily="34" charset="0"/>
              </a:endParaRPr>
            </a:p>
          </p:txBody>
        </p:sp>
        <p:sp>
          <p:nvSpPr>
            <p:cNvPr id="10" name="Rectángulo redondeado 9"/>
            <p:cNvSpPr/>
            <p:nvPr/>
          </p:nvSpPr>
          <p:spPr>
            <a:xfrm>
              <a:off x="6104186" y="5372010"/>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11" name="Grupo 10"/>
          <p:cNvGrpSpPr/>
          <p:nvPr/>
        </p:nvGrpSpPr>
        <p:grpSpPr>
          <a:xfrm>
            <a:off x="882775" y="4326751"/>
            <a:ext cx="4104861" cy="1692000"/>
            <a:chOff x="3260809" y="2221641"/>
            <a:chExt cx="2599182" cy="1897136"/>
          </a:xfrm>
        </p:grpSpPr>
        <p:sp>
          <p:nvSpPr>
            <p:cNvPr id="12" name="Rectángulo redondeado 11"/>
            <p:cNvSpPr/>
            <p:nvPr/>
          </p:nvSpPr>
          <p:spPr>
            <a:xfrm>
              <a:off x="3265936" y="3655251"/>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99%</a:t>
              </a:r>
            </a:p>
          </p:txBody>
        </p:sp>
        <p:sp>
          <p:nvSpPr>
            <p:cNvPr id="13"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Fortalecer la capacidad institucional para identificar a niños, niñas, mujeres gestantes y hogares en inseguridad alimentaria, y generar acciones que fomenten la corresponsabilidad.</a:t>
              </a:r>
              <a:endParaRPr lang="es-CO" sz="1300" b="1" dirty="0">
                <a:solidFill>
                  <a:srgbClr val="003E65"/>
                </a:solidFill>
                <a:latin typeface="Arial Rounded MT Bold" panose="020F0704030504030204" pitchFamily="34" charset="0"/>
              </a:endParaRPr>
            </a:p>
          </p:txBody>
        </p:sp>
      </p:grpSp>
      <p:grpSp>
        <p:nvGrpSpPr>
          <p:cNvPr id="14" name="Grupo 13"/>
          <p:cNvGrpSpPr/>
          <p:nvPr/>
        </p:nvGrpSpPr>
        <p:grpSpPr>
          <a:xfrm>
            <a:off x="968226" y="2770843"/>
            <a:ext cx="2741470" cy="1440000"/>
            <a:chOff x="605132" y="1428849"/>
            <a:chExt cx="2599181" cy="1775775"/>
          </a:xfrm>
        </p:grpSpPr>
        <p:sp>
          <p:nvSpPr>
            <p:cNvPr id="15" name="Elipse 22"/>
            <p:cNvSpPr/>
            <p:nvPr/>
          </p:nvSpPr>
          <p:spPr>
            <a:xfrm>
              <a:off x="605132" y="1428849"/>
              <a:ext cx="2599181" cy="1327995"/>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Promover estilos de vida saludable de los niños, niñas, mujeres gestantes y hogares atendidos</a:t>
              </a:r>
            </a:p>
          </p:txBody>
        </p:sp>
        <p:sp>
          <p:nvSpPr>
            <p:cNvPr id="16" name="Rectángulo redondeado 15"/>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sp>
        <p:nvSpPr>
          <p:cNvPr id="17" name="Rectángulo 40"/>
          <p:cNvSpPr/>
          <p:nvPr/>
        </p:nvSpPr>
        <p:spPr>
          <a:xfrm>
            <a:off x="2523125" y="1662803"/>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latin typeface="Arial Rounded MT Bold" panose="020F0704030504030204" pitchFamily="34" charset="0"/>
              </a:rPr>
              <a:t>Bogotá te nutre</a:t>
            </a:r>
            <a:endParaRPr lang="es-ES" sz="2400" dirty="0">
              <a:latin typeface="Arial Rounded MT Bold" panose="020F0704030504030204" pitchFamily="34" charset="0"/>
            </a:endParaRPr>
          </a:p>
        </p:txBody>
      </p:sp>
      <p:grpSp>
        <p:nvGrpSpPr>
          <p:cNvPr id="18" name="Grupo 17"/>
          <p:cNvGrpSpPr/>
          <p:nvPr/>
        </p:nvGrpSpPr>
        <p:grpSpPr>
          <a:xfrm>
            <a:off x="3915297" y="2745930"/>
            <a:ext cx="4115986" cy="1440000"/>
            <a:chOff x="3260809" y="2221641"/>
            <a:chExt cx="2599182" cy="1922852"/>
          </a:xfrm>
        </p:grpSpPr>
        <p:sp>
          <p:nvSpPr>
            <p:cNvPr id="19" name="Rectángulo redondeado 18"/>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sp>
          <p:nvSpPr>
            <p:cNvPr id="20"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Suministrar apoyo alimentario a niños, niñas, mujeres gestantes y hogares identificados en inseguridad alimentaria moderada y severa</a:t>
              </a:r>
              <a:endParaRPr lang="es-CO" sz="1300" b="1" dirty="0">
                <a:solidFill>
                  <a:srgbClr val="003E65"/>
                </a:solidFill>
                <a:latin typeface="Arial Rounded MT Bold" panose="020F0704030504030204" pitchFamily="34" charset="0"/>
              </a:endParaRPr>
            </a:p>
          </p:txBody>
        </p:sp>
      </p:grpSp>
      <p:sp>
        <p:nvSpPr>
          <p:cNvPr id="22" name="Rectángulo 21"/>
          <p:cNvSpPr/>
          <p:nvPr/>
        </p:nvSpPr>
        <p:spPr>
          <a:xfrm>
            <a:off x="813172" y="1633262"/>
            <a:ext cx="2012089"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100%</a:t>
            </a:r>
          </a:p>
        </p:txBody>
      </p:sp>
      <p:sp>
        <p:nvSpPr>
          <p:cNvPr id="7" name="Elipse 6"/>
          <p:cNvSpPr/>
          <p:nvPr/>
        </p:nvSpPr>
        <p:spPr>
          <a:xfrm>
            <a:off x="6142103" y="1503885"/>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21" name="Imagen 20" descr="grocer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163" y="1729530"/>
            <a:ext cx="691663" cy="691663"/>
          </a:xfrm>
          <a:prstGeom prst="rect">
            <a:avLst/>
          </a:prstGeom>
        </p:spPr>
      </p:pic>
    </p:spTree>
    <p:extLst>
      <p:ext uri="{BB962C8B-B14F-4D97-AF65-F5344CB8AC3E}">
        <p14:creationId xmlns:p14="http://schemas.microsoft.com/office/powerpoint/2010/main" val="250731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573845" y="1972047"/>
            <a:ext cx="4332281"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7" name="Grupo 6"/>
          <p:cNvGrpSpPr/>
          <p:nvPr/>
        </p:nvGrpSpPr>
        <p:grpSpPr>
          <a:xfrm>
            <a:off x="6277256" y="3530769"/>
            <a:ext cx="2584112" cy="2105260"/>
            <a:chOff x="6068163" y="3846229"/>
            <a:chExt cx="2561198" cy="2164479"/>
          </a:xfrm>
        </p:grpSpPr>
        <p:sp>
          <p:nvSpPr>
            <p:cNvPr id="8" name="Rectángulo redondeado 7"/>
            <p:cNvSpPr/>
            <p:nvPr/>
          </p:nvSpPr>
          <p:spPr>
            <a:xfrm>
              <a:off x="6068163" y="3846229"/>
              <a:ext cx="2525175" cy="1625902"/>
            </a:xfrm>
            <a:prstGeom prst="roundRect">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Aportar en la garantía  del desarrollo de la </a:t>
              </a:r>
              <a:r>
                <a:rPr lang="es-CO" sz="1400" b="1" dirty="0">
                  <a:solidFill>
                    <a:srgbClr val="003E65"/>
                  </a:solidFill>
                  <a:latin typeface="Arial Rounded MT Bold" panose="020F0704030504030204" pitchFamily="34" charset="0"/>
                </a:rPr>
                <a:t>ciudadanía juvenil</a:t>
              </a:r>
              <a:endParaRPr lang="es-ES" sz="1400" b="1" dirty="0">
                <a:solidFill>
                  <a:srgbClr val="003E65"/>
                </a:solidFill>
                <a:latin typeface="Arial Rounded MT Bold" panose="020F0704030504030204" pitchFamily="34" charset="0"/>
              </a:endParaRPr>
            </a:p>
          </p:txBody>
        </p:sp>
        <p:sp>
          <p:nvSpPr>
            <p:cNvPr id="9" name="Rectángulo redondeado 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Cumplimiento: 81%</a:t>
              </a:r>
            </a:p>
          </p:txBody>
        </p:sp>
      </p:grpSp>
      <p:grpSp>
        <p:nvGrpSpPr>
          <p:cNvPr id="10" name="Grupo 9"/>
          <p:cNvGrpSpPr/>
          <p:nvPr/>
        </p:nvGrpSpPr>
        <p:grpSpPr>
          <a:xfrm>
            <a:off x="3428870" y="3530769"/>
            <a:ext cx="2589221" cy="2105260"/>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Cumplimiento: 99%</a:t>
              </a: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600" dirty="0">
                  <a:solidFill>
                    <a:srgbClr val="003E65"/>
                  </a:solidFill>
                  <a:latin typeface="Arial Rounded MT Bold" panose="020F0704030504030204" pitchFamily="34" charset="0"/>
                </a:rPr>
                <a:t> </a:t>
              </a:r>
              <a:r>
                <a:rPr lang="es-CO" sz="1400" dirty="0">
                  <a:solidFill>
                    <a:srgbClr val="003E65"/>
                  </a:solidFill>
                  <a:latin typeface="Arial Rounded MT Bold" panose="020F0704030504030204" pitchFamily="34" charset="0"/>
                </a:rPr>
                <a:t>Promover el talento joven con la generación de oportunidades para el desarrollo de las </a:t>
              </a:r>
              <a:r>
                <a:rPr lang="es-CO" sz="1400" b="1" dirty="0">
                  <a:solidFill>
                    <a:srgbClr val="003E65"/>
                  </a:solidFill>
                  <a:latin typeface="Arial Rounded MT Bold" panose="020F0704030504030204" pitchFamily="34" charset="0"/>
                </a:rPr>
                <a:t>competencias</a:t>
              </a:r>
            </a:p>
          </p:txBody>
        </p:sp>
      </p:grpSp>
      <p:grpSp>
        <p:nvGrpSpPr>
          <p:cNvPr id="13" name="Grupo 12"/>
          <p:cNvGrpSpPr/>
          <p:nvPr/>
        </p:nvGrpSpPr>
        <p:grpSpPr>
          <a:xfrm>
            <a:off x="573578" y="3568933"/>
            <a:ext cx="2589220" cy="2093307"/>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Prevenir los factores de riesgo de utilización y vinculación de la población juvenil en redes </a:t>
              </a:r>
            </a:p>
          </p:txBody>
        </p:sp>
        <p:sp>
          <p:nvSpPr>
            <p:cNvPr id="15" name="Rectángulo redondeado 14"/>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Cumplimiento: 87%</a:t>
              </a:r>
            </a:p>
          </p:txBody>
        </p:sp>
      </p:grpSp>
      <p:sp>
        <p:nvSpPr>
          <p:cNvPr id="16" name="Rectángulo 40"/>
          <p:cNvSpPr/>
          <p:nvPr/>
        </p:nvSpPr>
        <p:spPr>
          <a:xfrm>
            <a:off x="2573846" y="2014546"/>
            <a:ext cx="411437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b="1" dirty="0">
                <a:solidFill>
                  <a:schemeClr val="bg1"/>
                </a:solidFill>
                <a:latin typeface="Arial Rounded MT Bold" panose="020F0704030504030204" pitchFamily="34" charset="0"/>
              </a:rPr>
              <a:t>Distrito Joven</a:t>
            </a:r>
            <a:endParaRPr lang="es-ES" sz="2400" b="1" dirty="0">
              <a:solidFill>
                <a:schemeClr val="bg1"/>
              </a:solidFill>
              <a:latin typeface="Arial Rounded MT Bold" panose="020F0704030504030204" pitchFamily="34" charset="0"/>
            </a:endParaRPr>
          </a:p>
        </p:txBody>
      </p:sp>
      <p:sp>
        <p:nvSpPr>
          <p:cNvPr id="17" name="Elipse 16"/>
          <p:cNvSpPr/>
          <p:nvPr/>
        </p:nvSpPr>
        <p:spPr>
          <a:xfrm>
            <a:off x="6323373" y="1826684"/>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097" y="2046445"/>
            <a:ext cx="735172" cy="735172"/>
          </a:xfrm>
          <a:prstGeom prst="rect">
            <a:avLst/>
          </a:prstGeom>
        </p:spPr>
      </p:pic>
      <p:sp>
        <p:nvSpPr>
          <p:cNvPr id="19" name="Rectángulo 18"/>
          <p:cNvSpPr/>
          <p:nvPr/>
        </p:nvSpPr>
        <p:spPr>
          <a:xfrm>
            <a:off x="828644" y="1958037"/>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92%</a:t>
            </a:r>
          </a:p>
        </p:txBody>
      </p:sp>
    </p:spTree>
    <p:extLst>
      <p:ext uri="{BB962C8B-B14F-4D97-AF65-F5344CB8AC3E}">
        <p14:creationId xmlns:p14="http://schemas.microsoft.com/office/powerpoint/2010/main" val="159528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2283511" y="1587984"/>
            <a:ext cx="5611945"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4829695" y="4528767"/>
            <a:ext cx="3200400" cy="1440000"/>
            <a:chOff x="6068163" y="3846229"/>
            <a:chExt cx="2561198" cy="2164479"/>
          </a:xfrm>
        </p:grpSpPr>
        <p:sp>
          <p:nvSpPr>
            <p:cNvPr id="5" name="Rectángulo redondeado 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Realizar los equipamientos que permitan gestionar el saneamiento jurídico, urbanístico y de construcción</a:t>
              </a:r>
              <a:endParaRPr lang="es-ES" sz="1400" dirty="0">
                <a:solidFill>
                  <a:srgbClr val="003E65"/>
                </a:solidFill>
                <a:latin typeface="Arial Rounded MT Bold" panose="020F0704030504030204" pitchFamily="34" charset="0"/>
              </a:endParaRPr>
            </a:p>
          </p:txBody>
        </p:sp>
        <p:sp>
          <p:nvSpPr>
            <p:cNvPr id="6" name="Rectángulo redondeado 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grpSp>
      <p:grpSp>
        <p:nvGrpSpPr>
          <p:cNvPr id="7" name="Grupo 6"/>
          <p:cNvGrpSpPr/>
          <p:nvPr/>
        </p:nvGrpSpPr>
        <p:grpSpPr>
          <a:xfrm>
            <a:off x="1518716" y="4528767"/>
            <a:ext cx="2936905" cy="1440000"/>
            <a:chOff x="3260809" y="2221641"/>
            <a:chExt cx="2599182" cy="1922852"/>
          </a:xfrm>
        </p:grpSpPr>
        <p:sp>
          <p:nvSpPr>
            <p:cNvPr id="8" name="Rectángulo redondeado 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sp>
          <p:nvSpPr>
            <p:cNvPr id="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Gestionar la consecución y contratación  de infraestructura adecuada</a:t>
              </a:r>
              <a:endParaRPr lang="es-CO" sz="1400" b="1" dirty="0">
                <a:solidFill>
                  <a:srgbClr val="003E65"/>
                </a:solidFill>
                <a:latin typeface="Arial Rounded MT Bold" panose="020F0704030504030204" pitchFamily="34" charset="0"/>
              </a:endParaRPr>
            </a:p>
          </p:txBody>
        </p:sp>
      </p:grpSp>
      <p:grpSp>
        <p:nvGrpSpPr>
          <p:cNvPr id="10" name="Grupo 9"/>
          <p:cNvGrpSpPr/>
          <p:nvPr/>
        </p:nvGrpSpPr>
        <p:grpSpPr>
          <a:xfrm>
            <a:off x="683393" y="2774825"/>
            <a:ext cx="2520000" cy="1614297"/>
            <a:chOff x="605132" y="1428849"/>
            <a:chExt cx="2599181" cy="1775775"/>
          </a:xfrm>
        </p:grpSpPr>
        <p:sp>
          <p:nvSpPr>
            <p:cNvPr id="1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Construir espacios que garanticen la prestación de los servicios sociales</a:t>
              </a: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99%</a:t>
              </a:r>
            </a:p>
          </p:txBody>
        </p:sp>
      </p:grpSp>
      <p:sp>
        <p:nvSpPr>
          <p:cNvPr id="13" name="Rectángulo 40"/>
          <p:cNvSpPr/>
          <p:nvPr/>
        </p:nvSpPr>
        <p:spPr>
          <a:xfrm>
            <a:off x="2283511" y="1621388"/>
            <a:ext cx="5375355"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solidFill>
                  <a:schemeClr val="bg1"/>
                </a:solidFill>
                <a:latin typeface="Arial Rounded MT Bold" panose="020F0704030504030204" pitchFamily="34" charset="0"/>
              </a:rPr>
              <a:t>Espacios de integración social</a:t>
            </a:r>
            <a:endParaRPr lang="es-ES" sz="2400" dirty="0">
              <a:solidFill>
                <a:schemeClr val="bg1"/>
              </a:solidFill>
              <a:latin typeface="Arial Rounded MT Bold" panose="020F0704030504030204" pitchFamily="34" charset="0"/>
            </a:endParaRPr>
          </a:p>
        </p:txBody>
      </p:sp>
      <p:grpSp>
        <p:nvGrpSpPr>
          <p:cNvPr id="14" name="Grupo 13"/>
          <p:cNvGrpSpPr/>
          <p:nvPr/>
        </p:nvGrpSpPr>
        <p:grpSpPr>
          <a:xfrm>
            <a:off x="3508078" y="2774825"/>
            <a:ext cx="2520000" cy="1614297"/>
            <a:chOff x="3260809" y="2221641"/>
            <a:chExt cx="2599182" cy="1922852"/>
          </a:xfrm>
        </p:grpSpPr>
        <p:sp>
          <p:nvSpPr>
            <p:cNvPr id="15" name="Rectángulo redondeado 1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72%</a:t>
              </a:r>
            </a:p>
          </p:txBody>
        </p:sp>
        <p:sp>
          <p:nvSpPr>
            <p:cNvPr id="1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Adecuar la infraestructura existente de acuerdo a la normatividad vigente</a:t>
              </a:r>
              <a:endParaRPr lang="es-CO" sz="1400" b="1" dirty="0">
                <a:solidFill>
                  <a:srgbClr val="003E65"/>
                </a:solidFill>
                <a:latin typeface="Arial Rounded MT Bold" panose="020F0704030504030204" pitchFamily="34" charset="0"/>
              </a:endParaRPr>
            </a:p>
          </p:txBody>
        </p:sp>
      </p:grpSp>
      <p:grpSp>
        <p:nvGrpSpPr>
          <p:cNvPr id="17" name="Grupo 16"/>
          <p:cNvGrpSpPr/>
          <p:nvPr/>
        </p:nvGrpSpPr>
        <p:grpSpPr>
          <a:xfrm>
            <a:off x="6297319" y="2774825"/>
            <a:ext cx="2520000" cy="1614297"/>
            <a:chOff x="6068163" y="3846229"/>
            <a:chExt cx="2561198" cy="2164479"/>
          </a:xfrm>
        </p:grpSpPr>
        <p:sp>
          <p:nvSpPr>
            <p:cNvPr id="18" name="Rectángulo redondeado 1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Realizar las intervenciones de mantenimiento a la infraestructura</a:t>
              </a:r>
              <a:endParaRPr lang="es-ES" sz="1400" dirty="0">
                <a:solidFill>
                  <a:srgbClr val="003E65"/>
                </a:solidFill>
                <a:latin typeface="Arial Rounded MT Bold" panose="020F0704030504030204" pitchFamily="34" charset="0"/>
              </a:endParaRPr>
            </a:p>
          </p:txBody>
        </p:sp>
        <p:sp>
          <p:nvSpPr>
            <p:cNvPr id="19" name="Rectángulo redondeado 1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75%</a:t>
              </a:r>
            </a:p>
          </p:txBody>
        </p:sp>
      </p:grpSp>
      <p:sp>
        <p:nvSpPr>
          <p:cNvPr id="20" name="Elipse 19"/>
          <p:cNvSpPr/>
          <p:nvPr/>
        </p:nvSpPr>
        <p:spPr>
          <a:xfrm>
            <a:off x="7345159" y="1432549"/>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186" y="1561689"/>
            <a:ext cx="839725" cy="839725"/>
          </a:xfrm>
          <a:prstGeom prst="rect">
            <a:avLst/>
          </a:prstGeom>
        </p:spPr>
      </p:pic>
      <p:sp>
        <p:nvSpPr>
          <p:cNvPr id="22" name="Rectángulo 21"/>
          <p:cNvSpPr/>
          <p:nvPr/>
        </p:nvSpPr>
        <p:spPr>
          <a:xfrm>
            <a:off x="683393" y="1551458"/>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87%</a:t>
            </a:r>
          </a:p>
        </p:txBody>
      </p:sp>
      <p:sp>
        <p:nvSpPr>
          <p:cNvPr id="23"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24" name="Conector recto 23">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5" name="Rectángulo 24"/>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spTree>
    <p:extLst>
      <p:ext uri="{BB962C8B-B14F-4D97-AF65-F5344CB8AC3E}">
        <p14:creationId xmlns:p14="http://schemas.microsoft.com/office/powerpoint/2010/main" val="336085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892264" y="1858038"/>
            <a:ext cx="6245896" cy="86738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3473312" y="4643772"/>
            <a:ext cx="2520000" cy="1261726"/>
            <a:chOff x="6068163" y="3846229"/>
            <a:chExt cx="2561198" cy="2164479"/>
          </a:xfrm>
        </p:grpSpPr>
        <p:sp>
          <p:nvSpPr>
            <p:cNvPr id="5" name="Rectángulo redondeado 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Fortalecer la gestión institucional mediante el aporte del recurso humano suficiente e idóneo</a:t>
              </a:r>
              <a:endParaRPr lang="es-ES" sz="1300" dirty="0">
                <a:solidFill>
                  <a:srgbClr val="003E65"/>
                </a:solidFill>
                <a:latin typeface="Arial Rounded MT Bold" panose="020F0704030504030204" pitchFamily="34" charset="0"/>
              </a:endParaRPr>
            </a:p>
          </p:txBody>
        </p:sp>
        <p:sp>
          <p:nvSpPr>
            <p:cNvPr id="6" name="Rectángulo redondeado 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grpSp>
      <p:grpSp>
        <p:nvGrpSpPr>
          <p:cNvPr id="7" name="Grupo 6"/>
          <p:cNvGrpSpPr/>
          <p:nvPr/>
        </p:nvGrpSpPr>
        <p:grpSpPr>
          <a:xfrm>
            <a:off x="632265" y="4643772"/>
            <a:ext cx="2520000" cy="1261726"/>
            <a:chOff x="3260809" y="2221641"/>
            <a:chExt cx="2599182" cy="1922852"/>
          </a:xfrm>
        </p:grpSpPr>
        <p:sp>
          <p:nvSpPr>
            <p:cNvPr id="8" name="Rectángulo redondeado 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sp>
          <p:nvSpPr>
            <p:cNvPr id="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Asegurar la calidad de la información y el manejo eficiente de la misma</a:t>
              </a:r>
              <a:endParaRPr lang="es-CO" sz="1300" b="1" dirty="0">
                <a:solidFill>
                  <a:srgbClr val="003E65"/>
                </a:solidFill>
                <a:latin typeface="Arial Rounded MT Bold" panose="020F0704030504030204" pitchFamily="34" charset="0"/>
              </a:endParaRPr>
            </a:p>
          </p:txBody>
        </p:sp>
      </p:grpSp>
      <p:grpSp>
        <p:nvGrpSpPr>
          <p:cNvPr id="10" name="Grupo 9"/>
          <p:cNvGrpSpPr/>
          <p:nvPr/>
        </p:nvGrpSpPr>
        <p:grpSpPr>
          <a:xfrm>
            <a:off x="610694" y="3158836"/>
            <a:ext cx="2520000" cy="1261726"/>
            <a:chOff x="605132" y="1428849"/>
            <a:chExt cx="2599181" cy="1775775"/>
          </a:xfrm>
        </p:grpSpPr>
        <p:sp>
          <p:nvSpPr>
            <p:cNvPr id="1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Garantizar soluciones en materia de servicios logísticos</a:t>
              </a: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93%</a:t>
              </a:r>
            </a:p>
          </p:txBody>
        </p:sp>
      </p:grpSp>
      <p:sp>
        <p:nvSpPr>
          <p:cNvPr id="13" name="Rectángulo 40"/>
          <p:cNvSpPr/>
          <p:nvPr/>
        </p:nvSpPr>
        <p:spPr>
          <a:xfrm>
            <a:off x="1915676" y="1887704"/>
            <a:ext cx="5762429" cy="763701"/>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solidFill>
                  <a:schemeClr val="bg1"/>
                </a:solidFill>
                <a:latin typeface="Arial Rounded MT Bold" panose="020F0704030504030204" pitchFamily="34" charset="0"/>
              </a:rPr>
              <a:t>Gestión Institucional y fortalecimiento del talento humano</a:t>
            </a:r>
            <a:endParaRPr lang="es-ES" sz="2400" dirty="0">
              <a:solidFill>
                <a:schemeClr val="bg1"/>
              </a:solidFill>
              <a:latin typeface="Arial Rounded MT Bold" panose="020F0704030504030204" pitchFamily="34" charset="0"/>
            </a:endParaRPr>
          </a:p>
        </p:txBody>
      </p:sp>
      <p:grpSp>
        <p:nvGrpSpPr>
          <p:cNvPr id="14" name="Grupo 13"/>
          <p:cNvGrpSpPr/>
          <p:nvPr/>
        </p:nvGrpSpPr>
        <p:grpSpPr>
          <a:xfrm>
            <a:off x="3473312" y="3158836"/>
            <a:ext cx="2520000" cy="1261726"/>
            <a:chOff x="3260809" y="2221641"/>
            <a:chExt cx="2599182" cy="1922852"/>
          </a:xfrm>
        </p:grpSpPr>
        <p:sp>
          <p:nvSpPr>
            <p:cNvPr id="15" name="Rectángulo redondeado 1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93%</a:t>
              </a:r>
            </a:p>
          </p:txBody>
        </p:sp>
        <p:sp>
          <p:nvSpPr>
            <p:cNvPr id="1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Promover la apropiación, difusión y conservación de la memoria institucional</a:t>
              </a:r>
              <a:endParaRPr lang="es-CO" sz="1300" b="1" dirty="0">
                <a:solidFill>
                  <a:srgbClr val="003E65"/>
                </a:solidFill>
                <a:latin typeface="Arial Rounded MT Bold" panose="020F0704030504030204" pitchFamily="34" charset="0"/>
              </a:endParaRPr>
            </a:p>
          </p:txBody>
        </p:sp>
      </p:grpSp>
      <p:grpSp>
        <p:nvGrpSpPr>
          <p:cNvPr id="17" name="Grupo 16"/>
          <p:cNvGrpSpPr/>
          <p:nvPr/>
        </p:nvGrpSpPr>
        <p:grpSpPr>
          <a:xfrm>
            <a:off x="6335929" y="3158836"/>
            <a:ext cx="2520000" cy="1261726"/>
            <a:chOff x="6068163" y="3846229"/>
            <a:chExt cx="2561198" cy="2164479"/>
          </a:xfrm>
        </p:grpSpPr>
        <p:sp>
          <p:nvSpPr>
            <p:cNvPr id="18" name="Rectángulo redondeado 1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Promover buenas prácticas ambientales</a:t>
              </a:r>
              <a:endParaRPr lang="es-ES" sz="1300" dirty="0">
                <a:solidFill>
                  <a:srgbClr val="003E65"/>
                </a:solidFill>
                <a:latin typeface="Arial Rounded MT Bold" panose="020F0704030504030204" pitchFamily="34" charset="0"/>
              </a:endParaRPr>
            </a:p>
          </p:txBody>
        </p:sp>
        <p:sp>
          <p:nvSpPr>
            <p:cNvPr id="19" name="Rectángulo redondeado 1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77%</a:t>
              </a:r>
            </a:p>
          </p:txBody>
        </p:sp>
      </p:grpSp>
      <p:grpSp>
        <p:nvGrpSpPr>
          <p:cNvPr id="20" name="Grupo 19"/>
          <p:cNvGrpSpPr/>
          <p:nvPr/>
        </p:nvGrpSpPr>
        <p:grpSpPr>
          <a:xfrm>
            <a:off x="6371373" y="4643772"/>
            <a:ext cx="2520000" cy="1261726"/>
            <a:chOff x="3260809" y="2221641"/>
            <a:chExt cx="2599182" cy="1922852"/>
          </a:xfrm>
        </p:grpSpPr>
        <p:sp>
          <p:nvSpPr>
            <p:cNvPr id="21" name="Rectángulo redondeado 2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a:solidFill>
                    <a:schemeClr val="bg1"/>
                  </a:solidFill>
                  <a:latin typeface="Arial Rounded MT Bold" panose="020F0704030504030204" pitchFamily="34" charset="0"/>
                </a:rPr>
                <a:t>Cumplimiento: 100%</a:t>
              </a:r>
            </a:p>
          </p:txBody>
        </p:sp>
        <p:sp>
          <p:nvSpPr>
            <p:cNvPr id="2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300" dirty="0">
                  <a:solidFill>
                    <a:srgbClr val="003E65"/>
                  </a:solidFill>
                  <a:latin typeface="Arial Rounded MT Bold" panose="020F0704030504030204" pitchFamily="34" charset="0"/>
                </a:rPr>
                <a:t> Fortalecer el desarrollo integral del talento humano de la SDIS</a:t>
              </a:r>
              <a:endParaRPr lang="es-CO" sz="1300" b="1" dirty="0">
                <a:solidFill>
                  <a:srgbClr val="003E65"/>
                </a:solidFill>
                <a:latin typeface="Arial Rounded MT Bold" panose="020F0704030504030204" pitchFamily="34" charset="0"/>
              </a:endParaRPr>
            </a:p>
          </p:txBody>
        </p:sp>
      </p:grpSp>
      <p:sp>
        <p:nvSpPr>
          <p:cNvPr id="24" name="Rectángulo 23"/>
          <p:cNvSpPr/>
          <p:nvPr/>
        </p:nvSpPr>
        <p:spPr>
          <a:xfrm>
            <a:off x="379802" y="1818723"/>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96%</a:t>
            </a:r>
          </a:p>
        </p:txBody>
      </p:sp>
      <p:sp>
        <p:nvSpPr>
          <p:cNvPr id="25" name="Elipse 24"/>
          <p:cNvSpPr/>
          <p:nvPr/>
        </p:nvSpPr>
        <p:spPr>
          <a:xfrm>
            <a:off x="7461532" y="1690243"/>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035" y="1900466"/>
            <a:ext cx="726001" cy="726001"/>
          </a:xfrm>
          <a:prstGeom prst="rect">
            <a:avLst/>
          </a:prstGeom>
        </p:spPr>
      </p:pic>
      <p:sp>
        <p:nvSpPr>
          <p:cNvPr id="27"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28" name="Conector recto 27">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9" name="Rectángulo 28"/>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spTree>
    <p:extLst>
      <p:ext uri="{BB962C8B-B14F-4D97-AF65-F5344CB8AC3E}">
        <p14:creationId xmlns:p14="http://schemas.microsoft.com/office/powerpoint/2010/main" val="84760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2119745"/>
            <a:ext cx="9144000" cy="172904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Plan de Acción Institucional</a:t>
            </a:r>
          </a:p>
        </p:txBody>
      </p:sp>
      <p:cxnSp>
        <p:nvCxnSpPr>
          <p:cNvPr id="6" name="Conector recto 5">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7" name="Rectángulo 6"/>
          <p:cNvSpPr/>
          <p:nvPr/>
        </p:nvSpPr>
        <p:spPr>
          <a:xfrm>
            <a:off x="596958" y="2412071"/>
            <a:ext cx="7966710" cy="957826"/>
          </a:xfrm>
          <a:prstGeom prst="rect">
            <a:avLst/>
          </a:prstGeom>
        </p:spPr>
        <p:txBody>
          <a:bodyPr wrap="square">
            <a:spAutoFit/>
          </a:bodyPr>
          <a:lstStyle/>
          <a:p>
            <a:pPr algn="just">
              <a:lnSpc>
                <a:spcPct val="107000"/>
              </a:lnSpc>
              <a:spcAft>
                <a:spcPts val="0"/>
              </a:spcAft>
            </a:pPr>
            <a:r>
              <a:rPr lang="es-CO" dirty="0">
                <a:solidFill>
                  <a:schemeClr val="bg1"/>
                </a:solidFill>
                <a:latin typeface="Arial Rounded MT Bold" panose="020F0704030504030204" pitchFamily="34" charset="0"/>
              </a:rPr>
              <a:t>El Plan de Acción Institucional realiza el seguimiento al cumplimiento de los objetivos específicos de los proyectos de inversión y a la programación del plan de acción de las dependencias.</a:t>
            </a:r>
            <a:endParaRPr lang="es-MX"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0561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2564016" y="2082481"/>
            <a:ext cx="5100100" cy="86738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Grupo 3"/>
          <p:cNvGrpSpPr/>
          <p:nvPr/>
        </p:nvGrpSpPr>
        <p:grpSpPr>
          <a:xfrm>
            <a:off x="6209115" y="3441468"/>
            <a:ext cx="2520000" cy="2061555"/>
            <a:chOff x="6068163" y="3846229"/>
            <a:chExt cx="2561198" cy="2164479"/>
          </a:xfrm>
        </p:grpSpPr>
        <p:sp>
          <p:nvSpPr>
            <p:cNvPr id="5" name="Rectángulo redondeado 4"/>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Formular e implementar estrategias que impulsen la gestión pública eficiente y transparente</a:t>
              </a:r>
              <a:endParaRPr lang="es-ES" sz="1400" dirty="0">
                <a:solidFill>
                  <a:srgbClr val="003E65"/>
                </a:solidFill>
                <a:latin typeface="Arial Rounded MT Bold" panose="020F0704030504030204" pitchFamily="34" charset="0"/>
              </a:endParaRPr>
            </a:p>
          </p:txBody>
        </p:sp>
        <p:sp>
          <p:nvSpPr>
            <p:cNvPr id="6" name="Rectángulo redondeado 5"/>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grpSp>
      <p:grpSp>
        <p:nvGrpSpPr>
          <p:cNvPr id="7" name="Grupo 6"/>
          <p:cNvGrpSpPr/>
          <p:nvPr/>
        </p:nvGrpSpPr>
        <p:grpSpPr>
          <a:xfrm>
            <a:off x="3465437" y="3441469"/>
            <a:ext cx="2520000" cy="2061555"/>
            <a:chOff x="3260809" y="2221641"/>
            <a:chExt cx="2599182" cy="1922852"/>
          </a:xfrm>
        </p:grpSpPr>
        <p:sp>
          <p:nvSpPr>
            <p:cNvPr id="8" name="Rectángulo redondeado 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92%</a:t>
              </a:r>
            </a:p>
          </p:txBody>
        </p:sp>
        <p:sp>
          <p:nvSpPr>
            <p:cNvPr id="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Desarrollar estrategias que promuevan los criterios de calidad de los servicios sociales</a:t>
              </a:r>
              <a:endParaRPr lang="es-CO" sz="1400" b="1" dirty="0">
                <a:solidFill>
                  <a:srgbClr val="003E65"/>
                </a:solidFill>
                <a:latin typeface="Arial Rounded MT Bold" panose="020F0704030504030204" pitchFamily="34" charset="0"/>
              </a:endParaRPr>
            </a:p>
          </p:txBody>
        </p:sp>
      </p:grpSp>
      <p:grpSp>
        <p:nvGrpSpPr>
          <p:cNvPr id="10" name="Grupo 9"/>
          <p:cNvGrpSpPr/>
          <p:nvPr/>
        </p:nvGrpSpPr>
        <p:grpSpPr>
          <a:xfrm>
            <a:off x="963898" y="3441469"/>
            <a:ext cx="2304000" cy="2061555"/>
            <a:chOff x="605132" y="1428849"/>
            <a:chExt cx="2599181" cy="1775775"/>
          </a:xfrm>
        </p:grpSpPr>
        <p:sp>
          <p:nvSpPr>
            <p:cNvPr id="11"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Determinar el avance de las </a:t>
              </a:r>
              <a:r>
                <a:rPr lang="es-CO" sz="1400" b="1" dirty="0">
                  <a:solidFill>
                    <a:srgbClr val="003E65"/>
                  </a:solidFill>
                  <a:latin typeface="Arial Rounded MT Bold" panose="020F0704030504030204" pitchFamily="34" charset="0"/>
                </a:rPr>
                <a:t>políticas sociales </a:t>
              </a:r>
              <a:r>
                <a:rPr lang="es-CO" sz="1400" dirty="0">
                  <a:solidFill>
                    <a:srgbClr val="003E65"/>
                  </a:solidFill>
                  <a:latin typeface="Arial Rounded MT Bold" panose="020F0704030504030204" pitchFamily="34" charset="0"/>
                </a:rPr>
                <a:t>y comunicarlo a los grupos de interés</a:t>
              </a:r>
            </a:p>
          </p:txBody>
        </p:sp>
        <p:sp>
          <p:nvSpPr>
            <p:cNvPr id="12" name="Rectángulo redondeado 11"/>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grpSp>
      <p:sp>
        <p:nvSpPr>
          <p:cNvPr id="13" name="Rectángulo 40"/>
          <p:cNvSpPr/>
          <p:nvPr/>
        </p:nvSpPr>
        <p:spPr>
          <a:xfrm>
            <a:off x="2564016" y="2114297"/>
            <a:ext cx="4883638"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solidFill>
                  <a:schemeClr val="bg1"/>
                </a:solidFill>
                <a:latin typeface="Arial Rounded MT Bold" panose="020F0704030504030204" pitchFamily="34" charset="0"/>
              </a:rPr>
              <a:t>Integración eficiente y transparente para todo</a:t>
            </a:r>
            <a:endParaRPr lang="es-ES" sz="2400" dirty="0">
              <a:solidFill>
                <a:schemeClr val="bg1"/>
              </a:solidFill>
              <a:latin typeface="Arial Rounded MT Bold" panose="020F0704030504030204" pitchFamily="34" charset="0"/>
            </a:endParaRPr>
          </a:p>
        </p:txBody>
      </p:sp>
      <p:sp>
        <p:nvSpPr>
          <p:cNvPr id="14" name="Elipse 13"/>
          <p:cNvSpPr/>
          <p:nvPr/>
        </p:nvSpPr>
        <p:spPr>
          <a:xfrm>
            <a:off x="6966391" y="1895843"/>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endParaRP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214" y="2124027"/>
            <a:ext cx="712134" cy="712134"/>
          </a:xfrm>
          <a:prstGeom prst="rect">
            <a:avLst/>
          </a:prstGeom>
        </p:spPr>
      </p:pic>
      <p:sp>
        <p:nvSpPr>
          <p:cNvPr id="16" name="Rectángulo 15"/>
          <p:cNvSpPr/>
          <p:nvPr/>
        </p:nvSpPr>
        <p:spPr>
          <a:xfrm>
            <a:off x="664953" y="2039187"/>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98%</a:t>
            </a:r>
          </a:p>
        </p:txBody>
      </p:sp>
      <p:sp>
        <p:nvSpPr>
          <p:cNvPr id="18"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19" name="Conector recto 18">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0" name="Rectángulo 19"/>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spTree>
    <p:extLst>
      <p:ext uri="{BB962C8B-B14F-4D97-AF65-F5344CB8AC3E}">
        <p14:creationId xmlns:p14="http://schemas.microsoft.com/office/powerpoint/2010/main" val="37156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p:cNvSpPr/>
          <p:nvPr/>
        </p:nvSpPr>
        <p:spPr>
          <a:xfrm>
            <a:off x="2044930" y="1658227"/>
            <a:ext cx="6245896" cy="101047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8" name="Grupo 7"/>
          <p:cNvGrpSpPr/>
          <p:nvPr/>
        </p:nvGrpSpPr>
        <p:grpSpPr>
          <a:xfrm>
            <a:off x="3356964" y="4461436"/>
            <a:ext cx="2520000" cy="1440000"/>
            <a:chOff x="6068163" y="3846229"/>
            <a:chExt cx="2561198" cy="2164479"/>
          </a:xfrm>
        </p:grpSpPr>
        <p:sp>
          <p:nvSpPr>
            <p:cNvPr id="9" name="Rectángulo redondeado 8"/>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Fortalecer la implementación del Sistema Integrado de Gestión</a:t>
              </a:r>
              <a:endParaRPr lang="es-ES" sz="1400" dirty="0">
                <a:solidFill>
                  <a:srgbClr val="003E65"/>
                </a:solidFill>
                <a:latin typeface="Arial Rounded MT Bold" panose="020F0704030504030204" pitchFamily="34" charset="0"/>
              </a:endParaRPr>
            </a:p>
          </p:txBody>
        </p:sp>
        <p:sp>
          <p:nvSpPr>
            <p:cNvPr id="10" name="Rectángulo redondeado 9"/>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grpSp>
      <p:grpSp>
        <p:nvGrpSpPr>
          <p:cNvPr id="11" name="Grupo 10"/>
          <p:cNvGrpSpPr/>
          <p:nvPr/>
        </p:nvGrpSpPr>
        <p:grpSpPr>
          <a:xfrm>
            <a:off x="631885" y="4461436"/>
            <a:ext cx="2520000" cy="1440001"/>
            <a:chOff x="3260809" y="2221640"/>
            <a:chExt cx="2599182" cy="1922853"/>
          </a:xfrm>
        </p:grpSpPr>
        <p:sp>
          <p:nvSpPr>
            <p:cNvPr id="12" name="Rectángulo redondeado 11"/>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73%</a:t>
              </a:r>
            </a:p>
          </p:txBody>
        </p:sp>
        <p:sp>
          <p:nvSpPr>
            <p:cNvPr id="13" name="Elipse 22"/>
            <p:cNvSpPr/>
            <p:nvPr/>
          </p:nvSpPr>
          <p:spPr>
            <a:xfrm>
              <a:off x="3260809" y="2221640"/>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Desarrollar y promover la producción de conocimiento pertinente</a:t>
              </a:r>
              <a:endParaRPr lang="es-CO" sz="1400" b="1" dirty="0">
                <a:solidFill>
                  <a:srgbClr val="003E65"/>
                </a:solidFill>
                <a:latin typeface="Arial Rounded MT Bold" panose="020F0704030504030204" pitchFamily="34" charset="0"/>
              </a:endParaRPr>
            </a:p>
          </p:txBody>
        </p:sp>
      </p:grpSp>
      <p:grpSp>
        <p:nvGrpSpPr>
          <p:cNvPr id="14" name="Grupo 13"/>
          <p:cNvGrpSpPr/>
          <p:nvPr/>
        </p:nvGrpSpPr>
        <p:grpSpPr>
          <a:xfrm>
            <a:off x="631885" y="2870992"/>
            <a:ext cx="2520000" cy="1440000"/>
            <a:chOff x="605132" y="1428849"/>
            <a:chExt cx="2599181" cy="1775775"/>
          </a:xfrm>
        </p:grpSpPr>
        <p:sp>
          <p:nvSpPr>
            <p:cNvPr id="15" name="Elipse 22"/>
            <p:cNvSpPr/>
            <p:nvPr/>
          </p:nvSpPr>
          <p:spPr>
            <a:xfrm>
              <a:off x="605132" y="1428849"/>
              <a:ext cx="2599181" cy="1327995"/>
            </a:xfrm>
            <a:prstGeom prst="roundRect">
              <a:avLst>
                <a:gd name="adj" fmla="val 11939"/>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Fortalecer los procesos de planeación y seguimiento institucional</a:t>
              </a:r>
            </a:p>
          </p:txBody>
        </p:sp>
        <p:sp>
          <p:nvSpPr>
            <p:cNvPr id="16" name="Rectángulo redondeado 15"/>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grpSp>
      <p:sp>
        <p:nvSpPr>
          <p:cNvPr id="17" name="Rectángulo 40"/>
          <p:cNvSpPr/>
          <p:nvPr/>
        </p:nvSpPr>
        <p:spPr>
          <a:xfrm>
            <a:off x="2044931" y="1654696"/>
            <a:ext cx="5655673" cy="984754"/>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solidFill>
                  <a:schemeClr val="bg1"/>
                </a:solidFill>
                <a:latin typeface="Arial Rounded MT Bold" panose="020F0704030504030204" pitchFamily="34" charset="0"/>
              </a:rPr>
              <a:t>Integración digital y de conocimiento para la inclusión social</a:t>
            </a:r>
            <a:endParaRPr lang="es-ES" sz="2400" dirty="0">
              <a:solidFill>
                <a:schemeClr val="bg1"/>
              </a:solidFill>
              <a:latin typeface="Arial Rounded MT Bold" panose="020F0704030504030204" pitchFamily="34" charset="0"/>
            </a:endParaRPr>
          </a:p>
        </p:txBody>
      </p:sp>
      <p:grpSp>
        <p:nvGrpSpPr>
          <p:cNvPr id="18" name="Grupo 17"/>
          <p:cNvGrpSpPr/>
          <p:nvPr/>
        </p:nvGrpSpPr>
        <p:grpSpPr>
          <a:xfrm>
            <a:off x="3356966" y="2870992"/>
            <a:ext cx="2520000" cy="1440000"/>
            <a:chOff x="3260809" y="2221641"/>
            <a:chExt cx="2599182" cy="1922852"/>
          </a:xfrm>
        </p:grpSpPr>
        <p:sp>
          <p:nvSpPr>
            <p:cNvPr id="19" name="Rectángulo redondeado 18"/>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sp>
          <p:nvSpPr>
            <p:cNvPr id="20"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Desarrollar evaluaciones de los servicios sociales que presta la SDIS</a:t>
              </a:r>
              <a:endParaRPr lang="es-CO" sz="1400" b="1" dirty="0">
                <a:solidFill>
                  <a:srgbClr val="003E65"/>
                </a:solidFill>
                <a:latin typeface="Arial Rounded MT Bold" panose="020F0704030504030204" pitchFamily="34" charset="0"/>
              </a:endParaRPr>
            </a:p>
          </p:txBody>
        </p:sp>
      </p:grpSp>
      <p:grpSp>
        <p:nvGrpSpPr>
          <p:cNvPr id="21" name="Grupo 20"/>
          <p:cNvGrpSpPr/>
          <p:nvPr/>
        </p:nvGrpSpPr>
        <p:grpSpPr>
          <a:xfrm>
            <a:off x="6083673" y="2870992"/>
            <a:ext cx="2520000" cy="1440000"/>
            <a:chOff x="6068163" y="3846229"/>
            <a:chExt cx="2561198" cy="2164479"/>
          </a:xfrm>
        </p:grpSpPr>
        <p:sp>
          <p:nvSpPr>
            <p:cNvPr id="22" name="Rectángulo redondeado 21"/>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Fortalecer las tecnologías y las comunicaciones para la optimización de procesos</a:t>
              </a:r>
              <a:endParaRPr lang="es-ES" sz="1400" dirty="0">
                <a:solidFill>
                  <a:srgbClr val="003E65"/>
                </a:solidFill>
                <a:latin typeface="Arial Rounded MT Bold" panose="020F0704030504030204" pitchFamily="34" charset="0"/>
              </a:endParaRPr>
            </a:p>
          </p:txBody>
        </p:sp>
        <p:sp>
          <p:nvSpPr>
            <p:cNvPr id="23" name="Rectángulo redondeado 22"/>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90%</a:t>
              </a:r>
            </a:p>
          </p:txBody>
        </p:sp>
      </p:grpSp>
      <p:grpSp>
        <p:nvGrpSpPr>
          <p:cNvPr id="24" name="Grupo 23"/>
          <p:cNvGrpSpPr/>
          <p:nvPr/>
        </p:nvGrpSpPr>
        <p:grpSpPr>
          <a:xfrm>
            <a:off x="6103072" y="4461436"/>
            <a:ext cx="2520000" cy="1440000"/>
            <a:chOff x="3260809" y="2221641"/>
            <a:chExt cx="2599182" cy="1922852"/>
          </a:xfrm>
        </p:grpSpPr>
        <p:sp>
          <p:nvSpPr>
            <p:cNvPr id="25" name="Rectángulo redondeado 24"/>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rPr>
                <a:t>Cumplimiento: 100%</a:t>
              </a:r>
            </a:p>
          </p:txBody>
        </p:sp>
        <p:sp>
          <p:nvSpPr>
            <p:cNvPr id="26"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 Articular las acciones de comunicaciones internas y externas de la entidad</a:t>
              </a:r>
              <a:endParaRPr lang="es-CO" sz="1400" b="1" dirty="0">
                <a:solidFill>
                  <a:srgbClr val="003E65"/>
                </a:solidFill>
                <a:latin typeface="Arial Rounded MT Bold" panose="020F0704030504030204" pitchFamily="34" charset="0"/>
              </a:endParaRPr>
            </a:p>
          </p:txBody>
        </p:sp>
      </p:grpSp>
      <p:sp>
        <p:nvSpPr>
          <p:cNvPr id="28" name="Rectángulo 27"/>
          <p:cNvSpPr/>
          <p:nvPr/>
        </p:nvSpPr>
        <p:spPr>
          <a:xfrm>
            <a:off x="507194" y="1706180"/>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93%</a:t>
            </a:r>
          </a:p>
        </p:txBody>
      </p:sp>
      <p:sp>
        <p:nvSpPr>
          <p:cNvPr id="29" name="Elipse 28"/>
          <p:cNvSpPr/>
          <p:nvPr/>
        </p:nvSpPr>
        <p:spPr>
          <a:xfrm>
            <a:off x="7628414" y="1560597"/>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347" y="1855088"/>
            <a:ext cx="589914" cy="589914"/>
          </a:xfrm>
          <a:prstGeom prst="rect">
            <a:avLst/>
          </a:prstGeom>
        </p:spPr>
      </p:pic>
    </p:spTree>
    <p:extLst>
      <p:ext uri="{BB962C8B-B14F-4D97-AF65-F5344CB8AC3E}">
        <p14:creationId xmlns:p14="http://schemas.microsoft.com/office/powerpoint/2010/main" val="245791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2534912" y="1747517"/>
            <a:ext cx="4852477"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txBox="1">
            <a:spLocks/>
          </p:cNvSpPr>
          <p:nvPr/>
        </p:nvSpPr>
        <p:spPr>
          <a:xfrm>
            <a:off x="636963" y="348501"/>
            <a:ext cx="7886700" cy="615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a:lstStyle>
          <a:p>
            <a:pPr>
              <a:lnSpc>
                <a:spcPct val="100000"/>
              </a:lnSpc>
              <a:defRPr/>
            </a:pPr>
            <a:r>
              <a:rPr lang="es-CO" sz="2800" b="1" dirty="0">
                <a:solidFill>
                  <a:srgbClr val="003E65"/>
                </a:solidFill>
                <a:ea typeface="ＭＳ Ｐゴシック" charset="-128"/>
              </a:rPr>
              <a:t>Avance Plan de Acción desde la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grpSp>
        <p:nvGrpSpPr>
          <p:cNvPr id="7" name="Grupo 6"/>
          <p:cNvGrpSpPr/>
          <p:nvPr/>
        </p:nvGrpSpPr>
        <p:grpSpPr>
          <a:xfrm>
            <a:off x="4792582" y="4580490"/>
            <a:ext cx="3562097" cy="1342232"/>
            <a:chOff x="6068163" y="3846229"/>
            <a:chExt cx="2561198" cy="2164479"/>
          </a:xfrm>
        </p:grpSpPr>
        <p:sp>
          <p:nvSpPr>
            <p:cNvPr id="8" name="Rectángulo redondeado 7"/>
            <p:cNvSpPr/>
            <p:nvPr/>
          </p:nvSpPr>
          <p:spPr>
            <a:xfrm>
              <a:off x="6068163" y="3846229"/>
              <a:ext cx="2525175" cy="1625902"/>
            </a:xfrm>
            <a:prstGeom prst="roundRect">
              <a:avLst/>
            </a:prstGeom>
            <a:solidFill>
              <a:srgbClr val="FFFFFF">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Implementar  procesos de desarrollo de capacidades para las personas</a:t>
              </a:r>
              <a:endParaRPr lang="es-ES" sz="1400" dirty="0">
                <a:solidFill>
                  <a:srgbClr val="003E65"/>
                </a:solidFill>
                <a:latin typeface="Arial Rounded MT Bold" panose="020F0704030504030204" pitchFamily="34" charset="0"/>
                <a:cs typeface="Arial" panose="020B0604020202020204" pitchFamily="34" charset="0"/>
              </a:endParaRPr>
            </a:p>
          </p:txBody>
        </p:sp>
        <p:sp>
          <p:nvSpPr>
            <p:cNvPr id="9" name="Rectángulo redondeado 8"/>
            <p:cNvSpPr/>
            <p:nvPr/>
          </p:nvSpPr>
          <p:spPr>
            <a:xfrm>
              <a:off x="6104186" y="5498374"/>
              <a:ext cx="2525175" cy="512334"/>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cs typeface="Arial" panose="020B0604020202020204" pitchFamily="34" charset="0"/>
                </a:rPr>
                <a:t>Cumplimiento: 100%</a:t>
              </a:r>
            </a:p>
          </p:txBody>
        </p:sp>
      </p:grpSp>
      <p:grpSp>
        <p:nvGrpSpPr>
          <p:cNvPr id="10" name="Grupo 9"/>
          <p:cNvGrpSpPr/>
          <p:nvPr/>
        </p:nvGrpSpPr>
        <p:grpSpPr>
          <a:xfrm>
            <a:off x="831273" y="4580490"/>
            <a:ext cx="3542764" cy="1342232"/>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cs typeface="Arial" panose="020B0604020202020204" pitchFamily="34" charset="0"/>
                </a:rPr>
                <a:t>Cumplimiento: 100%</a:t>
              </a: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 Identificar y atender personas para enfrentar situaciones sociales imprevistas o generadas por efectos del cambio climático </a:t>
              </a:r>
              <a:endParaRPr lang="es-CO" sz="1400" b="1" dirty="0">
                <a:solidFill>
                  <a:srgbClr val="003E65"/>
                </a:solidFill>
                <a:latin typeface="Arial Rounded MT Bold" panose="020F0704030504030204" pitchFamily="34" charset="0"/>
                <a:cs typeface="Arial" panose="020B0604020202020204" pitchFamily="34" charset="0"/>
              </a:endParaRPr>
            </a:p>
          </p:txBody>
        </p:sp>
      </p:grpSp>
      <p:grpSp>
        <p:nvGrpSpPr>
          <p:cNvPr id="13" name="Grupo 12"/>
          <p:cNvGrpSpPr/>
          <p:nvPr/>
        </p:nvGrpSpPr>
        <p:grpSpPr>
          <a:xfrm>
            <a:off x="831273" y="2979708"/>
            <a:ext cx="3542764" cy="1440000"/>
            <a:chOff x="605132" y="1428849"/>
            <a:chExt cx="2599181" cy="1775775"/>
          </a:xfrm>
          <a:solidFill>
            <a:srgbClr val="FF0000"/>
          </a:solidFill>
        </p:grpSpPr>
        <p:sp>
          <p:nvSpPr>
            <p:cNvPr id="14" name="Elipse 22"/>
            <p:cNvSpPr/>
            <p:nvPr/>
          </p:nvSpPr>
          <p:spPr>
            <a:xfrm>
              <a:off x="605132" y="1428849"/>
              <a:ext cx="2599181" cy="1327995"/>
            </a:xfrm>
            <a:prstGeom prst="roundRect">
              <a:avLst>
                <a:gd name="adj" fmla="val 11939"/>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 Fortalecer la capacidad técnica en las alcaldías locales para la formulación de proyectos de inversión social</a:t>
              </a:r>
            </a:p>
          </p:txBody>
        </p:sp>
        <p:sp>
          <p:nvSpPr>
            <p:cNvPr id="15" name="Rectángulo redondeado 14"/>
            <p:cNvSpPr/>
            <p:nvPr/>
          </p:nvSpPr>
          <p:spPr>
            <a:xfrm>
              <a:off x="605132" y="2783224"/>
              <a:ext cx="2594055" cy="421400"/>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cs typeface="Arial" panose="020B0604020202020204" pitchFamily="34" charset="0"/>
                </a:rPr>
                <a:t>Cumplimiento: 100%</a:t>
              </a:r>
            </a:p>
          </p:txBody>
        </p:sp>
      </p:grpSp>
      <p:sp>
        <p:nvSpPr>
          <p:cNvPr id="16" name="Rectángulo 40"/>
          <p:cNvSpPr/>
          <p:nvPr/>
        </p:nvSpPr>
        <p:spPr>
          <a:xfrm>
            <a:off x="2568845" y="1812635"/>
            <a:ext cx="4616956" cy="80636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solidFill>
                  <a:schemeClr val="bg1"/>
                </a:solidFill>
                <a:latin typeface="Arial Rounded MT Bold" panose="020F0704030504030204" pitchFamily="34" charset="0"/>
                <a:cs typeface="Arial" panose="020B0604020202020204" pitchFamily="34" charset="0"/>
              </a:rPr>
              <a:t>Viviendo el territorio</a:t>
            </a:r>
            <a:endParaRPr lang="es-ES" sz="2400" dirty="0">
              <a:solidFill>
                <a:schemeClr val="bg1"/>
              </a:solidFill>
              <a:latin typeface="Arial Rounded MT Bold" panose="020F0704030504030204" pitchFamily="34" charset="0"/>
              <a:cs typeface="Arial" panose="020B0604020202020204" pitchFamily="34" charset="0"/>
            </a:endParaRPr>
          </a:p>
        </p:txBody>
      </p:sp>
      <p:grpSp>
        <p:nvGrpSpPr>
          <p:cNvPr id="17" name="Grupo 16"/>
          <p:cNvGrpSpPr/>
          <p:nvPr/>
        </p:nvGrpSpPr>
        <p:grpSpPr>
          <a:xfrm>
            <a:off x="4792583" y="2979708"/>
            <a:ext cx="3562098" cy="1440000"/>
            <a:chOff x="3260809" y="2221641"/>
            <a:chExt cx="2599182" cy="1922852"/>
          </a:xfrm>
        </p:grpSpPr>
        <p:sp>
          <p:nvSpPr>
            <p:cNvPr id="18" name="Rectángulo redondeado 17"/>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latin typeface="Arial Rounded MT Bold" panose="020F0704030504030204" pitchFamily="34" charset="0"/>
                  <a:cs typeface="Arial" panose="020B0604020202020204" pitchFamily="34" charset="0"/>
                </a:rPr>
                <a:t>Cumplimiento: 100%</a:t>
              </a:r>
            </a:p>
          </p:txBody>
        </p:sp>
        <p:sp>
          <p:nvSpPr>
            <p:cNvPr id="19"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cs typeface="Arial" panose="020B0604020202020204" pitchFamily="34" charset="0"/>
                </a:rPr>
                <a:t>  Fortalecer la gestión en los espacios de coordinación y articulación  intersectorial</a:t>
              </a:r>
              <a:endParaRPr lang="es-CO" sz="1400" b="1" dirty="0">
                <a:solidFill>
                  <a:srgbClr val="003E65"/>
                </a:solidFill>
                <a:latin typeface="Arial Rounded MT Bold" panose="020F0704030504030204" pitchFamily="34" charset="0"/>
                <a:cs typeface="Arial" panose="020B0604020202020204" pitchFamily="34" charset="0"/>
              </a:endParaRPr>
            </a:p>
          </p:txBody>
        </p:sp>
      </p:grpSp>
      <p:sp>
        <p:nvSpPr>
          <p:cNvPr id="20" name="Elipse 19"/>
          <p:cNvSpPr/>
          <p:nvPr/>
        </p:nvSpPr>
        <p:spPr>
          <a:xfrm>
            <a:off x="6834729" y="1660924"/>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solidFill>
                <a:srgbClr val="003E65"/>
              </a:solidFill>
              <a:latin typeface="Arial Rounded MT Bold" panose="020F0704030504030204" pitchFamily="34" charset="0"/>
              <a:cs typeface="Arial" panose="020B0604020202020204" pitchFamily="34" charset="0"/>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760" y="1856941"/>
            <a:ext cx="798967" cy="798967"/>
          </a:xfrm>
          <a:prstGeom prst="rect">
            <a:avLst/>
          </a:prstGeom>
        </p:spPr>
      </p:pic>
      <p:sp>
        <p:nvSpPr>
          <p:cNvPr id="22" name="Rectángulo 21"/>
          <p:cNvSpPr/>
          <p:nvPr/>
        </p:nvSpPr>
        <p:spPr>
          <a:xfrm>
            <a:off x="968727" y="1754064"/>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cs typeface="Arial" panose="020B0604020202020204" pitchFamily="34" charset="0"/>
              </a:rPr>
              <a:t>86%</a:t>
            </a:r>
          </a:p>
        </p:txBody>
      </p:sp>
    </p:spTree>
    <p:extLst>
      <p:ext uri="{BB962C8B-B14F-4D97-AF65-F5344CB8AC3E}">
        <p14:creationId xmlns:p14="http://schemas.microsoft.com/office/powerpoint/2010/main" val="388447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9346" y="-1"/>
            <a:ext cx="9085308" cy="6053087"/>
          </a:xfrm>
          <a:prstGeom prst="rect">
            <a:avLst/>
          </a:prstGeom>
        </p:spPr>
      </p:pic>
      <p:sp>
        <p:nvSpPr>
          <p:cNvPr id="5" name="Rectángulo 4"/>
          <p:cNvSpPr/>
          <p:nvPr/>
        </p:nvSpPr>
        <p:spPr>
          <a:xfrm>
            <a:off x="146658" y="4853840"/>
            <a:ext cx="3881101" cy="707886"/>
          </a:xfrm>
          <a:prstGeom prst="rect">
            <a:avLst/>
          </a:prstGeom>
        </p:spPr>
        <p:txBody>
          <a:bodyPr wrap="square">
            <a:spAutoFit/>
          </a:bodyPr>
          <a:lstStyle/>
          <a:p>
            <a:pPr lvl="0" algn="ctr"/>
            <a:r>
              <a:rPr lang="es-MX" sz="4000" dirty="0">
                <a:solidFill>
                  <a:srgbClr val="FFFFFF"/>
                </a:solidFill>
                <a:latin typeface="Arial Rounded MT Bold" panose="020F0704030504030204" pitchFamily="34" charset="0"/>
              </a:rPr>
              <a:t>Gestión</a:t>
            </a:r>
          </a:p>
        </p:txBody>
      </p:sp>
    </p:spTree>
    <p:extLst>
      <p:ext uri="{BB962C8B-B14F-4D97-AF65-F5344CB8AC3E}">
        <p14:creationId xmlns:p14="http://schemas.microsoft.com/office/powerpoint/2010/main" val="221496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953489" y="1935761"/>
            <a:ext cx="5588817" cy="4015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p:cNvSpPr/>
          <p:nvPr/>
        </p:nvSpPr>
        <p:spPr>
          <a:xfrm>
            <a:off x="2743198" y="2020310"/>
            <a:ext cx="4089863" cy="1336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678814" y="1235624"/>
            <a:ext cx="8179724" cy="598305"/>
          </a:xfrm>
          <a:prstGeom prst="rect">
            <a:avLst/>
          </a:prstGeom>
        </p:spPr>
        <p:txBody>
          <a:bodyPr wrap="square">
            <a:spAutoFit/>
          </a:bodyPr>
          <a:lstStyle/>
          <a:p>
            <a:pPr algn="just">
              <a:lnSpc>
                <a:spcPct val="107000"/>
              </a:lnSpc>
              <a:spcAft>
                <a:spcPts val="0"/>
              </a:spcAft>
            </a:pPr>
            <a:r>
              <a:rPr lang="es-CO" sz="1600" dirty="0">
                <a:solidFill>
                  <a:srgbClr val="003E65"/>
                </a:solidFill>
                <a:latin typeface="Arial Rounded MT Bold" panose="020F0704030504030204" pitchFamily="34" charset="0"/>
              </a:rPr>
              <a:t>El seguimiento a la gestión de la Secretaría está compuesto por los </a:t>
            </a:r>
            <a:r>
              <a:rPr lang="es-CO" sz="1600" dirty="0">
                <a:solidFill>
                  <a:srgbClr val="009FE3"/>
                </a:solidFill>
                <a:latin typeface="Arial Rounded MT Bold" panose="020F0704030504030204" pitchFamily="34" charset="0"/>
              </a:rPr>
              <a:t>13 procesos</a:t>
            </a:r>
            <a:r>
              <a:rPr lang="es-CO" sz="1600" dirty="0">
                <a:solidFill>
                  <a:srgbClr val="003E65"/>
                </a:solidFill>
                <a:latin typeface="Arial Rounded MT Bold" panose="020F0704030504030204" pitchFamily="34" charset="0"/>
              </a:rPr>
              <a:t>, garantizando la asociación jerárquica en la gestión.</a:t>
            </a:r>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Gestión</a:t>
            </a:r>
          </a:p>
        </p:txBody>
      </p:sp>
      <p:cxnSp>
        <p:nvCxnSpPr>
          <p:cNvPr id="6" name="Conector recto 5">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7" name="Flecha derecha 6"/>
          <p:cNvSpPr/>
          <p:nvPr/>
        </p:nvSpPr>
        <p:spPr>
          <a:xfrm>
            <a:off x="764591" y="2053243"/>
            <a:ext cx="1130530" cy="3607723"/>
          </a:xfrm>
          <a:prstGeom prst="rightArrow">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764591" y="2998988"/>
            <a:ext cx="947650" cy="1722331"/>
          </a:xfrm>
          <a:prstGeom prst="rect">
            <a:avLst/>
          </a:prstGeom>
        </p:spPr>
        <p:txBody>
          <a:bodyPr wrap="square">
            <a:spAutoFit/>
          </a:bodyPr>
          <a:lstStyle/>
          <a:p>
            <a:pPr>
              <a:lnSpc>
                <a:spcPct val="107000"/>
              </a:lnSpc>
              <a:spcAft>
                <a:spcPts val="800"/>
              </a:spcAft>
            </a:pPr>
            <a:r>
              <a:rPr lang="es-CO" sz="900" dirty="0">
                <a:solidFill>
                  <a:schemeClr val="bg1"/>
                </a:solidFill>
                <a:latin typeface="Arial" panose="020B0604020202020204" pitchFamily="34" charset="0"/>
                <a:ea typeface="Calibri" panose="020F0502020204030204" pitchFamily="34" charset="0"/>
                <a:cs typeface="Arial" panose="020B0604020202020204" pitchFamily="34" charset="0"/>
              </a:rPr>
              <a:t>Derechos, capacidades, intereses y necesidades de los ciudadanos y ciudadanas en sus organizaciones sociales y en sus territorios</a:t>
            </a:r>
          </a:p>
        </p:txBody>
      </p:sp>
      <p:sp>
        <p:nvSpPr>
          <p:cNvPr id="12" name="Flecha derecha 11"/>
          <p:cNvSpPr/>
          <p:nvPr/>
        </p:nvSpPr>
        <p:spPr>
          <a:xfrm>
            <a:off x="7639398" y="2142334"/>
            <a:ext cx="1130530" cy="3607723"/>
          </a:xfrm>
          <a:prstGeom prst="rightArrow">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7639397" y="3420606"/>
            <a:ext cx="1118607" cy="981423"/>
          </a:xfrm>
          <a:prstGeom prst="rect">
            <a:avLst/>
          </a:prstGeom>
        </p:spPr>
        <p:txBody>
          <a:bodyPr wrap="square">
            <a:spAutoFit/>
          </a:bodyPr>
          <a:lstStyle/>
          <a:p>
            <a:pPr>
              <a:lnSpc>
                <a:spcPct val="107000"/>
              </a:lnSpc>
              <a:spcAft>
                <a:spcPts val="800"/>
              </a:spcAft>
            </a:pPr>
            <a:r>
              <a:rPr lang="es-CO" sz="900" dirty="0">
                <a:solidFill>
                  <a:schemeClr val="bg1"/>
                </a:solidFill>
                <a:latin typeface="Arial" panose="020B0604020202020204" pitchFamily="34" charset="0"/>
                <a:ea typeface="Calibri" panose="020F0502020204030204" pitchFamily="34" charset="0"/>
                <a:cs typeface="Arial" panose="020B0604020202020204" pitchFamily="34" charset="0"/>
              </a:rPr>
              <a:t>Ciudadanía con derechos reconocidos, garantizados, protegidos o restablecidos</a:t>
            </a:r>
          </a:p>
        </p:txBody>
      </p:sp>
      <p:sp>
        <p:nvSpPr>
          <p:cNvPr id="14" name="Rectángulo 13"/>
          <p:cNvSpPr/>
          <p:nvPr/>
        </p:nvSpPr>
        <p:spPr>
          <a:xfrm>
            <a:off x="2323940" y="2695162"/>
            <a:ext cx="232756" cy="245872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rot="16200000">
            <a:off x="603946" y="3792102"/>
            <a:ext cx="3090846" cy="304571"/>
          </a:xfrm>
          <a:prstGeom prst="rect">
            <a:avLst/>
          </a:prstGeom>
        </p:spPr>
        <p:txBody>
          <a:bodyPr wrap="none">
            <a:spAutoFit/>
          </a:bodyPr>
          <a:lstStyle/>
          <a:p>
            <a:pPr>
              <a:lnSpc>
                <a:spcPct val="107000"/>
              </a:lnSpc>
              <a:spcAft>
                <a:spcPts val="800"/>
              </a:spcAft>
            </a:pPr>
            <a:r>
              <a:rPr lang="es-CO" sz="1400" dirty="0">
                <a:solidFill>
                  <a:srgbClr val="003E65"/>
                </a:solidFill>
                <a:latin typeface="Arial Rounded MT Bold" panose="020F0704030504030204" pitchFamily="34" charset="0"/>
                <a:ea typeface="Calibri" panose="020F0502020204030204" pitchFamily="34" charset="0"/>
                <a:cs typeface="Times New Roman" panose="02020603050405020304" pitchFamily="18" charset="0"/>
              </a:rPr>
              <a:t>Proceso de seguimiento y control</a:t>
            </a:r>
          </a:p>
        </p:txBody>
      </p:sp>
      <p:sp>
        <p:nvSpPr>
          <p:cNvPr id="17" name="Rectángulo 16"/>
          <p:cNvSpPr/>
          <p:nvPr/>
        </p:nvSpPr>
        <p:spPr>
          <a:xfrm rot="16200000">
            <a:off x="1632655" y="3772241"/>
            <a:ext cx="1587614" cy="304571"/>
          </a:xfrm>
          <a:prstGeom prst="rect">
            <a:avLst/>
          </a:prstGeom>
        </p:spPr>
        <p:txBody>
          <a:bodyPr wrap="none">
            <a:spAutoFit/>
          </a:bodyPr>
          <a:lstStyle/>
          <a:p>
            <a:pPr>
              <a:lnSpc>
                <a:spcPct val="107000"/>
              </a:lnSpc>
              <a:spcAft>
                <a:spcPts val="800"/>
              </a:spcAft>
            </a:pPr>
            <a:r>
              <a:rPr lang="es-CO" sz="14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Mejora continúa</a:t>
            </a:r>
          </a:p>
        </p:txBody>
      </p:sp>
      <p:sp>
        <p:nvSpPr>
          <p:cNvPr id="19" name="Rectángulo 18"/>
          <p:cNvSpPr/>
          <p:nvPr/>
        </p:nvSpPr>
        <p:spPr>
          <a:xfrm>
            <a:off x="2743197" y="2104831"/>
            <a:ext cx="4089863" cy="326546"/>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p:cNvSpPr/>
          <p:nvPr/>
        </p:nvSpPr>
        <p:spPr>
          <a:xfrm>
            <a:off x="2834639" y="2474333"/>
            <a:ext cx="3929370" cy="22082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20"/>
          <p:cNvSpPr/>
          <p:nvPr/>
        </p:nvSpPr>
        <p:spPr>
          <a:xfrm>
            <a:off x="2834639" y="2760200"/>
            <a:ext cx="3929370" cy="22082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2834639" y="3062696"/>
            <a:ext cx="3929370" cy="220829"/>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p:cNvSpPr/>
          <p:nvPr/>
        </p:nvSpPr>
        <p:spPr>
          <a:xfrm rot="16200000">
            <a:off x="5834359" y="3761622"/>
            <a:ext cx="3090846" cy="304571"/>
          </a:xfrm>
          <a:prstGeom prst="rect">
            <a:avLst/>
          </a:prstGeom>
        </p:spPr>
        <p:txBody>
          <a:bodyPr wrap="none">
            <a:spAutoFit/>
          </a:bodyPr>
          <a:lstStyle/>
          <a:p>
            <a:pPr>
              <a:lnSpc>
                <a:spcPct val="107000"/>
              </a:lnSpc>
              <a:spcAft>
                <a:spcPts val="800"/>
              </a:spcAft>
            </a:pPr>
            <a:r>
              <a:rPr lang="es-CO" sz="1400" dirty="0">
                <a:solidFill>
                  <a:srgbClr val="003E65"/>
                </a:solidFill>
                <a:latin typeface="Arial Rounded MT Bold" panose="020F0704030504030204" pitchFamily="34" charset="0"/>
                <a:ea typeface="Calibri" panose="020F0502020204030204" pitchFamily="34" charset="0"/>
                <a:cs typeface="Times New Roman" panose="02020603050405020304" pitchFamily="18" charset="0"/>
              </a:rPr>
              <a:t>Proceso de seguimiento y control</a:t>
            </a:r>
          </a:p>
        </p:txBody>
      </p:sp>
      <p:sp>
        <p:nvSpPr>
          <p:cNvPr id="32" name="Rectángulo 31"/>
          <p:cNvSpPr/>
          <p:nvPr/>
        </p:nvSpPr>
        <p:spPr>
          <a:xfrm>
            <a:off x="2740429" y="4924819"/>
            <a:ext cx="4089863" cy="985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32"/>
          <p:cNvSpPr/>
          <p:nvPr/>
        </p:nvSpPr>
        <p:spPr>
          <a:xfrm>
            <a:off x="2740428" y="4986574"/>
            <a:ext cx="4089863" cy="3265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33"/>
          <p:cNvSpPr/>
          <p:nvPr/>
        </p:nvSpPr>
        <p:spPr>
          <a:xfrm>
            <a:off x="2740428" y="2113620"/>
            <a:ext cx="4089863" cy="274242"/>
          </a:xfrm>
          <a:prstGeom prst="rect">
            <a:avLst/>
          </a:prstGeom>
        </p:spPr>
        <p:txBody>
          <a:bodyPr wrap="square">
            <a:spAutoFit/>
          </a:bodyPr>
          <a:lstStyle/>
          <a:p>
            <a:pPr algn="ctr">
              <a:lnSpc>
                <a:spcPct val="107000"/>
              </a:lnSpc>
              <a:spcAft>
                <a:spcPts val="800"/>
              </a:spcAft>
            </a:pPr>
            <a:r>
              <a:rPr lang="es-CO"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PROCESOS DE DIRECCIONAMIENTO</a:t>
            </a:r>
          </a:p>
        </p:txBody>
      </p:sp>
      <p:sp>
        <p:nvSpPr>
          <p:cNvPr id="35" name="Rectángulo 34"/>
          <p:cNvSpPr/>
          <p:nvPr/>
        </p:nvSpPr>
        <p:spPr>
          <a:xfrm>
            <a:off x="2834638" y="2452819"/>
            <a:ext cx="3929371" cy="273473"/>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Direccionamiento Político</a:t>
            </a:r>
          </a:p>
        </p:txBody>
      </p:sp>
      <p:sp>
        <p:nvSpPr>
          <p:cNvPr id="36" name="Rectángulo 35"/>
          <p:cNvSpPr/>
          <p:nvPr/>
        </p:nvSpPr>
        <p:spPr>
          <a:xfrm>
            <a:off x="2837408" y="2738222"/>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Direccionamiento de los Servicios Sociales</a:t>
            </a:r>
          </a:p>
        </p:txBody>
      </p:sp>
      <p:sp>
        <p:nvSpPr>
          <p:cNvPr id="37" name="Rectángulo 36"/>
          <p:cNvSpPr/>
          <p:nvPr/>
        </p:nvSpPr>
        <p:spPr>
          <a:xfrm>
            <a:off x="2823554" y="3048563"/>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Direccionamiento Estratégico</a:t>
            </a:r>
          </a:p>
        </p:txBody>
      </p:sp>
      <p:sp>
        <p:nvSpPr>
          <p:cNvPr id="38" name="Rectángulo 37"/>
          <p:cNvSpPr/>
          <p:nvPr/>
        </p:nvSpPr>
        <p:spPr>
          <a:xfrm>
            <a:off x="2740320" y="3467076"/>
            <a:ext cx="4089863" cy="1341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ángulo 38"/>
          <p:cNvSpPr/>
          <p:nvPr/>
        </p:nvSpPr>
        <p:spPr>
          <a:xfrm>
            <a:off x="2740319" y="3535892"/>
            <a:ext cx="4089863" cy="326546"/>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ángulo 39"/>
          <p:cNvSpPr/>
          <p:nvPr/>
        </p:nvSpPr>
        <p:spPr>
          <a:xfrm>
            <a:off x="2831761" y="3905394"/>
            <a:ext cx="3929370" cy="220829"/>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40"/>
          <p:cNvSpPr/>
          <p:nvPr/>
        </p:nvSpPr>
        <p:spPr>
          <a:xfrm>
            <a:off x="2831761" y="4191261"/>
            <a:ext cx="3929370" cy="220829"/>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41"/>
          <p:cNvSpPr/>
          <p:nvPr/>
        </p:nvSpPr>
        <p:spPr>
          <a:xfrm>
            <a:off x="2831761" y="4493757"/>
            <a:ext cx="3929370" cy="220829"/>
          </a:xfrm>
          <a:prstGeom prst="rect">
            <a:avLst/>
          </a:prstGeom>
          <a:solidFill>
            <a:srgbClr val="24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ángulo 42"/>
          <p:cNvSpPr/>
          <p:nvPr/>
        </p:nvSpPr>
        <p:spPr>
          <a:xfrm>
            <a:off x="2737550" y="3569620"/>
            <a:ext cx="4089863" cy="274242"/>
          </a:xfrm>
          <a:prstGeom prst="rect">
            <a:avLst/>
          </a:prstGeom>
        </p:spPr>
        <p:txBody>
          <a:bodyPr wrap="square">
            <a:spAutoFit/>
          </a:bodyPr>
          <a:lstStyle/>
          <a:p>
            <a:pPr algn="ctr">
              <a:lnSpc>
                <a:spcPct val="107000"/>
              </a:lnSpc>
              <a:spcAft>
                <a:spcPts val="800"/>
              </a:spcAft>
            </a:pPr>
            <a:r>
              <a:rPr lang="es-CO"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PROCESOS MISIONALES</a:t>
            </a:r>
          </a:p>
        </p:txBody>
      </p:sp>
      <p:sp>
        <p:nvSpPr>
          <p:cNvPr id="44" name="Rectángulo 43"/>
          <p:cNvSpPr/>
          <p:nvPr/>
        </p:nvSpPr>
        <p:spPr>
          <a:xfrm>
            <a:off x="2831760" y="3883880"/>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Construcción e Implementación de Políticas Sociales</a:t>
            </a:r>
          </a:p>
        </p:txBody>
      </p:sp>
      <p:sp>
        <p:nvSpPr>
          <p:cNvPr id="45" name="Rectángulo 44"/>
          <p:cNvSpPr/>
          <p:nvPr/>
        </p:nvSpPr>
        <p:spPr>
          <a:xfrm>
            <a:off x="2834530" y="4169283"/>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Análisis y Seguimiento de Políticas Sociales</a:t>
            </a:r>
          </a:p>
        </p:txBody>
      </p:sp>
      <p:sp>
        <p:nvSpPr>
          <p:cNvPr id="46" name="Rectángulo 45"/>
          <p:cNvSpPr/>
          <p:nvPr/>
        </p:nvSpPr>
        <p:spPr>
          <a:xfrm>
            <a:off x="2820676" y="4479624"/>
            <a:ext cx="3929371" cy="259045"/>
          </a:xfrm>
          <a:prstGeom prst="rect">
            <a:avLst/>
          </a:prstGeom>
        </p:spPr>
        <p:txBody>
          <a:bodyPr wrap="square">
            <a:spAutoFit/>
          </a:bodyPr>
          <a:lstStyle/>
          <a:p>
            <a:pPr algn="ctr">
              <a:lnSpc>
                <a:spcPct val="107000"/>
              </a:lnSpc>
              <a:spcAft>
                <a:spcPts val="800"/>
              </a:spcAft>
            </a:pPr>
            <a:r>
              <a:rPr lang="es-CO" sz="11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Presentación de los Servicios Sociales </a:t>
            </a:r>
          </a:p>
        </p:txBody>
      </p:sp>
      <p:sp>
        <p:nvSpPr>
          <p:cNvPr id="47" name="Rectángulo 46"/>
          <p:cNvSpPr/>
          <p:nvPr/>
        </p:nvSpPr>
        <p:spPr>
          <a:xfrm>
            <a:off x="2740321" y="5002177"/>
            <a:ext cx="4089863" cy="274242"/>
          </a:xfrm>
          <a:prstGeom prst="rect">
            <a:avLst/>
          </a:prstGeom>
        </p:spPr>
        <p:txBody>
          <a:bodyPr wrap="square">
            <a:spAutoFit/>
          </a:bodyPr>
          <a:lstStyle/>
          <a:p>
            <a:pPr algn="ctr">
              <a:lnSpc>
                <a:spcPct val="107000"/>
              </a:lnSpc>
              <a:spcAft>
                <a:spcPts val="800"/>
              </a:spcAft>
            </a:pPr>
            <a:r>
              <a:rPr lang="es-CO"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PROCESOS ADMINISTRATIVOS </a:t>
            </a:r>
          </a:p>
        </p:txBody>
      </p:sp>
      <p:sp>
        <p:nvSpPr>
          <p:cNvPr id="48" name="Rectángulo 47"/>
          <p:cNvSpPr/>
          <p:nvPr/>
        </p:nvSpPr>
        <p:spPr>
          <a:xfrm>
            <a:off x="7038960" y="2706246"/>
            <a:ext cx="232756" cy="245872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Rectángulo 48"/>
          <p:cNvSpPr/>
          <p:nvPr/>
        </p:nvSpPr>
        <p:spPr>
          <a:xfrm rot="16200000">
            <a:off x="5920133" y="3772240"/>
            <a:ext cx="2432076" cy="304571"/>
          </a:xfrm>
          <a:prstGeom prst="rect">
            <a:avLst/>
          </a:prstGeom>
        </p:spPr>
        <p:txBody>
          <a:bodyPr wrap="none">
            <a:spAutoFit/>
          </a:bodyPr>
          <a:lstStyle/>
          <a:p>
            <a:pPr>
              <a:lnSpc>
                <a:spcPct val="107000"/>
              </a:lnSpc>
              <a:spcAft>
                <a:spcPts val="800"/>
              </a:spcAft>
            </a:pPr>
            <a:r>
              <a:rPr lang="es-CO" sz="14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Gestión del Conocimiento</a:t>
            </a:r>
          </a:p>
        </p:txBody>
      </p:sp>
      <p:sp>
        <p:nvSpPr>
          <p:cNvPr id="50" name="Rectángulo 49"/>
          <p:cNvSpPr/>
          <p:nvPr/>
        </p:nvSpPr>
        <p:spPr>
          <a:xfrm>
            <a:off x="2831760"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Rectángulo 50"/>
          <p:cNvSpPr/>
          <p:nvPr/>
        </p:nvSpPr>
        <p:spPr>
          <a:xfrm>
            <a:off x="3625020"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Rectángulo 51"/>
          <p:cNvSpPr/>
          <p:nvPr/>
        </p:nvSpPr>
        <p:spPr>
          <a:xfrm>
            <a:off x="4409967"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Rectángulo 52"/>
          <p:cNvSpPr/>
          <p:nvPr/>
        </p:nvSpPr>
        <p:spPr>
          <a:xfrm>
            <a:off x="5203225"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Rectángulo 53"/>
          <p:cNvSpPr/>
          <p:nvPr/>
        </p:nvSpPr>
        <p:spPr>
          <a:xfrm>
            <a:off x="5988173" y="5362995"/>
            <a:ext cx="772957" cy="4369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Rectángulo 55"/>
          <p:cNvSpPr/>
          <p:nvPr/>
        </p:nvSpPr>
        <p:spPr>
          <a:xfrm>
            <a:off x="2801276" y="5420186"/>
            <a:ext cx="856323" cy="307777"/>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Mantenimiento y soporte TIC</a:t>
            </a:r>
          </a:p>
        </p:txBody>
      </p:sp>
      <p:sp>
        <p:nvSpPr>
          <p:cNvPr id="57" name="Rectángulo 56"/>
          <p:cNvSpPr/>
          <p:nvPr/>
        </p:nvSpPr>
        <p:spPr>
          <a:xfrm>
            <a:off x="3610294" y="5480177"/>
            <a:ext cx="856323" cy="200055"/>
          </a:xfrm>
          <a:prstGeom prst="rect">
            <a:avLst/>
          </a:prstGeom>
        </p:spPr>
        <p:txBody>
          <a:bodyPr wrap="square">
            <a:spAutoFit/>
          </a:bodyPr>
          <a:lstStyle/>
          <a:p>
            <a:r>
              <a:rPr lang="es-CO" sz="700" dirty="0">
                <a:solidFill>
                  <a:schemeClr val="bg1"/>
                </a:solidFill>
                <a:latin typeface="Arial Rounded MT Bold" panose="020F0704030504030204" pitchFamily="34" charset="0"/>
              </a:rPr>
              <a:t>Adquisiciones</a:t>
            </a:r>
          </a:p>
        </p:txBody>
      </p:sp>
      <p:sp>
        <p:nvSpPr>
          <p:cNvPr id="58" name="Rectángulo 57"/>
          <p:cNvSpPr/>
          <p:nvPr/>
        </p:nvSpPr>
        <p:spPr>
          <a:xfrm>
            <a:off x="4383638" y="5373169"/>
            <a:ext cx="856323" cy="415498"/>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Gestión de Talento Humano </a:t>
            </a:r>
          </a:p>
        </p:txBody>
      </p:sp>
      <p:sp>
        <p:nvSpPr>
          <p:cNvPr id="59" name="Rectángulo 58"/>
          <p:cNvSpPr/>
          <p:nvPr/>
        </p:nvSpPr>
        <p:spPr>
          <a:xfrm>
            <a:off x="5161847" y="5378032"/>
            <a:ext cx="856323" cy="415498"/>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Gestión de Bienes y Servicios </a:t>
            </a:r>
          </a:p>
        </p:txBody>
      </p:sp>
      <p:sp>
        <p:nvSpPr>
          <p:cNvPr id="60" name="Rectángulo 59"/>
          <p:cNvSpPr/>
          <p:nvPr/>
        </p:nvSpPr>
        <p:spPr>
          <a:xfrm>
            <a:off x="5976182" y="5427029"/>
            <a:ext cx="856323" cy="307777"/>
          </a:xfrm>
          <a:prstGeom prst="rect">
            <a:avLst/>
          </a:prstGeom>
        </p:spPr>
        <p:txBody>
          <a:bodyPr wrap="square">
            <a:spAutoFit/>
          </a:bodyPr>
          <a:lstStyle/>
          <a:p>
            <a:pPr algn="ctr"/>
            <a:r>
              <a:rPr lang="es-CO" sz="700" dirty="0">
                <a:solidFill>
                  <a:schemeClr val="bg1"/>
                </a:solidFill>
                <a:latin typeface="Arial Rounded MT Bold" panose="020F0704030504030204" pitchFamily="34" charset="0"/>
              </a:rPr>
              <a:t>Gestión Jurídica </a:t>
            </a:r>
          </a:p>
        </p:txBody>
      </p:sp>
      <p:sp>
        <p:nvSpPr>
          <p:cNvPr id="61" name="Flecha abajo 60"/>
          <p:cNvSpPr/>
          <p:nvPr/>
        </p:nvSpPr>
        <p:spPr>
          <a:xfrm>
            <a:off x="5603977" y="3328135"/>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Flecha abajo 61"/>
          <p:cNvSpPr/>
          <p:nvPr/>
        </p:nvSpPr>
        <p:spPr>
          <a:xfrm>
            <a:off x="3862569" y="4774235"/>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3" name="Flecha abajo 62"/>
          <p:cNvSpPr/>
          <p:nvPr/>
        </p:nvSpPr>
        <p:spPr>
          <a:xfrm rot="10800000">
            <a:off x="3862570" y="3315310"/>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Flecha abajo 63"/>
          <p:cNvSpPr/>
          <p:nvPr/>
        </p:nvSpPr>
        <p:spPr>
          <a:xfrm rot="10800000">
            <a:off x="5603978" y="4751270"/>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Flecha abajo 64"/>
          <p:cNvSpPr/>
          <p:nvPr/>
        </p:nvSpPr>
        <p:spPr>
          <a:xfrm rot="16200000">
            <a:off x="6855273" y="3850901"/>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Flecha abajo 65"/>
          <p:cNvSpPr/>
          <p:nvPr/>
        </p:nvSpPr>
        <p:spPr>
          <a:xfrm rot="16200000">
            <a:off x="2602785" y="3850901"/>
            <a:ext cx="164208" cy="184769"/>
          </a:xfrm>
          <a:prstGeom prst="down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Flecha doblada hacia arriba 66"/>
          <p:cNvSpPr/>
          <p:nvPr/>
        </p:nvSpPr>
        <p:spPr>
          <a:xfrm>
            <a:off x="6847425" y="5203260"/>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Flecha doblada hacia arriba 67"/>
          <p:cNvSpPr/>
          <p:nvPr/>
        </p:nvSpPr>
        <p:spPr>
          <a:xfrm rot="5400000">
            <a:off x="2342972" y="5228314"/>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Flecha doblada hacia arriba 68"/>
          <p:cNvSpPr/>
          <p:nvPr/>
        </p:nvSpPr>
        <p:spPr>
          <a:xfrm rot="16200000">
            <a:off x="6871485" y="2253186"/>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0" name="Flecha doblada hacia arriba 69"/>
          <p:cNvSpPr/>
          <p:nvPr/>
        </p:nvSpPr>
        <p:spPr>
          <a:xfrm rot="10800000">
            <a:off x="2305126" y="2228019"/>
            <a:ext cx="390799" cy="397419"/>
          </a:xfrm>
          <a:prstGeom prst="bentUpArrow">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2730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3886" y="1151400"/>
            <a:ext cx="8179724" cy="4879606"/>
          </a:xfrm>
          <a:prstGeom prst="rect">
            <a:avLst/>
          </a:prstGeom>
        </p:spPr>
        <p:txBody>
          <a:bodyPr wrap="square">
            <a:spAutoFit/>
          </a:bodyPr>
          <a:lstStyle/>
          <a:p>
            <a:pPr algn="just">
              <a:lnSpc>
                <a:spcPct val="107000"/>
              </a:lnSpc>
              <a:spcAft>
                <a:spcPts val="0"/>
              </a:spcAft>
            </a:pPr>
            <a:endParaRPr lang="es-CO" sz="1600" dirty="0">
              <a:solidFill>
                <a:srgbClr val="003E65"/>
              </a:solidFill>
              <a:latin typeface="Arial Rounded MT Bold" panose="020F0704030504030204" pitchFamily="34" charset="0"/>
            </a:endParaRPr>
          </a:p>
          <a:p>
            <a:pPr algn="just">
              <a:lnSpc>
                <a:spcPct val="107000"/>
              </a:lnSpc>
              <a:spcAft>
                <a:spcPts val="0"/>
              </a:spcAft>
            </a:pPr>
            <a:endParaRPr lang="es-CO" sz="1600" dirty="0">
              <a:solidFill>
                <a:srgbClr val="003E65"/>
              </a:solidFill>
              <a:latin typeface="Arial Rounded MT Bold" panose="020F0704030504030204" pitchFamily="34" charset="0"/>
            </a:endParaRPr>
          </a:p>
          <a:p>
            <a:pPr algn="just">
              <a:lnSpc>
                <a:spcPct val="107000"/>
              </a:lnSpc>
              <a:spcAft>
                <a:spcPts val="0"/>
              </a:spcAft>
            </a:pPr>
            <a:r>
              <a:rPr lang="es-CO" sz="1600" dirty="0">
                <a:solidFill>
                  <a:srgbClr val="003E65"/>
                </a:solidFill>
                <a:latin typeface="Arial Rounded MT Bold" panose="020F0704030504030204" pitchFamily="34" charset="0"/>
              </a:rPr>
              <a:t>Son aquellos indicadores que miden procesos, acciones y operaciones adelantados dentro la etapa de implementación de una política, programa o proyecto</a:t>
            </a:r>
          </a:p>
          <a:p>
            <a:pPr algn="just">
              <a:lnSpc>
                <a:spcPct val="107000"/>
              </a:lnSpc>
              <a:spcAft>
                <a:spcPts val="0"/>
              </a:spcAft>
            </a:pPr>
            <a:endParaRPr lang="es-CO" sz="1600" dirty="0">
              <a:solidFill>
                <a:srgbClr val="003E65"/>
              </a:solidFill>
              <a:latin typeface="Arial Rounded MT Bold" panose="020F0704030504030204" pitchFamily="34" charset="0"/>
            </a:endParaRPr>
          </a:p>
          <a:p>
            <a:pPr algn="just">
              <a:lnSpc>
                <a:spcPct val="107000"/>
              </a:lnSpc>
              <a:spcAft>
                <a:spcPts val="0"/>
              </a:spcAft>
            </a:pPr>
            <a:r>
              <a:rPr lang="es-CO" sz="1600" dirty="0">
                <a:solidFill>
                  <a:srgbClr val="003E65"/>
                </a:solidFill>
                <a:latin typeface="Arial Rounded MT Bold" panose="020F0704030504030204" pitchFamily="34" charset="0"/>
              </a:rPr>
              <a:t>El avance de la gestión se calcula tomando todos los indicadores formulados en todos los periodos, a fin de que su medición sea: </a:t>
            </a:r>
          </a:p>
          <a:p>
            <a:pPr algn="just">
              <a:lnSpc>
                <a:spcPct val="107000"/>
              </a:lnSpc>
              <a:spcAft>
                <a:spcPts val="0"/>
              </a:spcAft>
            </a:pPr>
            <a:endParaRPr lang="es-CO" sz="1600" dirty="0">
              <a:solidFill>
                <a:srgbClr val="003E65"/>
              </a:solidFill>
              <a:latin typeface="Arial Rounded MT Bold" panose="020F0704030504030204" pitchFamily="34" charset="0"/>
            </a:endParaRPr>
          </a:p>
          <a:p>
            <a:pPr marL="285750" indent="-285750" algn="just">
              <a:lnSpc>
                <a:spcPct val="107000"/>
              </a:lnSpc>
              <a:spcAft>
                <a:spcPts val="0"/>
              </a:spcAft>
              <a:buClr>
                <a:srgbClr val="003E65"/>
              </a:buClr>
              <a:buFont typeface="Arial" panose="020B0604020202020204" pitchFamily="34" charset="0"/>
              <a:buChar char="•"/>
            </a:pPr>
            <a:r>
              <a:rPr lang="es-CO" sz="1600" dirty="0">
                <a:solidFill>
                  <a:srgbClr val="21AAFF"/>
                </a:solidFill>
                <a:latin typeface="Arial Rounded MT Bold" panose="020F0704030504030204" pitchFamily="34" charset="0"/>
              </a:rPr>
              <a:t>Confiable</a:t>
            </a:r>
            <a:r>
              <a:rPr lang="es-CO" sz="1600" dirty="0">
                <a:solidFill>
                  <a:srgbClr val="003E65"/>
                </a:solidFill>
                <a:latin typeface="Arial Rounded MT Bold" panose="020F0704030504030204" pitchFamily="34" charset="0"/>
              </a:rPr>
              <a:t>, es decir, consistentemente medible a lo largo del tiempo, de la misma forma. </a:t>
            </a:r>
          </a:p>
          <a:p>
            <a:pPr algn="just">
              <a:lnSpc>
                <a:spcPct val="107000"/>
              </a:lnSpc>
              <a:spcAft>
                <a:spcPts val="0"/>
              </a:spcAft>
              <a:buClr>
                <a:srgbClr val="003E65"/>
              </a:buClr>
            </a:pPr>
            <a:endParaRPr lang="es-CO" sz="1600" dirty="0">
              <a:solidFill>
                <a:srgbClr val="003E65"/>
              </a:solidFill>
              <a:latin typeface="Arial Rounded MT Bold" panose="020F0704030504030204" pitchFamily="34" charset="0"/>
            </a:endParaRPr>
          </a:p>
          <a:p>
            <a:pPr marL="285750" indent="-285750" algn="just">
              <a:lnSpc>
                <a:spcPct val="107000"/>
              </a:lnSpc>
              <a:buClr>
                <a:srgbClr val="003E65"/>
              </a:buClr>
              <a:buFont typeface="Arial" panose="020B0604020202020204" pitchFamily="34" charset="0"/>
              <a:buChar char="•"/>
            </a:pPr>
            <a:r>
              <a:rPr lang="es-CO" sz="1600" dirty="0">
                <a:solidFill>
                  <a:srgbClr val="003E65"/>
                </a:solidFill>
                <a:latin typeface="Arial Rounded MT Bold" panose="020F0704030504030204" pitchFamily="34" charset="0"/>
              </a:rPr>
              <a:t>Proporcionar mayor precisión en la</a:t>
            </a:r>
            <a:r>
              <a:rPr lang="es-CO" dirty="0"/>
              <a:t> </a:t>
            </a:r>
            <a:r>
              <a:rPr lang="es-CO" sz="1600" dirty="0">
                <a:solidFill>
                  <a:srgbClr val="21AAFF"/>
                </a:solidFill>
                <a:latin typeface="Arial Rounded MT Bold" panose="020F0704030504030204" pitchFamily="34" charset="0"/>
              </a:rPr>
              <a:t>toma de decisiones</a:t>
            </a:r>
            <a:r>
              <a:rPr lang="es-CO" sz="1600" dirty="0">
                <a:solidFill>
                  <a:srgbClr val="003E65"/>
                </a:solidFill>
                <a:latin typeface="Arial Rounded MT Bold" panose="020F0704030504030204" pitchFamily="34" charset="0"/>
              </a:rPr>
              <a:t> del gerente. </a:t>
            </a:r>
          </a:p>
          <a:p>
            <a:pPr algn="just">
              <a:lnSpc>
                <a:spcPct val="107000"/>
              </a:lnSpc>
              <a:buClr>
                <a:srgbClr val="003E65"/>
              </a:buClr>
            </a:pPr>
            <a:endParaRPr lang="es-CO" sz="1600" dirty="0">
              <a:solidFill>
                <a:srgbClr val="003E65"/>
              </a:solidFill>
              <a:latin typeface="Arial Rounded MT Bold" panose="020F0704030504030204" pitchFamily="34" charset="0"/>
            </a:endParaRPr>
          </a:p>
          <a:p>
            <a:pPr algn="just">
              <a:lnSpc>
                <a:spcPct val="107000"/>
              </a:lnSpc>
              <a:spcAft>
                <a:spcPts val="0"/>
              </a:spcAft>
            </a:pPr>
            <a:endParaRPr lang="es-CO" sz="1600" dirty="0">
              <a:solidFill>
                <a:srgbClr val="003E65"/>
              </a:solidFill>
              <a:latin typeface="Arial Rounded MT Bold" panose="020F0704030504030204" pitchFamily="34" charset="0"/>
            </a:endParaRPr>
          </a:p>
          <a:p>
            <a:pPr marL="285750" indent="-285750" algn="just">
              <a:lnSpc>
                <a:spcPct val="107000"/>
              </a:lnSpc>
              <a:spcAft>
                <a:spcPts val="0"/>
              </a:spcAft>
              <a:buFont typeface="Arial" panose="020B0604020202020204" pitchFamily="34" charset="0"/>
              <a:buChar char="•"/>
            </a:pPr>
            <a:endParaRPr lang="es-CO" sz="1600" dirty="0">
              <a:solidFill>
                <a:srgbClr val="003E65"/>
              </a:solidFill>
              <a:latin typeface="Arial Rounded MT Bold" panose="020F0704030504030204" pitchFamily="34" charset="0"/>
            </a:endParaRPr>
          </a:p>
          <a:p>
            <a:pPr algn="just">
              <a:lnSpc>
                <a:spcPct val="107000"/>
              </a:lnSpc>
            </a:pPr>
            <a:r>
              <a:rPr lang="es-CO" sz="900" dirty="0">
                <a:solidFill>
                  <a:srgbClr val="003E65"/>
                </a:solidFill>
                <a:latin typeface="Arial Rounded MT Bold" panose="020F0704030504030204" pitchFamily="34" charset="0"/>
              </a:rPr>
              <a:t>DAFP Guía para la para la construcción y análisis de indicadores de gestión, Versión 3. Noviembre de 2015)</a:t>
            </a:r>
            <a:endParaRPr lang="es-ES" sz="900" dirty="0">
              <a:solidFill>
                <a:srgbClr val="003E65"/>
              </a:solidFill>
              <a:latin typeface="Arial Rounded MT Bold" panose="020F0704030504030204" pitchFamily="34" charset="0"/>
            </a:endParaRPr>
          </a:p>
          <a:p>
            <a:pPr algn="just">
              <a:lnSpc>
                <a:spcPct val="107000"/>
              </a:lnSpc>
              <a:spcAft>
                <a:spcPts val="0"/>
              </a:spcAft>
            </a:pPr>
            <a:endParaRPr lang="es-CO" sz="900" dirty="0">
              <a:solidFill>
                <a:srgbClr val="003E65"/>
              </a:solidFill>
              <a:latin typeface="Arial Rounded MT Bold" panose="020F0704030504030204" pitchFamily="34" charset="0"/>
            </a:endParaRPr>
          </a:p>
          <a:p>
            <a:pPr algn="just">
              <a:lnSpc>
                <a:spcPct val="107000"/>
              </a:lnSpc>
              <a:spcAft>
                <a:spcPts val="0"/>
              </a:spcAft>
            </a:pPr>
            <a:endParaRPr lang="es-CO" sz="1600" dirty="0">
              <a:solidFill>
                <a:srgbClr val="003E65"/>
              </a:solidFill>
              <a:latin typeface="Arial Rounded MT Bold" panose="020F0704030504030204" pitchFamily="34" charset="0"/>
            </a:endParaRPr>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Gestión</a:t>
            </a:r>
          </a:p>
        </p:txBody>
      </p:sp>
      <p:cxnSp>
        <p:nvCxnSpPr>
          <p:cNvPr id="6" name="Conector recto 5">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2" name="CuadroTexto 1">
            <a:extLst>
              <a:ext uri="{FF2B5EF4-FFF2-40B4-BE49-F238E27FC236}">
                <a16:creationId xmlns:a16="http://schemas.microsoft.com/office/drawing/2014/main" id="{BEF33B56-DC90-4B5E-BCA3-847EE8BBD798}"/>
              </a:ext>
            </a:extLst>
          </p:cNvPr>
          <p:cNvSpPr txBox="1"/>
          <p:nvPr/>
        </p:nvSpPr>
        <p:spPr>
          <a:xfrm>
            <a:off x="1406770" y="2170712"/>
            <a:ext cx="246184" cy="276999"/>
          </a:xfrm>
          <a:prstGeom prst="rect">
            <a:avLst/>
          </a:prstGeom>
          <a:noFill/>
        </p:spPr>
        <p:txBody>
          <a:bodyPr wrap="square" rtlCol="0">
            <a:spAutoFit/>
          </a:bodyPr>
          <a:lstStyle/>
          <a:p>
            <a:r>
              <a:rPr lang="es-CO" sz="1200" dirty="0">
                <a:solidFill>
                  <a:srgbClr val="003E65"/>
                </a:solidFill>
                <a:latin typeface="Arial Rounded MT Bold" panose="020F0704030504030204" pitchFamily="34" charset="0"/>
              </a:rPr>
              <a:t>1</a:t>
            </a:r>
          </a:p>
        </p:txBody>
      </p:sp>
      <p:sp>
        <p:nvSpPr>
          <p:cNvPr id="7" name="CuadroTexto 6">
            <a:extLst>
              <a:ext uri="{FF2B5EF4-FFF2-40B4-BE49-F238E27FC236}">
                <a16:creationId xmlns:a16="http://schemas.microsoft.com/office/drawing/2014/main" id="{C4D37B71-81CC-475C-A031-96A52459438D}"/>
              </a:ext>
            </a:extLst>
          </p:cNvPr>
          <p:cNvSpPr txBox="1"/>
          <p:nvPr/>
        </p:nvSpPr>
        <p:spPr>
          <a:xfrm>
            <a:off x="465963" y="5242158"/>
            <a:ext cx="246184" cy="230832"/>
          </a:xfrm>
          <a:prstGeom prst="rect">
            <a:avLst/>
          </a:prstGeom>
          <a:noFill/>
        </p:spPr>
        <p:txBody>
          <a:bodyPr wrap="square" rtlCol="0">
            <a:spAutoFit/>
          </a:bodyPr>
          <a:lstStyle/>
          <a:p>
            <a:r>
              <a:rPr lang="es-CO" sz="900" dirty="0">
                <a:solidFill>
                  <a:srgbClr val="003E65"/>
                </a:solidFill>
                <a:latin typeface="Arial Rounded MT Bold" panose="020F0704030504030204" pitchFamily="34" charset="0"/>
              </a:rPr>
              <a:t>1</a:t>
            </a:r>
          </a:p>
        </p:txBody>
      </p:sp>
    </p:spTree>
    <p:extLst>
      <p:ext uri="{BB962C8B-B14F-4D97-AF65-F5344CB8AC3E}">
        <p14:creationId xmlns:p14="http://schemas.microsoft.com/office/powerpoint/2010/main" val="3698506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Gestión</a:t>
            </a:r>
          </a:p>
        </p:txBody>
      </p:sp>
      <p:cxnSp>
        <p:nvCxnSpPr>
          <p:cNvPr id="6" name="Conector recto 5">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aphicFrame>
        <p:nvGraphicFramePr>
          <p:cNvPr id="7" name="Tabla 6"/>
          <p:cNvGraphicFramePr>
            <a:graphicFrameLocks noGrp="1"/>
          </p:cNvGraphicFramePr>
          <p:nvPr>
            <p:extLst>
              <p:ext uri="{D42A27DB-BD31-4B8C-83A1-F6EECF244321}">
                <p14:modId xmlns:p14="http://schemas.microsoft.com/office/powerpoint/2010/main" val="3044619020"/>
              </p:ext>
            </p:extLst>
          </p:nvPr>
        </p:nvGraphicFramePr>
        <p:xfrm>
          <a:off x="645629" y="1528017"/>
          <a:ext cx="7948138" cy="4253799"/>
        </p:xfrm>
        <a:graphic>
          <a:graphicData uri="http://schemas.openxmlformats.org/drawingml/2006/table">
            <a:tbl>
              <a:tblPr firstRow="1" firstCol="1" bandRow="1">
                <a:tableStyleId>{B301B821-A1FF-4177-AEE7-76D212191A09}</a:tableStyleId>
              </a:tblPr>
              <a:tblGrid>
                <a:gridCol w="4600148">
                  <a:extLst>
                    <a:ext uri="{9D8B030D-6E8A-4147-A177-3AD203B41FA5}">
                      <a16:colId xmlns:a16="http://schemas.microsoft.com/office/drawing/2014/main" val="20000"/>
                    </a:ext>
                  </a:extLst>
                </a:gridCol>
                <a:gridCol w="1696452">
                  <a:extLst>
                    <a:ext uri="{9D8B030D-6E8A-4147-A177-3AD203B41FA5}">
                      <a16:colId xmlns:a16="http://schemas.microsoft.com/office/drawing/2014/main" val="20001"/>
                    </a:ext>
                  </a:extLst>
                </a:gridCol>
                <a:gridCol w="1651538">
                  <a:extLst>
                    <a:ext uri="{9D8B030D-6E8A-4147-A177-3AD203B41FA5}">
                      <a16:colId xmlns:a16="http://schemas.microsoft.com/office/drawing/2014/main" val="20002"/>
                    </a:ext>
                  </a:extLst>
                </a:gridCol>
              </a:tblGrid>
              <a:tr h="612577">
                <a:tc>
                  <a:txBody>
                    <a:bodyPr/>
                    <a:lstStyle/>
                    <a:p>
                      <a:pPr algn="ctr">
                        <a:lnSpc>
                          <a:spcPct val="107000"/>
                        </a:lnSpc>
                        <a:spcAft>
                          <a:spcPts val="0"/>
                        </a:spcAft>
                      </a:pPr>
                      <a:r>
                        <a:rPr lang="es-MX" sz="1200" dirty="0">
                          <a:effectLst/>
                          <a:highlight>
                            <a:srgbClr val="005F9A"/>
                          </a:highlight>
                        </a:rPr>
                        <a:t>Proceso</a:t>
                      </a:r>
                      <a:endParaRPr lang="es-MX" sz="12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tc>
                  <a:txBody>
                    <a:bodyPr/>
                    <a:lstStyle/>
                    <a:p>
                      <a:pPr algn="ctr">
                        <a:lnSpc>
                          <a:spcPct val="107000"/>
                        </a:lnSpc>
                        <a:spcAft>
                          <a:spcPts val="0"/>
                        </a:spcAft>
                      </a:pPr>
                      <a:r>
                        <a:rPr lang="es-MX" sz="1200" dirty="0">
                          <a:effectLst/>
                          <a:highlight>
                            <a:srgbClr val="005F9A"/>
                          </a:highlight>
                        </a:rPr>
                        <a:t>Total de indicadores formulados</a:t>
                      </a:r>
                      <a:endParaRPr lang="es-MX" sz="12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tc>
                  <a:txBody>
                    <a:bodyPr/>
                    <a:lstStyle/>
                    <a:p>
                      <a:pPr algn="ctr">
                        <a:lnSpc>
                          <a:spcPts val="1300"/>
                        </a:lnSpc>
                        <a:spcAft>
                          <a:spcPts val="0"/>
                        </a:spcAft>
                      </a:pPr>
                      <a:r>
                        <a:rPr lang="es-MX" sz="1200" dirty="0">
                          <a:effectLst/>
                          <a:highlight>
                            <a:srgbClr val="005F9A"/>
                          </a:highlight>
                        </a:rPr>
                        <a:t>Total Indicadores para cálculo de avance</a:t>
                      </a:r>
                      <a:endParaRPr lang="es-MX" sz="12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extLst>
                  <a:ext uri="{0D108BD9-81ED-4DB2-BD59-A6C34878D82A}">
                    <a16:rowId xmlns:a16="http://schemas.microsoft.com/office/drawing/2014/main" val="10000"/>
                  </a:ext>
                </a:extLst>
              </a:tr>
              <a:tr h="264051">
                <a:tc>
                  <a:txBody>
                    <a:bodyPr/>
                    <a:lstStyle/>
                    <a:p>
                      <a:pPr>
                        <a:lnSpc>
                          <a:spcPct val="107000"/>
                        </a:lnSpc>
                        <a:spcAft>
                          <a:spcPts val="0"/>
                        </a:spcAft>
                      </a:pPr>
                      <a:r>
                        <a:rPr lang="es-MX" sz="1100" dirty="0">
                          <a:solidFill>
                            <a:schemeClr val="tx1">
                              <a:lumMod val="75000"/>
                              <a:lumOff val="25000"/>
                            </a:schemeClr>
                          </a:solidFill>
                          <a:effectLst/>
                        </a:rPr>
                        <a:t>Direccionamiento Político</a:t>
                      </a:r>
                      <a:endParaRPr lang="es-MX"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rtl="0" fontAlgn="ctr"/>
                      <a:r>
                        <a:rPr lang="es-MX" sz="1100" u="none" strike="noStrike" dirty="0">
                          <a:solidFill>
                            <a:schemeClr val="tx1">
                              <a:lumMod val="75000"/>
                              <a:lumOff val="25000"/>
                            </a:schemeClr>
                          </a:solidFill>
                          <a:effectLst/>
                        </a:rPr>
                        <a:t>5</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5</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1"/>
                  </a:ext>
                </a:extLst>
              </a:tr>
              <a:tr h="253297">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Direccionamiento de los Servicios Sociales</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2</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2</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2"/>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Direccionamiento Estratégico</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1</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1</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3"/>
                  </a:ext>
                </a:extLst>
              </a:tr>
              <a:tr h="249786">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Análisis y Seguimiento de Políticas Sociales</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2</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2</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4"/>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Prestación de los Servicios Sociales</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33</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33</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5"/>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Mantenimiento y Soporte de </a:t>
                      </a:r>
                      <a:r>
                        <a:rPr lang="es-CO" sz="1100" kern="1200" dirty="0" err="1">
                          <a:solidFill>
                            <a:schemeClr val="tx1">
                              <a:lumMod val="75000"/>
                              <a:lumOff val="25000"/>
                            </a:schemeClr>
                          </a:solidFill>
                          <a:effectLst/>
                        </a:rPr>
                        <a:t>TIC´s</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4</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4</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6"/>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Adquisiciones</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8</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8</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7"/>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Gestión del Talento Humano </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8</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8</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8"/>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Gestión de Bienes y Servicios</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11</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11</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09"/>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Gestión del Conocimiento</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1</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1</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10"/>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Mejora Continua</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4</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4</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11"/>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Proceso Gestión Jurídica</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4</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4</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12"/>
                  </a:ext>
                </a:extLst>
              </a:tr>
              <a:tr h="264051">
                <a:tc>
                  <a:txBody>
                    <a:bodyPr/>
                    <a:lstStyle/>
                    <a:p>
                      <a:pPr marL="0" algn="l" defTabSz="914400" rtl="0" eaLnBrk="1" fontAlgn="b" latinLnBrk="0" hangingPunct="1">
                        <a:lnSpc>
                          <a:spcPct val="107000"/>
                        </a:lnSpc>
                        <a:spcAft>
                          <a:spcPts val="0"/>
                        </a:spcAft>
                      </a:pPr>
                      <a:r>
                        <a:rPr lang="es-CO" sz="1100" kern="1200" dirty="0">
                          <a:solidFill>
                            <a:schemeClr val="tx1">
                              <a:lumMod val="75000"/>
                              <a:lumOff val="25000"/>
                            </a:schemeClr>
                          </a:solidFill>
                          <a:effectLst/>
                        </a:rPr>
                        <a:t>Construcción e implementación de Políticas Sociales</a:t>
                      </a:r>
                      <a:endParaRPr lang="es-CO" sz="1100" b="1"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2</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tc>
                  <a:txBody>
                    <a:bodyPr/>
                    <a:lstStyle/>
                    <a:p>
                      <a:pPr algn="ctr" rtl="0" fontAlgn="ctr"/>
                      <a:r>
                        <a:rPr lang="es-MX" sz="1100" u="none" strike="noStrike" dirty="0">
                          <a:solidFill>
                            <a:schemeClr val="tx1">
                              <a:lumMod val="75000"/>
                              <a:lumOff val="25000"/>
                            </a:schemeClr>
                          </a:solidFill>
                          <a:effectLst/>
                        </a:rPr>
                        <a:t>2</a:t>
                      </a:r>
                      <a:endParaRPr lang="es-MX" sz="1100" b="0" i="0" u="none" strike="noStrike" dirty="0">
                        <a:solidFill>
                          <a:schemeClr val="tx1">
                            <a:lumMod val="75000"/>
                            <a:lumOff val="2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10013"/>
                  </a:ext>
                </a:extLst>
              </a:tr>
              <a:tr h="233578">
                <a:tc>
                  <a:txBody>
                    <a:bodyPr/>
                    <a:lstStyle/>
                    <a:p>
                      <a:pPr algn="ctr">
                        <a:lnSpc>
                          <a:spcPct val="107000"/>
                        </a:lnSpc>
                        <a:spcAft>
                          <a:spcPts val="0"/>
                        </a:spcAft>
                      </a:pPr>
                      <a:r>
                        <a:rPr lang="es-MX" sz="1200" b="1" dirty="0">
                          <a:solidFill>
                            <a:schemeClr val="tx1">
                              <a:lumMod val="75000"/>
                              <a:lumOff val="25000"/>
                            </a:schemeClr>
                          </a:solidFill>
                          <a:effectLst/>
                        </a:rPr>
                        <a:t>TOTAL</a:t>
                      </a:r>
                      <a:endParaRPr lang="es-MX" sz="12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MX" sz="1200" b="1" dirty="0">
                          <a:solidFill>
                            <a:schemeClr val="tx1">
                              <a:lumMod val="75000"/>
                              <a:lumOff val="25000"/>
                            </a:schemeClr>
                          </a:solidFill>
                          <a:effectLst/>
                        </a:rPr>
                        <a:t>85</a:t>
                      </a:r>
                      <a:endParaRPr lang="es-MX" sz="12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MX" sz="1200" b="1" dirty="0">
                          <a:solidFill>
                            <a:schemeClr val="tx1">
                              <a:lumMod val="75000"/>
                              <a:lumOff val="25000"/>
                            </a:schemeClr>
                          </a:solidFill>
                          <a:effectLst/>
                        </a:rPr>
                        <a:t>85</a:t>
                      </a:r>
                      <a:endParaRPr lang="es-MX" sz="12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6516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Ejecución componente gestión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36638" y="1033579"/>
            <a:ext cx="9144000" cy="0"/>
          </a:xfrm>
          <a:prstGeom prst="line">
            <a:avLst/>
          </a:prstGeom>
          <a:noFill/>
          <a:ln w="12700" cap="flat" cmpd="sng" algn="ctr">
            <a:solidFill>
              <a:srgbClr val="003E65"/>
            </a:solidFill>
            <a:prstDash val="solid"/>
            <a:miter lim="800000"/>
          </a:ln>
          <a:effectLst/>
        </p:spPr>
      </p:cxnSp>
      <p:pic>
        <p:nvPicPr>
          <p:cNvPr id="8" name="19 Imagen" descr="V_10.png"/>
          <p:cNvPicPr>
            <a:picLocks noChangeAspect="1"/>
          </p:cNvPicPr>
          <p:nvPr/>
        </p:nvPicPr>
        <p:blipFill>
          <a:blip r:embed="rId3"/>
          <a:stretch>
            <a:fillRect/>
          </a:stretch>
        </p:blipFill>
        <p:spPr>
          <a:xfrm>
            <a:off x="151680" y="1113701"/>
            <a:ext cx="972000" cy="1019093"/>
          </a:xfrm>
          <a:prstGeom prst="rect">
            <a:avLst/>
          </a:prstGeom>
        </p:spPr>
      </p:pic>
      <p:sp>
        <p:nvSpPr>
          <p:cNvPr id="9" name="CuadroTexto 7"/>
          <p:cNvSpPr txBox="1">
            <a:spLocks noChangeArrowheads="1"/>
          </p:cNvSpPr>
          <p:nvPr/>
        </p:nvSpPr>
        <p:spPr bwMode="auto">
          <a:xfrm>
            <a:off x="1123680" y="1135639"/>
            <a:ext cx="14698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chemeClr val="accent5">
                    <a:lumMod val="50000"/>
                  </a:schemeClr>
                </a:solidFill>
                <a:latin typeface="Arial Rounded MT Bold" panose="020F0704030504030204" pitchFamily="34" charset="0"/>
              </a:rPr>
              <a:t>100%</a:t>
            </a:r>
          </a:p>
        </p:txBody>
      </p:sp>
      <p:sp>
        <p:nvSpPr>
          <p:cNvPr id="10" name="CuadroTexto 12"/>
          <p:cNvSpPr txBox="1">
            <a:spLocks noChangeArrowheads="1"/>
          </p:cNvSpPr>
          <p:nvPr/>
        </p:nvSpPr>
        <p:spPr bwMode="auto">
          <a:xfrm>
            <a:off x="1161128" y="1688561"/>
            <a:ext cx="1452563" cy="3077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CO" sz="1400" b="1" dirty="0">
                <a:solidFill>
                  <a:schemeClr val="bg1"/>
                </a:solidFill>
                <a:cs typeface="Calibri" charset="0"/>
              </a:rPr>
              <a:t>Ejecución junio</a:t>
            </a:r>
          </a:p>
        </p:txBody>
      </p:sp>
      <p:graphicFrame>
        <p:nvGraphicFramePr>
          <p:cNvPr id="11" name="Tabla 10"/>
          <p:cNvGraphicFramePr>
            <a:graphicFrameLocks noGrp="1"/>
          </p:cNvGraphicFramePr>
          <p:nvPr>
            <p:extLst>
              <p:ext uri="{D42A27DB-BD31-4B8C-83A1-F6EECF244321}">
                <p14:modId xmlns:p14="http://schemas.microsoft.com/office/powerpoint/2010/main" val="1739710824"/>
              </p:ext>
            </p:extLst>
          </p:nvPr>
        </p:nvGraphicFramePr>
        <p:xfrm>
          <a:off x="2793367" y="1347210"/>
          <a:ext cx="4863273" cy="487680"/>
        </p:xfrm>
        <a:graphic>
          <a:graphicData uri="http://schemas.openxmlformats.org/drawingml/2006/table">
            <a:tbl>
              <a:tblPr>
                <a:tableStyleId>{5C22544A-7EE6-4342-B048-85BDC9FD1C3A}</a:tableStyleId>
              </a:tblPr>
              <a:tblGrid>
                <a:gridCol w="4863273">
                  <a:extLst>
                    <a:ext uri="{9D8B030D-6E8A-4147-A177-3AD203B41FA5}">
                      <a16:colId xmlns:a16="http://schemas.microsoft.com/office/drawing/2014/main" val="20000"/>
                    </a:ext>
                  </a:extLst>
                </a:gridCol>
              </a:tblGrid>
              <a:tr h="139228">
                <a:tc>
                  <a:txBody>
                    <a:bodyPr/>
                    <a:lstStyle/>
                    <a:p>
                      <a:pPr marL="285750" indent="-285750" algn="l" fontAlgn="ctr">
                        <a:buFont typeface="Arial" panose="020B0604020202020204" pitchFamily="34" charset="0"/>
                        <a:buChar char="•"/>
                      </a:pPr>
                      <a:r>
                        <a:rPr lang="es-CO" sz="1600" b="0" i="0" u="none" strike="noStrike" dirty="0">
                          <a:solidFill>
                            <a:schemeClr val="accent5">
                              <a:lumMod val="50000"/>
                            </a:schemeClr>
                          </a:solidFill>
                          <a:effectLst/>
                          <a:latin typeface="Arial Rounded MT Bold" panose="020F0704030504030204" pitchFamily="34" charset="0"/>
                        </a:rPr>
                        <a:t>Direccionamiento de los servicios sociales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u="none" strike="noStrike" dirty="0">
                          <a:solidFill>
                            <a:schemeClr val="accent5">
                              <a:lumMod val="50000"/>
                            </a:schemeClr>
                          </a:solidFill>
                          <a:effectLst/>
                          <a:latin typeface="Arial Rounded MT Bold" panose="020F0704030504030204" pitchFamily="34" charset="0"/>
                        </a:rPr>
                        <a:t>Mejora continua</a:t>
                      </a:r>
                      <a:endParaRPr lang="es-MX" sz="1600" b="0" i="0" u="none" strike="noStrike" dirty="0">
                        <a:solidFill>
                          <a:schemeClr val="accent5">
                            <a:lumMod val="50000"/>
                          </a:schemeClr>
                        </a:solidFill>
                        <a:effectLst/>
                        <a:latin typeface="Arial Rounded MT Bold" panose="020F0704030504030204" pitchFamily="34" charset="0"/>
                      </a:endParaRPr>
                    </a:p>
                  </a:txBody>
                  <a:tcPr marL="0" marR="0" marT="0" marB="0" anchor="ctr">
                    <a:noFill/>
                  </a:tcPr>
                </a:tc>
                <a:extLst>
                  <a:ext uri="{0D108BD9-81ED-4DB2-BD59-A6C34878D82A}">
                    <a16:rowId xmlns:a16="http://schemas.microsoft.com/office/drawing/2014/main" val="10001"/>
                  </a:ext>
                </a:extLst>
              </a:tr>
            </a:tbl>
          </a:graphicData>
        </a:graphic>
      </p:graphicFrame>
      <p:sp>
        <p:nvSpPr>
          <p:cNvPr id="28" name="CuadroTexto 7"/>
          <p:cNvSpPr txBox="1">
            <a:spLocks noChangeArrowheads="1"/>
          </p:cNvSpPr>
          <p:nvPr/>
        </p:nvSpPr>
        <p:spPr bwMode="auto">
          <a:xfrm>
            <a:off x="1122964" y="2305565"/>
            <a:ext cx="1612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chemeClr val="accent5">
                    <a:lumMod val="50000"/>
                  </a:schemeClr>
                </a:solidFill>
                <a:latin typeface="Arial Rounded MT Bold" panose="020F0704030504030204" pitchFamily="34" charset="0"/>
              </a:rPr>
              <a:t>90-98%</a:t>
            </a:r>
          </a:p>
        </p:txBody>
      </p:sp>
      <p:sp>
        <p:nvSpPr>
          <p:cNvPr id="29" name="CuadroTexto 12"/>
          <p:cNvSpPr txBox="1">
            <a:spLocks noChangeArrowheads="1"/>
          </p:cNvSpPr>
          <p:nvPr/>
        </p:nvSpPr>
        <p:spPr bwMode="auto">
          <a:xfrm>
            <a:off x="1161125" y="2858487"/>
            <a:ext cx="1452563" cy="3077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CO" sz="1400" b="1" dirty="0">
                <a:solidFill>
                  <a:schemeClr val="bg1"/>
                </a:solidFill>
                <a:cs typeface="Calibri" charset="0"/>
              </a:rPr>
              <a:t>Ejecución junio</a:t>
            </a:r>
          </a:p>
        </p:txBody>
      </p:sp>
      <p:graphicFrame>
        <p:nvGraphicFramePr>
          <p:cNvPr id="30" name="Tabla 29"/>
          <p:cNvGraphicFramePr>
            <a:graphicFrameLocks noGrp="1"/>
          </p:cNvGraphicFramePr>
          <p:nvPr>
            <p:extLst>
              <p:ext uri="{D42A27DB-BD31-4B8C-83A1-F6EECF244321}">
                <p14:modId xmlns:p14="http://schemas.microsoft.com/office/powerpoint/2010/main" val="3302384802"/>
              </p:ext>
            </p:extLst>
          </p:nvPr>
        </p:nvGraphicFramePr>
        <p:xfrm>
          <a:off x="2804250" y="2337812"/>
          <a:ext cx="4863273" cy="731520"/>
        </p:xfrm>
        <a:graphic>
          <a:graphicData uri="http://schemas.openxmlformats.org/drawingml/2006/table">
            <a:tbl>
              <a:tblPr>
                <a:tableStyleId>{5C22544A-7EE6-4342-B048-85BDC9FD1C3A}</a:tableStyleId>
              </a:tblPr>
              <a:tblGrid>
                <a:gridCol w="4863273">
                  <a:extLst>
                    <a:ext uri="{9D8B030D-6E8A-4147-A177-3AD203B41FA5}">
                      <a16:colId xmlns:a16="http://schemas.microsoft.com/office/drawing/2014/main" val="20000"/>
                    </a:ext>
                  </a:extLst>
                </a:gridCol>
              </a:tblGrid>
              <a:tr h="139228">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u="none" strike="noStrike" dirty="0">
                          <a:solidFill>
                            <a:schemeClr val="bg2">
                              <a:lumMod val="25000"/>
                            </a:schemeClr>
                          </a:solidFill>
                          <a:effectLst/>
                          <a:latin typeface="Arial Rounded MT Bold" panose="020F0704030504030204" pitchFamily="34" charset="0"/>
                        </a:rPr>
                        <a:t>Mantenimiento y soporte de </a:t>
                      </a:r>
                      <a:r>
                        <a:rPr lang="es-CO" sz="1600" u="none" strike="noStrike" dirty="0" err="1">
                          <a:solidFill>
                            <a:schemeClr val="bg2">
                              <a:lumMod val="25000"/>
                            </a:schemeClr>
                          </a:solidFill>
                          <a:effectLst/>
                          <a:latin typeface="Arial Rounded MT Bold" panose="020F0704030504030204" pitchFamily="34" charset="0"/>
                        </a:rPr>
                        <a:t>TICs</a:t>
                      </a:r>
                      <a:endParaRPr lang="es-CO" sz="1600" u="none" strike="noStrike" dirty="0">
                        <a:solidFill>
                          <a:schemeClr val="bg2">
                            <a:lumMod val="25000"/>
                          </a:schemeClr>
                        </a:solidFill>
                        <a:effectLst/>
                        <a:latin typeface="Arial Rounded MT Bold" panose="020F0704030504030204" pitchFamily="34" charset="0"/>
                      </a:endParaRPr>
                    </a:p>
                    <a:p>
                      <a:pPr marL="285750" indent="-285750" algn="l" fontAlgn="ctr">
                        <a:buFont typeface="Arial" panose="020B0604020202020204" pitchFamily="34" charset="0"/>
                        <a:buChar char="•"/>
                      </a:pPr>
                      <a:r>
                        <a:rPr lang="es-CO" sz="1600" u="none" strike="noStrike" dirty="0">
                          <a:solidFill>
                            <a:schemeClr val="bg2">
                              <a:lumMod val="25000"/>
                            </a:schemeClr>
                          </a:solidFill>
                          <a:effectLst/>
                          <a:latin typeface="Arial Rounded MT Bold" panose="020F0704030504030204" pitchFamily="34" charset="0"/>
                        </a:rPr>
                        <a:t>Adquisiciones</a:t>
                      </a:r>
                    </a:p>
                    <a:p>
                      <a:pPr marL="285750" indent="-285750" algn="l" fontAlgn="ctr">
                        <a:buFont typeface="Arial" panose="020B0604020202020204" pitchFamily="34" charset="0"/>
                        <a:buChar char="•"/>
                      </a:pPr>
                      <a:r>
                        <a:rPr lang="es-CO" sz="1600" u="none" strike="noStrike" dirty="0">
                          <a:solidFill>
                            <a:schemeClr val="bg2">
                              <a:lumMod val="25000"/>
                            </a:schemeClr>
                          </a:solidFill>
                          <a:effectLst/>
                          <a:latin typeface="Arial Rounded MT Bold" panose="020F0704030504030204" pitchFamily="34" charset="0"/>
                        </a:rPr>
                        <a:t>Direccionamiento estratégico</a:t>
                      </a:r>
                    </a:p>
                  </a:txBody>
                  <a:tcPr marL="0" marR="0" marT="0" marB="0" anchor="ctr">
                    <a:noFill/>
                  </a:tcPr>
                </a:tc>
                <a:extLst>
                  <a:ext uri="{0D108BD9-81ED-4DB2-BD59-A6C34878D82A}">
                    <a16:rowId xmlns:a16="http://schemas.microsoft.com/office/drawing/2014/main" val="10001"/>
                  </a:ext>
                </a:extLst>
              </a:tr>
            </a:tbl>
          </a:graphicData>
        </a:graphic>
      </p:graphicFrame>
      <p:sp>
        <p:nvSpPr>
          <p:cNvPr id="31" name="CuadroTexto 7"/>
          <p:cNvSpPr txBox="1">
            <a:spLocks noChangeArrowheads="1"/>
          </p:cNvSpPr>
          <p:nvPr/>
        </p:nvSpPr>
        <p:spPr bwMode="auto">
          <a:xfrm>
            <a:off x="1133847" y="3517312"/>
            <a:ext cx="16120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chemeClr val="accent5">
                    <a:lumMod val="50000"/>
                  </a:schemeClr>
                </a:solidFill>
                <a:latin typeface="Arial Rounded MT Bold" panose="020F0704030504030204" pitchFamily="34" charset="0"/>
              </a:rPr>
              <a:t>70-89%</a:t>
            </a:r>
          </a:p>
        </p:txBody>
      </p:sp>
      <p:sp>
        <p:nvSpPr>
          <p:cNvPr id="32" name="CuadroTexto 12"/>
          <p:cNvSpPr txBox="1">
            <a:spLocks noChangeArrowheads="1"/>
          </p:cNvSpPr>
          <p:nvPr/>
        </p:nvSpPr>
        <p:spPr bwMode="auto">
          <a:xfrm>
            <a:off x="1172008" y="4070234"/>
            <a:ext cx="1452563" cy="3077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CO" sz="1400" b="1" dirty="0">
                <a:solidFill>
                  <a:schemeClr val="bg1"/>
                </a:solidFill>
                <a:cs typeface="Calibri" charset="0"/>
              </a:rPr>
              <a:t>Ejecución junio</a:t>
            </a:r>
          </a:p>
        </p:txBody>
      </p:sp>
      <p:graphicFrame>
        <p:nvGraphicFramePr>
          <p:cNvPr id="33" name="Tabla 32"/>
          <p:cNvGraphicFramePr>
            <a:graphicFrameLocks noGrp="1"/>
          </p:cNvGraphicFramePr>
          <p:nvPr>
            <p:extLst>
              <p:ext uri="{D42A27DB-BD31-4B8C-83A1-F6EECF244321}">
                <p14:modId xmlns:p14="http://schemas.microsoft.com/office/powerpoint/2010/main" val="2729093422"/>
              </p:ext>
            </p:extLst>
          </p:nvPr>
        </p:nvGraphicFramePr>
        <p:xfrm>
          <a:off x="2815133" y="3489399"/>
          <a:ext cx="4863273" cy="731520"/>
        </p:xfrm>
        <a:graphic>
          <a:graphicData uri="http://schemas.openxmlformats.org/drawingml/2006/table">
            <a:tbl>
              <a:tblPr>
                <a:tableStyleId>{5C22544A-7EE6-4342-B048-85BDC9FD1C3A}</a:tableStyleId>
              </a:tblPr>
              <a:tblGrid>
                <a:gridCol w="4863273">
                  <a:extLst>
                    <a:ext uri="{9D8B030D-6E8A-4147-A177-3AD203B41FA5}">
                      <a16:colId xmlns:a16="http://schemas.microsoft.com/office/drawing/2014/main" val="20000"/>
                    </a:ext>
                  </a:extLst>
                </a:gridCol>
              </a:tblGrid>
              <a:tr h="139228">
                <a:tc>
                  <a:txBody>
                    <a:bodyPr/>
                    <a:lstStyle/>
                    <a:p>
                      <a:pPr marL="285750" indent="-285750" algn="l" fontAlgn="ctr">
                        <a:buFont typeface="Arial" panose="020B0604020202020204" pitchFamily="34" charset="0"/>
                        <a:buChar char="•"/>
                      </a:pPr>
                      <a:r>
                        <a:rPr lang="es-CO" sz="1600" u="none" strike="noStrike" dirty="0">
                          <a:solidFill>
                            <a:schemeClr val="accent5">
                              <a:lumMod val="50000"/>
                            </a:schemeClr>
                          </a:solidFill>
                          <a:effectLst/>
                          <a:latin typeface="Arial Rounded MT Bold" panose="020F0704030504030204" pitchFamily="34" charset="0"/>
                        </a:rPr>
                        <a:t>Direccionamiento político</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u="none" strike="noStrike" dirty="0">
                          <a:solidFill>
                            <a:schemeClr val="accent5">
                              <a:lumMod val="50000"/>
                            </a:schemeClr>
                          </a:solidFill>
                          <a:effectLst/>
                          <a:latin typeface="Arial Rounded MT Bold" panose="020F0704030504030204" pitchFamily="34" charset="0"/>
                        </a:rPr>
                        <a:t>Gestión del conocimiento</a:t>
                      </a:r>
                    </a:p>
                    <a:p>
                      <a:pPr marL="285750" indent="-285750" algn="l" fontAlgn="ctr">
                        <a:buFont typeface="Arial" panose="020B0604020202020204" pitchFamily="34" charset="0"/>
                        <a:buChar char="•"/>
                      </a:pPr>
                      <a:r>
                        <a:rPr lang="es-CO" sz="1600" u="none" strike="noStrike" dirty="0">
                          <a:solidFill>
                            <a:schemeClr val="accent5">
                              <a:lumMod val="50000"/>
                            </a:schemeClr>
                          </a:solidFill>
                          <a:effectLst/>
                          <a:latin typeface="Arial Rounded MT Bold" panose="020F0704030504030204" pitchFamily="34" charset="0"/>
                        </a:rPr>
                        <a:t>Gestión del talento humano</a:t>
                      </a:r>
                    </a:p>
                  </a:txBody>
                  <a:tcPr marL="0" marR="0" marT="0" marB="0" anchor="ctr">
                    <a:noFill/>
                  </a:tcPr>
                </a:tc>
                <a:extLst>
                  <a:ext uri="{0D108BD9-81ED-4DB2-BD59-A6C34878D82A}">
                    <a16:rowId xmlns:a16="http://schemas.microsoft.com/office/drawing/2014/main" val="10001"/>
                  </a:ext>
                </a:extLst>
              </a:tr>
            </a:tbl>
          </a:graphicData>
        </a:graphic>
      </p:graphicFrame>
      <p:sp>
        <p:nvSpPr>
          <p:cNvPr id="34" name="CuadroTexto 7"/>
          <p:cNvSpPr txBox="1">
            <a:spLocks noChangeArrowheads="1"/>
          </p:cNvSpPr>
          <p:nvPr/>
        </p:nvSpPr>
        <p:spPr bwMode="auto">
          <a:xfrm>
            <a:off x="1018879" y="4793060"/>
            <a:ext cx="1796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2000" dirty="0">
                <a:solidFill>
                  <a:schemeClr val="accent5">
                    <a:lumMod val="50000"/>
                  </a:schemeClr>
                </a:solidFill>
                <a:latin typeface="Arial Rounded MT Bold" panose="020F0704030504030204" pitchFamily="34" charset="0"/>
              </a:rPr>
              <a:t>Menor a 70%</a:t>
            </a:r>
          </a:p>
        </p:txBody>
      </p:sp>
      <p:sp>
        <p:nvSpPr>
          <p:cNvPr id="35" name="CuadroTexto 12"/>
          <p:cNvSpPr txBox="1">
            <a:spLocks noChangeArrowheads="1"/>
          </p:cNvSpPr>
          <p:nvPr/>
        </p:nvSpPr>
        <p:spPr bwMode="auto">
          <a:xfrm>
            <a:off x="1149089" y="5170268"/>
            <a:ext cx="1452563" cy="3077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CO" sz="1400" b="1" dirty="0">
                <a:solidFill>
                  <a:schemeClr val="bg1"/>
                </a:solidFill>
                <a:cs typeface="Calibri" charset="0"/>
              </a:rPr>
              <a:t>Ejecución junio</a:t>
            </a:r>
          </a:p>
        </p:txBody>
      </p:sp>
      <p:graphicFrame>
        <p:nvGraphicFramePr>
          <p:cNvPr id="36" name="Tabla 35"/>
          <p:cNvGraphicFramePr>
            <a:graphicFrameLocks noGrp="1"/>
          </p:cNvGraphicFramePr>
          <p:nvPr>
            <p:extLst>
              <p:ext uri="{D42A27DB-BD31-4B8C-83A1-F6EECF244321}">
                <p14:modId xmlns:p14="http://schemas.microsoft.com/office/powerpoint/2010/main" val="3885925665"/>
              </p:ext>
            </p:extLst>
          </p:nvPr>
        </p:nvGraphicFramePr>
        <p:xfrm>
          <a:off x="2793366" y="4522306"/>
          <a:ext cx="6350634" cy="1950720"/>
        </p:xfrm>
        <a:graphic>
          <a:graphicData uri="http://schemas.openxmlformats.org/drawingml/2006/table">
            <a:tbl>
              <a:tblPr>
                <a:tableStyleId>{5C22544A-7EE6-4342-B048-85BDC9FD1C3A}</a:tableStyleId>
              </a:tblPr>
              <a:tblGrid>
                <a:gridCol w="6350634">
                  <a:extLst>
                    <a:ext uri="{9D8B030D-6E8A-4147-A177-3AD203B41FA5}">
                      <a16:colId xmlns:a16="http://schemas.microsoft.com/office/drawing/2014/main" val="20000"/>
                    </a:ext>
                  </a:extLst>
                </a:gridCol>
              </a:tblGrid>
              <a:tr h="563314">
                <a:tc>
                  <a:txBody>
                    <a:bodyPr/>
                    <a:lstStyle/>
                    <a:p>
                      <a:pPr marL="285750" indent="-285750" algn="l" fontAlgn="ctr">
                        <a:buFont typeface="Arial" panose="020B0604020202020204" pitchFamily="34" charset="0"/>
                        <a:buChar char="•"/>
                      </a:pPr>
                      <a:r>
                        <a:rPr lang="es-CO" sz="1600" u="none" strike="noStrike" dirty="0">
                          <a:solidFill>
                            <a:schemeClr val="bg2">
                              <a:lumMod val="25000"/>
                            </a:schemeClr>
                          </a:solidFill>
                          <a:effectLst/>
                          <a:latin typeface="Arial Rounded MT Bold" panose="020F0704030504030204" pitchFamily="34" charset="0"/>
                        </a:rPr>
                        <a:t>Prestación de servicios sociales</a:t>
                      </a:r>
                    </a:p>
                    <a:p>
                      <a:pPr marL="285750" indent="-285750" algn="l" fontAlgn="ctr">
                        <a:buFont typeface="Arial" panose="020B0604020202020204" pitchFamily="34" charset="0"/>
                        <a:buChar char="•"/>
                      </a:pPr>
                      <a:r>
                        <a:rPr lang="es-CO" sz="1600" u="none" strike="noStrike" dirty="0">
                          <a:solidFill>
                            <a:schemeClr val="bg2">
                              <a:lumMod val="25000"/>
                            </a:schemeClr>
                          </a:solidFill>
                          <a:effectLst/>
                          <a:latin typeface="Arial Rounded MT Bold" panose="020F0704030504030204" pitchFamily="34" charset="0"/>
                        </a:rPr>
                        <a:t>Análisis y seguimiento de políticas sociales</a:t>
                      </a:r>
                    </a:p>
                    <a:p>
                      <a:pPr marL="285750" indent="-285750" algn="l" fontAlgn="ctr">
                        <a:buFont typeface="Arial" panose="020B0604020202020204" pitchFamily="34" charset="0"/>
                        <a:buChar char="•"/>
                      </a:pPr>
                      <a:r>
                        <a:rPr lang="es-CO" sz="1600" u="none" strike="noStrike" kern="1200" dirty="0">
                          <a:solidFill>
                            <a:schemeClr val="bg2">
                              <a:lumMod val="25000"/>
                            </a:schemeClr>
                          </a:solidFill>
                          <a:effectLst/>
                          <a:latin typeface="Arial Rounded MT Bold" panose="020F0704030504030204" pitchFamily="34" charset="0"/>
                          <a:ea typeface="+mn-ea"/>
                          <a:cs typeface="+mn-cs"/>
                        </a:rPr>
                        <a:t>Gestión de bienes y servicios</a:t>
                      </a:r>
                    </a:p>
                    <a:p>
                      <a:pPr marL="285750" indent="-285750" algn="l" fontAlgn="ctr">
                        <a:buFont typeface="Arial" panose="020B0604020202020204" pitchFamily="34" charset="0"/>
                        <a:buChar char="•"/>
                      </a:pPr>
                      <a:r>
                        <a:rPr lang="es-CO" sz="1600" u="none" strike="noStrike" kern="1200" dirty="0">
                          <a:solidFill>
                            <a:schemeClr val="bg2">
                              <a:lumMod val="25000"/>
                            </a:schemeClr>
                          </a:solidFill>
                          <a:effectLst/>
                          <a:latin typeface="Arial Rounded MT Bold" panose="020F0704030504030204" pitchFamily="34" charset="0"/>
                          <a:ea typeface="+mn-ea"/>
                          <a:cs typeface="+mn-cs"/>
                        </a:rPr>
                        <a:t>Gestión jurídica</a:t>
                      </a:r>
                    </a:p>
                    <a:p>
                      <a:pPr marL="285750" indent="-285750" algn="l" fontAlgn="ctr">
                        <a:buFont typeface="Arial" panose="020B0604020202020204" pitchFamily="34" charset="0"/>
                        <a:buChar char="•"/>
                      </a:pPr>
                      <a:r>
                        <a:rPr lang="es-CO" sz="1600" u="none" strike="noStrike" kern="1200" dirty="0">
                          <a:solidFill>
                            <a:schemeClr val="bg2">
                              <a:lumMod val="25000"/>
                            </a:schemeClr>
                          </a:solidFill>
                          <a:effectLst/>
                          <a:latin typeface="Arial Rounded MT Bold" panose="020F0704030504030204" pitchFamily="34" charset="0"/>
                          <a:ea typeface="+mn-ea"/>
                          <a:cs typeface="+mn-cs"/>
                        </a:rPr>
                        <a:t>Construcción e implementación de </a:t>
                      </a:r>
                      <a:r>
                        <a:rPr lang="es-CO" sz="1600" u="none" strike="noStrike" kern="1200" dirty="0" err="1">
                          <a:solidFill>
                            <a:schemeClr val="bg2">
                              <a:lumMod val="25000"/>
                            </a:schemeClr>
                          </a:solidFill>
                          <a:effectLst/>
                          <a:latin typeface="Arial Rounded MT Bold" panose="020F0704030504030204" pitchFamily="34" charset="0"/>
                          <a:ea typeface="+mn-ea"/>
                          <a:cs typeface="+mn-cs"/>
                        </a:rPr>
                        <a:t>pol</a:t>
                      </a:r>
                      <a:r>
                        <a:rPr lang="es-CO" sz="1600" u="none" strike="noStrike" kern="1200" dirty="0">
                          <a:solidFill>
                            <a:schemeClr val="bg2">
                              <a:lumMod val="25000"/>
                            </a:schemeClr>
                          </a:solidFill>
                          <a:effectLst/>
                          <a:latin typeface="Arial Rounded MT Bold" panose="020F0704030504030204" pitchFamily="34" charset="0"/>
                          <a:ea typeface="+mn-ea"/>
                          <a:cs typeface="+mn-cs"/>
                        </a:rPr>
                        <a:t>. </a:t>
                      </a:r>
                    </a:p>
                    <a:p>
                      <a:pPr marL="0" indent="0" algn="l" fontAlgn="ctr">
                        <a:buFont typeface="Arial" panose="020B0604020202020204" pitchFamily="34" charset="0"/>
                        <a:buNone/>
                      </a:pPr>
                      <a:r>
                        <a:rPr lang="es-CO" sz="1600" u="none" strike="noStrike" kern="1200" dirty="0">
                          <a:solidFill>
                            <a:schemeClr val="bg2">
                              <a:lumMod val="25000"/>
                            </a:schemeClr>
                          </a:solidFill>
                          <a:effectLst/>
                          <a:latin typeface="Arial Rounded MT Bold" panose="020F0704030504030204" pitchFamily="34" charset="0"/>
                          <a:ea typeface="+mn-ea"/>
                          <a:cs typeface="+mn-cs"/>
                        </a:rPr>
                        <a:t>      sociales</a:t>
                      </a:r>
                    </a:p>
                    <a:p>
                      <a:pPr marL="0" indent="0" algn="l" fontAlgn="ctr">
                        <a:buFont typeface="Arial" panose="020B0604020202020204" pitchFamily="34" charset="0"/>
                        <a:buNone/>
                      </a:pPr>
                      <a:endParaRPr lang="es-CO" sz="1600" u="none" strike="noStrike" dirty="0">
                        <a:solidFill>
                          <a:schemeClr val="bg2">
                            <a:lumMod val="25000"/>
                          </a:schemeClr>
                        </a:solidFill>
                        <a:effectLst/>
                        <a:latin typeface="Arial Rounded MT Bold" panose="020F0704030504030204" pitchFamily="34" charset="0"/>
                      </a:endParaRPr>
                    </a:p>
                  </a:txBody>
                  <a:tcPr marL="0" marR="0" marT="0" marB="0" anchor="ctr">
                    <a:noFill/>
                  </a:tcPr>
                </a:tc>
                <a:extLst>
                  <a:ext uri="{0D108BD9-81ED-4DB2-BD59-A6C34878D82A}">
                    <a16:rowId xmlns:a16="http://schemas.microsoft.com/office/drawing/2014/main" val="10001"/>
                  </a:ext>
                </a:extLst>
              </a:tr>
              <a:tr h="187771">
                <a:tc>
                  <a:txBody>
                    <a:bodyPr/>
                    <a:lstStyle/>
                    <a:p>
                      <a:pPr marL="0" indent="0" algn="l" fontAlgn="ctr">
                        <a:buFont typeface="Arial" panose="020B0604020202020204" pitchFamily="34" charset="0"/>
                        <a:buNone/>
                      </a:pPr>
                      <a:endParaRPr lang="es-CO" sz="1600" u="none" strike="noStrike" dirty="0">
                        <a:effectLst/>
                        <a:latin typeface="Arial Rounded MT Bold" panose="020F0704030504030204" pitchFamily="34" charset="0"/>
                      </a:endParaRPr>
                    </a:p>
                  </a:txBody>
                  <a:tcPr marL="0" marR="0" marT="0" marB="0" anchor="ctr">
                    <a:noFill/>
                  </a:tcPr>
                </a:tc>
                <a:extLst>
                  <a:ext uri="{0D108BD9-81ED-4DB2-BD59-A6C34878D82A}">
                    <a16:rowId xmlns:a16="http://schemas.microsoft.com/office/drawing/2014/main" val="10002"/>
                  </a:ext>
                </a:extLst>
              </a:tr>
            </a:tbl>
          </a:graphicData>
        </a:graphic>
      </p:graphicFrame>
      <p:sp>
        <p:nvSpPr>
          <p:cNvPr id="38" name="Rectángulo 37"/>
          <p:cNvSpPr/>
          <p:nvPr/>
        </p:nvSpPr>
        <p:spPr>
          <a:xfrm>
            <a:off x="7584733" y="1277094"/>
            <a:ext cx="907017" cy="252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9" name="Rectángulo 48"/>
          <p:cNvSpPr/>
          <p:nvPr/>
        </p:nvSpPr>
        <p:spPr>
          <a:xfrm>
            <a:off x="7584733" y="2211812"/>
            <a:ext cx="907017" cy="252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0" name="Rectángulo 49"/>
          <p:cNvSpPr/>
          <p:nvPr/>
        </p:nvSpPr>
        <p:spPr>
          <a:xfrm>
            <a:off x="7584733" y="2810599"/>
            <a:ext cx="907017" cy="252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1" name="Rectángulo 50"/>
          <p:cNvSpPr/>
          <p:nvPr/>
        </p:nvSpPr>
        <p:spPr>
          <a:xfrm>
            <a:off x="7577060" y="3456549"/>
            <a:ext cx="907017" cy="252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2" name="Rectángulo 51"/>
          <p:cNvSpPr/>
          <p:nvPr/>
        </p:nvSpPr>
        <p:spPr>
          <a:xfrm>
            <a:off x="7577060" y="4033159"/>
            <a:ext cx="907017" cy="252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3" name="Rectángulo 52"/>
          <p:cNvSpPr/>
          <p:nvPr/>
        </p:nvSpPr>
        <p:spPr>
          <a:xfrm>
            <a:off x="7577060" y="4757666"/>
            <a:ext cx="907017" cy="252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4" name="Rectángulo 53"/>
          <p:cNvSpPr/>
          <p:nvPr/>
        </p:nvSpPr>
        <p:spPr>
          <a:xfrm>
            <a:off x="7584733" y="5330502"/>
            <a:ext cx="907017" cy="252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5" name="Rectángulo 54"/>
          <p:cNvSpPr/>
          <p:nvPr/>
        </p:nvSpPr>
        <p:spPr>
          <a:xfrm>
            <a:off x="7584734" y="1581895"/>
            <a:ext cx="907017" cy="252000"/>
          </a:xfrm>
          <a:prstGeom prst="rect">
            <a:avLst/>
          </a:prstGeom>
          <a:solidFill>
            <a:srgbClr val="21A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7" name="Rectángulo 56"/>
          <p:cNvSpPr/>
          <p:nvPr/>
        </p:nvSpPr>
        <p:spPr>
          <a:xfrm>
            <a:off x="7584733" y="2518493"/>
            <a:ext cx="907017" cy="252000"/>
          </a:xfrm>
          <a:prstGeom prst="rect">
            <a:avLst/>
          </a:prstGeom>
          <a:solidFill>
            <a:srgbClr val="21A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8" name="Rectángulo 57"/>
          <p:cNvSpPr/>
          <p:nvPr/>
        </p:nvSpPr>
        <p:spPr>
          <a:xfrm>
            <a:off x="7574741" y="3736060"/>
            <a:ext cx="907017" cy="252000"/>
          </a:xfrm>
          <a:prstGeom prst="rect">
            <a:avLst/>
          </a:prstGeom>
          <a:solidFill>
            <a:srgbClr val="21A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9" name="Rectángulo 58"/>
          <p:cNvSpPr/>
          <p:nvPr/>
        </p:nvSpPr>
        <p:spPr>
          <a:xfrm>
            <a:off x="7574742" y="4455380"/>
            <a:ext cx="907017" cy="252000"/>
          </a:xfrm>
          <a:prstGeom prst="rect">
            <a:avLst/>
          </a:prstGeom>
          <a:solidFill>
            <a:srgbClr val="21A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0" name="Rectángulo 59"/>
          <p:cNvSpPr/>
          <p:nvPr/>
        </p:nvSpPr>
        <p:spPr>
          <a:xfrm>
            <a:off x="7577059" y="5035566"/>
            <a:ext cx="907017" cy="252000"/>
          </a:xfrm>
          <a:prstGeom prst="rect">
            <a:avLst/>
          </a:prstGeom>
          <a:solidFill>
            <a:srgbClr val="21A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p:cNvSpPr txBox="1"/>
          <p:nvPr/>
        </p:nvSpPr>
        <p:spPr>
          <a:xfrm>
            <a:off x="7594725" y="1220920"/>
            <a:ext cx="897025" cy="338554"/>
          </a:xfrm>
          <a:prstGeom prst="rect">
            <a:avLst/>
          </a:prstGeom>
          <a:noFill/>
        </p:spPr>
        <p:txBody>
          <a:bodyPr wrap="square" rtlCol="0">
            <a:spAutoFit/>
          </a:bodyPr>
          <a:lstStyle/>
          <a:p>
            <a:r>
              <a:rPr lang="es-MX" sz="1600" dirty="0">
                <a:solidFill>
                  <a:schemeClr val="bg1"/>
                </a:solidFill>
              </a:rPr>
              <a:t>100%</a:t>
            </a:r>
          </a:p>
        </p:txBody>
      </p:sp>
      <p:sp>
        <p:nvSpPr>
          <p:cNvPr id="62" name="CuadroTexto 61"/>
          <p:cNvSpPr txBox="1"/>
          <p:nvPr/>
        </p:nvSpPr>
        <p:spPr>
          <a:xfrm>
            <a:off x="7594725" y="1525720"/>
            <a:ext cx="897025" cy="338554"/>
          </a:xfrm>
          <a:prstGeom prst="rect">
            <a:avLst/>
          </a:prstGeom>
          <a:noFill/>
        </p:spPr>
        <p:txBody>
          <a:bodyPr wrap="square" rtlCol="0">
            <a:spAutoFit/>
          </a:bodyPr>
          <a:lstStyle/>
          <a:p>
            <a:r>
              <a:rPr lang="es-MX" sz="1600" dirty="0">
                <a:solidFill>
                  <a:schemeClr val="bg1"/>
                </a:solidFill>
              </a:rPr>
              <a:t>100%</a:t>
            </a:r>
          </a:p>
        </p:txBody>
      </p:sp>
      <p:sp>
        <p:nvSpPr>
          <p:cNvPr id="63" name="CuadroTexto 62"/>
          <p:cNvSpPr txBox="1"/>
          <p:nvPr/>
        </p:nvSpPr>
        <p:spPr>
          <a:xfrm>
            <a:off x="7572953" y="2167245"/>
            <a:ext cx="897025" cy="338554"/>
          </a:xfrm>
          <a:prstGeom prst="rect">
            <a:avLst/>
          </a:prstGeom>
          <a:noFill/>
        </p:spPr>
        <p:txBody>
          <a:bodyPr wrap="square" rtlCol="0">
            <a:spAutoFit/>
          </a:bodyPr>
          <a:lstStyle/>
          <a:p>
            <a:r>
              <a:rPr lang="es-MX" sz="1600" dirty="0">
                <a:solidFill>
                  <a:schemeClr val="bg1"/>
                </a:solidFill>
              </a:rPr>
              <a:t>97.1%</a:t>
            </a:r>
          </a:p>
        </p:txBody>
      </p:sp>
      <p:sp>
        <p:nvSpPr>
          <p:cNvPr id="64" name="CuadroTexto 63"/>
          <p:cNvSpPr txBox="1"/>
          <p:nvPr/>
        </p:nvSpPr>
        <p:spPr>
          <a:xfrm>
            <a:off x="7584733" y="2484565"/>
            <a:ext cx="897025" cy="338554"/>
          </a:xfrm>
          <a:prstGeom prst="rect">
            <a:avLst/>
          </a:prstGeom>
          <a:noFill/>
        </p:spPr>
        <p:txBody>
          <a:bodyPr wrap="square" rtlCol="0">
            <a:spAutoFit/>
          </a:bodyPr>
          <a:lstStyle/>
          <a:p>
            <a:r>
              <a:rPr lang="es-MX" sz="1600" dirty="0">
                <a:solidFill>
                  <a:schemeClr val="bg1"/>
                </a:solidFill>
              </a:rPr>
              <a:t>96.5%</a:t>
            </a:r>
          </a:p>
        </p:txBody>
      </p:sp>
      <p:sp>
        <p:nvSpPr>
          <p:cNvPr id="65" name="CuadroTexto 64"/>
          <p:cNvSpPr txBox="1"/>
          <p:nvPr/>
        </p:nvSpPr>
        <p:spPr>
          <a:xfrm>
            <a:off x="7584732" y="2808139"/>
            <a:ext cx="897025" cy="338554"/>
          </a:xfrm>
          <a:prstGeom prst="rect">
            <a:avLst/>
          </a:prstGeom>
          <a:noFill/>
        </p:spPr>
        <p:txBody>
          <a:bodyPr wrap="square" rtlCol="0">
            <a:spAutoFit/>
          </a:bodyPr>
          <a:lstStyle/>
          <a:p>
            <a:r>
              <a:rPr lang="es-MX" sz="1600" dirty="0">
                <a:solidFill>
                  <a:schemeClr val="bg1"/>
                </a:solidFill>
              </a:rPr>
              <a:t>95.0%</a:t>
            </a:r>
          </a:p>
        </p:txBody>
      </p:sp>
      <p:sp>
        <p:nvSpPr>
          <p:cNvPr id="66" name="CuadroTexto 65"/>
          <p:cNvSpPr txBox="1"/>
          <p:nvPr/>
        </p:nvSpPr>
        <p:spPr>
          <a:xfrm>
            <a:off x="7572421" y="3396254"/>
            <a:ext cx="897025" cy="338554"/>
          </a:xfrm>
          <a:prstGeom prst="rect">
            <a:avLst/>
          </a:prstGeom>
          <a:noFill/>
        </p:spPr>
        <p:txBody>
          <a:bodyPr wrap="square" rtlCol="0">
            <a:spAutoFit/>
          </a:bodyPr>
          <a:lstStyle/>
          <a:p>
            <a:r>
              <a:rPr lang="es-MX" sz="1600" dirty="0">
                <a:solidFill>
                  <a:schemeClr val="bg1"/>
                </a:solidFill>
              </a:rPr>
              <a:t>89.2%</a:t>
            </a:r>
          </a:p>
        </p:txBody>
      </p:sp>
      <p:sp>
        <p:nvSpPr>
          <p:cNvPr id="67" name="CuadroTexto 66"/>
          <p:cNvSpPr txBox="1"/>
          <p:nvPr/>
        </p:nvSpPr>
        <p:spPr>
          <a:xfrm>
            <a:off x="7584732" y="3711531"/>
            <a:ext cx="897025" cy="338554"/>
          </a:xfrm>
          <a:prstGeom prst="rect">
            <a:avLst/>
          </a:prstGeom>
          <a:noFill/>
        </p:spPr>
        <p:txBody>
          <a:bodyPr wrap="square" rtlCol="0">
            <a:spAutoFit/>
          </a:bodyPr>
          <a:lstStyle/>
          <a:p>
            <a:r>
              <a:rPr lang="es-MX" sz="1600" dirty="0">
                <a:solidFill>
                  <a:schemeClr val="bg1"/>
                </a:solidFill>
              </a:rPr>
              <a:t>81.0%</a:t>
            </a:r>
          </a:p>
        </p:txBody>
      </p:sp>
      <p:sp>
        <p:nvSpPr>
          <p:cNvPr id="68" name="CuadroTexto 67"/>
          <p:cNvSpPr txBox="1"/>
          <p:nvPr/>
        </p:nvSpPr>
        <p:spPr>
          <a:xfrm>
            <a:off x="7612389" y="3984733"/>
            <a:ext cx="897025" cy="338554"/>
          </a:xfrm>
          <a:prstGeom prst="rect">
            <a:avLst/>
          </a:prstGeom>
          <a:noFill/>
        </p:spPr>
        <p:txBody>
          <a:bodyPr wrap="square" rtlCol="0">
            <a:spAutoFit/>
          </a:bodyPr>
          <a:lstStyle/>
          <a:p>
            <a:r>
              <a:rPr lang="es-MX" sz="1600" dirty="0">
                <a:solidFill>
                  <a:schemeClr val="bg1"/>
                </a:solidFill>
              </a:rPr>
              <a:t>79.3%</a:t>
            </a:r>
          </a:p>
        </p:txBody>
      </p:sp>
      <p:sp>
        <p:nvSpPr>
          <p:cNvPr id="69" name="CuadroTexto 68"/>
          <p:cNvSpPr txBox="1"/>
          <p:nvPr/>
        </p:nvSpPr>
        <p:spPr>
          <a:xfrm>
            <a:off x="7589448" y="4416351"/>
            <a:ext cx="897025" cy="338554"/>
          </a:xfrm>
          <a:prstGeom prst="rect">
            <a:avLst/>
          </a:prstGeom>
          <a:noFill/>
        </p:spPr>
        <p:txBody>
          <a:bodyPr wrap="square" rtlCol="0">
            <a:spAutoFit/>
          </a:bodyPr>
          <a:lstStyle/>
          <a:p>
            <a:r>
              <a:rPr lang="es-MX" sz="1600" dirty="0">
                <a:solidFill>
                  <a:schemeClr val="bg1"/>
                </a:solidFill>
              </a:rPr>
              <a:t>68.0%</a:t>
            </a:r>
          </a:p>
        </p:txBody>
      </p:sp>
      <p:sp>
        <p:nvSpPr>
          <p:cNvPr id="70" name="CuadroTexto 69"/>
          <p:cNvSpPr txBox="1"/>
          <p:nvPr/>
        </p:nvSpPr>
        <p:spPr>
          <a:xfrm>
            <a:off x="7612389" y="4710582"/>
            <a:ext cx="897025" cy="338554"/>
          </a:xfrm>
          <a:prstGeom prst="rect">
            <a:avLst/>
          </a:prstGeom>
          <a:noFill/>
        </p:spPr>
        <p:txBody>
          <a:bodyPr wrap="square" rtlCol="0">
            <a:spAutoFit/>
          </a:bodyPr>
          <a:lstStyle/>
          <a:p>
            <a:r>
              <a:rPr lang="es-MX" sz="1600" dirty="0">
                <a:solidFill>
                  <a:schemeClr val="bg1"/>
                </a:solidFill>
              </a:rPr>
              <a:t>50.0%</a:t>
            </a:r>
          </a:p>
        </p:txBody>
      </p:sp>
      <p:sp>
        <p:nvSpPr>
          <p:cNvPr id="71" name="CuadroTexto 70"/>
          <p:cNvSpPr txBox="1"/>
          <p:nvPr/>
        </p:nvSpPr>
        <p:spPr>
          <a:xfrm>
            <a:off x="7612390" y="4989471"/>
            <a:ext cx="897025" cy="338554"/>
          </a:xfrm>
          <a:prstGeom prst="rect">
            <a:avLst/>
          </a:prstGeom>
          <a:noFill/>
        </p:spPr>
        <p:txBody>
          <a:bodyPr wrap="square" rtlCol="0">
            <a:spAutoFit/>
          </a:bodyPr>
          <a:lstStyle/>
          <a:p>
            <a:r>
              <a:rPr lang="es-MX" sz="1600" dirty="0">
                <a:solidFill>
                  <a:schemeClr val="bg1"/>
                </a:solidFill>
              </a:rPr>
              <a:t>44.3%</a:t>
            </a:r>
          </a:p>
        </p:txBody>
      </p:sp>
      <p:sp>
        <p:nvSpPr>
          <p:cNvPr id="72" name="CuadroTexto 71"/>
          <p:cNvSpPr txBox="1"/>
          <p:nvPr/>
        </p:nvSpPr>
        <p:spPr>
          <a:xfrm>
            <a:off x="7612390" y="5290408"/>
            <a:ext cx="897025" cy="338554"/>
          </a:xfrm>
          <a:prstGeom prst="rect">
            <a:avLst/>
          </a:prstGeom>
          <a:noFill/>
        </p:spPr>
        <p:txBody>
          <a:bodyPr wrap="square" rtlCol="0">
            <a:spAutoFit/>
          </a:bodyPr>
          <a:lstStyle/>
          <a:p>
            <a:r>
              <a:rPr lang="es-MX" sz="1600" dirty="0">
                <a:solidFill>
                  <a:schemeClr val="bg1"/>
                </a:solidFill>
              </a:rPr>
              <a:t>   0.0%</a:t>
            </a:r>
          </a:p>
        </p:txBody>
      </p:sp>
      <p:sp>
        <p:nvSpPr>
          <p:cNvPr id="42" name="Rectángulo 41">
            <a:extLst>
              <a:ext uri="{FF2B5EF4-FFF2-40B4-BE49-F238E27FC236}">
                <a16:creationId xmlns:a16="http://schemas.microsoft.com/office/drawing/2014/main" id="{268B5FDC-A455-4CF5-9281-B3D79EAFA17B}"/>
              </a:ext>
            </a:extLst>
          </p:cNvPr>
          <p:cNvSpPr/>
          <p:nvPr/>
        </p:nvSpPr>
        <p:spPr>
          <a:xfrm>
            <a:off x="7584453" y="5631787"/>
            <a:ext cx="907017" cy="252000"/>
          </a:xfrm>
          <a:prstGeom prst="rect">
            <a:avLst/>
          </a:prstGeom>
          <a:solidFill>
            <a:srgbClr val="21A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3" name="CuadroTexto 42">
            <a:extLst>
              <a:ext uri="{FF2B5EF4-FFF2-40B4-BE49-F238E27FC236}">
                <a16:creationId xmlns:a16="http://schemas.microsoft.com/office/drawing/2014/main" id="{BFFD2387-E48F-49C9-A8C4-1DB4929930BE}"/>
              </a:ext>
            </a:extLst>
          </p:cNvPr>
          <p:cNvSpPr txBox="1"/>
          <p:nvPr/>
        </p:nvSpPr>
        <p:spPr>
          <a:xfrm>
            <a:off x="7776482" y="5580738"/>
            <a:ext cx="897025" cy="338554"/>
          </a:xfrm>
          <a:prstGeom prst="rect">
            <a:avLst/>
          </a:prstGeom>
          <a:noFill/>
        </p:spPr>
        <p:txBody>
          <a:bodyPr wrap="square" rtlCol="0">
            <a:spAutoFit/>
          </a:bodyPr>
          <a:lstStyle/>
          <a:p>
            <a:r>
              <a:rPr lang="es-MX" sz="1600" dirty="0">
                <a:solidFill>
                  <a:schemeClr val="bg1"/>
                </a:solidFill>
              </a:rPr>
              <a:t>0.0%</a:t>
            </a:r>
          </a:p>
        </p:txBody>
      </p:sp>
    </p:spTree>
    <p:extLst>
      <p:ext uri="{BB962C8B-B14F-4D97-AF65-F5344CB8AC3E}">
        <p14:creationId xmlns:p14="http://schemas.microsoft.com/office/powerpoint/2010/main" val="3744382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 y="1"/>
            <a:ext cx="9144000" cy="6858000"/>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3"/>
          <p:cNvSpPr>
            <a:spLocks noGrp="1"/>
          </p:cNvSpPr>
          <p:nvPr>
            <p:ph type="ctrTitle"/>
          </p:nvPr>
        </p:nvSpPr>
        <p:spPr>
          <a:xfrm>
            <a:off x="685800" y="4048299"/>
            <a:ext cx="7772400" cy="1055716"/>
          </a:xfrm>
        </p:spPr>
        <p:txBody>
          <a:bodyPr>
            <a:noAutofit/>
          </a:bodyPr>
          <a:lstStyle/>
          <a:p>
            <a:r>
              <a:rPr lang="es-CO" sz="6000" dirty="0">
                <a:solidFill>
                  <a:srgbClr val="8BDBFF"/>
                </a:solidFill>
              </a:rPr>
              <a:t>Gracias</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80" y="1306624"/>
            <a:ext cx="4663440" cy="2370582"/>
          </a:xfrm>
          <a:prstGeom prst="rect">
            <a:avLst/>
          </a:prstGeom>
        </p:spPr>
      </p:pic>
    </p:spTree>
    <p:extLst>
      <p:ext uri="{BB962C8B-B14F-4D97-AF65-F5344CB8AC3E}">
        <p14:creationId xmlns:p14="http://schemas.microsoft.com/office/powerpoint/2010/main" val="117068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77" y="280394"/>
            <a:ext cx="7886700" cy="615776"/>
          </a:xfrm>
        </p:spPr>
        <p:txBody>
          <a:bodyPr>
            <a:noAutofit/>
          </a:bodyPr>
          <a:lstStyle/>
          <a:p>
            <a:pPr lvl="0">
              <a:lnSpc>
                <a:spcPct val="100000"/>
              </a:lnSpc>
              <a:defRPr/>
            </a:pPr>
            <a:r>
              <a:rPr lang="es-CO" sz="2800" b="1" dirty="0">
                <a:solidFill>
                  <a:srgbClr val="003E65"/>
                </a:solidFill>
                <a:ea typeface="ＭＳ Ｐゴシック" charset="-128"/>
              </a:rPr>
              <a:t>¿Cómo vamos en el segundo trimestre </a:t>
            </a:r>
            <a:br>
              <a:rPr lang="es-CO" sz="2800" b="1" dirty="0">
                <a:solidFill>
                  <a:srgbClr val="003E65"/>
                </a:solidFill>
                <a:ea typeface="ＭＳ Ｐゴシック" charset="-128"/>
              </a:rPr>
            </a:br>
            <a:r>
              <a:rPr lang="es-CO" sz="2800" b="1" dirty="0">
                <a:solidFill>
                  <a:srgbClr val="003E65"/>
                </a:solidFill>
                <a:ea typeface="ＭＳ Ｐゴシック" charset="-128"/>
              </a:rPr>
              <a:t>  2018? </a:t>
            </a:r>
          </a:p>
        </p:txBody>
      </p:sp>
      <p:cxnSp>
        <p:nvCxnSpPr>
          <p:cNvPr id="20" name="Conector recto 19">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pic>
        <p:nvPicPr>
          <p:cNvPr id="11" name="19 Imagen" descr="V_10.png"/>
          <p:cNvPicPr>
            <a:picLocks noChangeAspect="1"/>
          </p:cNvPicPr>
          <p:nvPr/>
        </p:nvPicPr>
        <p:blipFill>
          <a:blip r:embed="rId3"/>
          <a:stretch>
            <a:fillRect/>
          </a:stretch>
        </p:blipFill>
        <p:spPr>
          <a:xfrm flipH="1">
            <a:off x="7492541" y="204136"/>
            <a:ext cx="1622989" cy="1622989"/>
          </a:xfrm>
          <a:prstGeom prst="rect">
            <a:avLst/>
          </a:prstGeom>
        </p:spPr>
      </p:pic>
      <p:pic>
        <p:nvPicPr>
          <p:cNvPr id="43" name="Imagen 1"/>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50232"/>
          <a:stretch/>
        </p:blipFill>
        <p:spPr bwMode="auto">
          <a:xfrm>
            <a:off x="749028" y="2964366"/>
            <a:ext cx="3881102" cy="25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agen 43" descr="IMG_8223.JPG"/>
          <p:cNvPicPr>
            <a:picLocks noChangeAspect="1"/>
          </p:cNvPicPr>
          <p:nvPr/>
        </p:nvPicPr>
        <p:blipFill rotWithShape="1">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3826"/>
          <a:stretch/>
        </p:blipFill>
        <p:spPr>
          <a:xfrm>
            <a:off x="4866803" y="2964366"/>
            <a:ext cx="3839244" cy="2558875"/>
          </a:xfrm>
          <a:prstGeom prst="rect">
            <a:avLst/>
          </a:prstGeom>
        </p:spPr>
      </p:pic>
      <p:sp>
        <p:nvSpPr>
          <p:cNvPr id="45" name="CuadroTexto 7"/>
          <p:cNvSpPr txBox="1">
            <a:spLocks noChangeArrowheads="1"/>
          </p:cNvSpPr>
          <p:nvPr/>
        </p:nvSpPr>
        <p:spPr bwMode="auto">
          <a:xfrm>
            <a:off x="749028" y="1731123"/>
            <a:ext cx="38811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7200" dirty="0">
                <a:solidFill>
                  <a:srgbClr val="003E65"/>
                </a:solidFill>
                <a:latin typeface="Arial Rounded MT Bold" panose="020F0704030504030204" pitchFamily="34" charset="0"/>
              </a:rPr>
              <a:t>93.4%</a:t>
            </a:r>
          </a:p>
        </p:txBody>
      </p:sp>
      <p:sp>
        <p:nvSpPr>
          <p:cNvPr id="46" name="CuadroTexto 13"/>
          <p:cNvSpPr txBox="1">
            <a:spLocks noChangeArrowheads="1"/>
          </p:cNvSpPr>
          <p:nvPr/>
        </p:nvSpPr>
        <p:spPr bwMode="auto">
          <a:xfrm>
            <a:off x="4866804" y="1758879"/>
            <a:ext cx="3839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7200" dirty="0">
                <a:solidFill>
                  <a:srgbClr val="003E65"/>
                </a:solidFill>
                <a:latin typeface="Arial Rounded MT Bold" panose="020F0704030504030204" pitchFamily="34" charset="0"/>
              </a:rPr>
              <a:t>68.8%</a:t>
            </a:r>
          </a:p>
        </p:txBody>
      </p:sp>
      <p:sp>
        <p:nvSpPr>
          <p:cNvPr id="47" name="Elipse 46"/>
          <p:cNvSpPr/>
          <p:nvPr/>
        </p:nvSpPr>
        <p:spPr>
          <a:xfrm>
            <a:off x="2116568" y="3313987"/>
            <a:ext cx="1148620" cy="1144704"/>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solidFill>
                <a:srgbClr val="003E65"/>
              </a:solidFill>
            </a:endParaRPr>
          </a:p>
        </p:txBody>
      </p:sp>
      <p:pic>
        <p:nvPicPr>
          <p:cNvPr id="48" name="Imagen 47" descr="investment-mode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7560" y="3430365"/>
            <a:ext cx="928244" cy="928244"/>
          </a:xfrm>
          <a:prstGeom prst="rect">
            <a:avLst/>
          </a:prstGeom>
        </p:spPr>
      </p:pic>
      <p:sp>
        <p:nvSpPr>
          <p:cNvPr id="49" name="Rectángulo 48"/>
          <p:cNvSpPr/>
          <p:nvPr/>
        </p:nvSpPr>
        <p:spPr>
          <a:xfrm>
            <a:off x="749027" y="4423630"/>
            <a:ext cx="3881101" cy="707886"/>
          </a:xfrm>
          <a:prstGeom prst="rect">
            <a:avLst/>
          </a:prstGeom>
        </p:spPr>
        <p:txBody>
          <a:bodyPr wrap="square">
            <a:spAutoFit/>
          </a:bodyPr>
          <a:lstStyle/>
          <a:p>
            <a:pPr lvl="0" algn="ctr"/>
            <a:r>
              <a:rPr lang="es-MX" sz="4000" dirty="0">
                <a:solidFill>
                  <a:srgbClr val="FFFFFF"/>
                </a:solidFill>
                <a:latin typeface="Arial Rounded MT Bold" panose="020F0704030504030204" pitchFamily="34" charset="0"/>
              </a:rPr>
              <a:t>Inversión</a:t>
            </a:r>
          </a:p>
        </p:txBody>
      </p:sp>
      <p:sp>
        <p:nvSpPr>
          <p:cNvPr id="50" name="Elipse 49"/>
          <p:cNvSpPr/>
          <p:nvPr/>
        </p:nvSpPr>
        <p:spPr>
          <a:xfrm>
            <a:off x="6201788" y="3313089"/>
            <a:ext cx="1155854" cy="1134969"/>
          </a:xfrm>
          <a:prstGeom prst="ellipse">
            <a:avLst/>
          </a:prstGeom>
          <a:solidFill>
            <a:srgbClr val="009F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solidFill>
                <a:srgbClr val="003E65"/>
              </a:solidFill>
            </a:endParaRPr>
          </a:p>
        </p:txBody>
      </p:sp>
      <p:pic>
        <p:nvPicPr>
          <p:cNvPr id="51" name="Imagen 50" descr="businessman-success.png"/>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386795" y="3445172"/>
            <a:ext cx="796721" cy="796721"/>
          </a:xfrm>
          <a:prstGeom prst="rect">
            <a:avLst/>
          </a:prstGeom>
        </p:spPr>
      </p:pic>
      <p:sp>
        <p:nvSpPr>
          <p:cNvPr id="52" name="Rectángulo 51"/>
          <p:cNvSpPr/>
          <p:nvPr/>
        </p:nvSpPr>
        <p:spPr>
          <a:xfrm>
            <a:off x="4866801" y="4417326"/>
            <a:ext cx="3839246" cy="707886"/>
          </a:xfrm>
          <a:prstGeom prst="rect">
            <a:avLst/>
          </a:prstGeom>
        </p:spPr>
        <p:txBody>
          <a:bodyPr wrap="square">
            <a:spAutoFit/>
          </a:bodyPr>
          <a:lstStyle/>
          <a:p>
            <a:pPr lvl="0" algn="ctr"/>
            <a:r>
              <a:rPr lang="es-MX" sz="4000" dirty="0">
                <a:solidFill>
                  <a:srgbClr val="FFFFFF"/>
                </a:solidFill>
                <a:latin typeface="Arial Rounded MT Bold" panose="020F0704030504030204" pitchFamily="34" charset="0"/>
              </a:rPr>
              <a:t>Gestión</a:t>
            </a:r>
          </a:p>
        </p:txBody>
      </p:sp>
    </p:spTree>
    <p:extLst>
      <p:ext uri="{BB962C8B-B14F-4D97-AF65-F5344CB8AC3E}">
        <p14:creationId xmlns:p14="http://schemas.microsoft.com/office/powerpoint/2010/main" val="262390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Metodología de Seguimiento Plan de Acción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36963" y="1181413"/>
            <a:ext cx="8191152" cy="1080296"/>
          </a:xfrm>
          <a:prstGeom prst="rect">
            <a:avLst/>
          </a:prstGeom>
        </p:spPr>
        <p:txBody>
          <a:bodyPr wrap="square">
            <a:spAutoFit/>
          </a:bodyPr>
          <a:lstStyle/>
          <a:p>
            <a:pPr algn="just">
              <a:lnSpc>
                <a:spcPct val="107000"/>
              </a:lnSpc>
              <a:spcAft>
                <a:spcPts val="0"/>
              </a:spcAft>
            </a:pPr>
            <a:r>
              <a:rPr lang="es-CO" sz="2000" dirty="0">
                <a:solidFill>
                  <a:srgbClr val="003E65"/>
                </a:solidFill>
                <a:latin typeface="Arial Rounded MT Bold" panose="020F0704030504030204" pitchFamily="34" charset="0"/>
              </a:rPr>
              <a:t>La Secretaria Distrital de Integración Social estableció el seguimiento al Plan de Acción Institucional desde dos enfoques: inversión y gestión.</a:t>
            </a:r>
          </a:p>
        </p:txBody>
      </p:sp>
      <p:sp>
        <p:nvSpPr>
          <p:cNvPr id="7" name="Elipse 6"/>
          <p:cNvSpPr/>
          <p:nvPr/>
        </p:nvSpPr>
        <p:spPr>
          <a:xfrm>
            <a:off x="6018044" y="2483411"/>
            <a:ext cx="1519792" cy="1536320"/>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8" name="Imagen 7" descr="businessman-success.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225167" y="2680928"/>
            <a:ext cx="1077515" cy="1077515"/>
          </a:xfrm>
          <a:prstGeom prst="rect">
            <a:avLst/>
          </a:prstGeom>
        </p:spPr>
      </p:pic>
      <p:sp>
        <p:nvSpPr>
          <p:cNvPr id="9" name="Rectángulo 8"/>
          <p:cNvSpPr/>
          <p:nvPr/>
        </p:nvSpPr>
        <p:spPr>
          <a:xfrm>
            <a:off x="6089510" y="4092159"/>
            <a:ext cx="1558198" cy="400110"/>
          </a:xfrm>
          <a:prstGeom prst="rect">
            <a:avLst/>
          </a:prstGeom>
        </p:spPr>
        <p:txBody>
          <a:bodyPr wrap="square">
            <a:spAutoFit/>
          </a:bodyPr>
          <a:lstStyle/>
          <a:p>
            <a:pPr lvl="0" algn="ctr"/>
            <a:r>
              <a:rPr lang="es-MX" sz="2000" dirty="0">
                <a:solidFill>
                  <a:srgbClr val="003E65"/>
                </a:solidFill>
                <a:latin typeface="Arial Rounded MT Bold" panose="020F0704030504030204" pitchFamily="34" charset="0"/>
              </a:rPr>
              <a:t>Gestión</a:t>
            </a:r>
          </a:p>
        </p:txBody>
      </p:sp>
      <p:sp>
        <p:nvSpPr>
          <p:cNvPr id="10" name="Elipse 9"/>
          <p:cNvSpPr/>
          <p:nvPr/>
        </p:nvSpPr>
        <p:spPr>
          <a:xfrm>
            <a:off x="1286433" y="2493818"/>
            <a:ext cx="1521001" cy="1547228"/>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1" name="Imagen 10" descr="investment-mode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118" y="2685383"/>
            <a:ext cx="1197069" cy="1197069"/>
          </a:xfrm>
          <a:prstGeom prst="rect">
            <a:avLst/>
          </a:prstGeom>
        </p:spPr>
      </p:pic>
      <p:sp>
        <p:nvSpPr>
          <p:cNvPr id="12" name="Rectángulo 11"/>
          <p:cNvSpPr/>
          <p:nvPr/>
        </p:nvSpPr>
        <p:spPr>
          <a:xfrm>
            <a:off x="1062271" y="4092159"/>
            <a:ext cx="1872122" cy="400110"/>
          </a:xfrm>
          <a:prstGeom prst="rect">
            <a:avLst/>
          </a:prstGeom>
        </p:spPr>
        <p:txBody>
          <a:bodyPr wrap="square">
            <a:spAutoFit/>
          </a:bodyPr>
          <a:lstStyle/>
          <a:p>
            <a:pPr lvl="0" algn="ctr"/>
            <a:r>
              <a:rPr lang="es-MX" sz="2000" dirty="0">
                <a:solidFill>
                  <a:srgbClr val="003E65"/>
                </a:solidFill>
                <a:latin typeface="Arial Rounded MT Bold" panose="020F0704030504030204" pitchFamily="34" charset="0"/>
              </a:rPr>
              <a:t>Inversión</a:t>
            </a:r>
          </a:p>
        </p:txBody>
      </p:sp>
      <p:sp>
        <p:nvSpPr>
          <p:cNvPr id="13" name="Flecha izquierda, derecha y arriba 1"/>
          <p:cNvSpPr/>
          <p:nvPr/>
        </p:nvSpPr>
        <p:spPr>
          <a:xfrm rot="10800000">
            <a:off x="3368170" y="2897893"/>
            <a:ext cx="2123045" cy="1005461"/>
          </a:xfrm>
          <a:custGeom>
            <a:avLst/>
            <a:gdLst>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320418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86055 w 2616159"/>
              <a:gd name="connsiteY11" fmla="*/ 660209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616159"/>
              <a:gd name="connsiteY0" fmla="*/ 990314 h 1320418"/>
              <a:gd name="connsiteX1" fmla="*/ 330105 w 2616159"/>
              <a:gd name="connsiteY1" fmla="*/ 660209 h 1320418"/>
              <a:gd name="connsiteX2" fmla="*/ 330105 w 2616159"/>
              <a:gd name="connsiteY2" fmla="*/ 867779 h 1320418"/>
              <a:gd name="connsiteX3" fmla="*/ 1185545 w 2616159"/>
              <a:gd name="connsiteY3" fmla="*/ 867779 h 1320418"/>
              <a:gd name="connsiteX4" fmla="*/ 1185545 w 2616159"/>
              <a:gd name="connsiteY4" fmla="*/ 330105 h 1320418"/>
              <a:gd name="connsiteX5" fmla="*/ 977975 w 2616159"/>
              <a:gd name="connsiteY5" fmla="*/ 330105 h 1320418"/>
              <a:gd name="connsiteX6" fmla="*/ 1308080 w 2616159"/>
              <a:gd name="connsiteY6" fmla="*/ 0 h 1320418"/>
              <a:gd name="connsiteX7" fmla="*/ 1638184 w 2616159"/>
              <a:gd name="connsiteY7" fmla="*/ 330105 h 1320418"/>
              <a:gd name="connsiteX8" fmla="*/ 1430614 w 2616159"/>
              <a:gd name="connsiteY8" fmla="*/ 330105 h 1320418"/>
              <a:gd name="connsiteX9" fmla="*/ 1430614 w 2616159"/>
              <a:gd name="connsiteY9" fmla="*/ 867779 h 1320418"/>
              <a:gd name="connsiteX10" fmla="*/ 2286055 w 2616159"/>
              <a:gd name="connsiteY10" fmla="*/ 867779 h 1320418"/>
              <a:gd name="connsiteX11" fmla="*/ 2262304 w 2616159"/>
              <a:gd name="connsiteY11" fmla="*/ 873965 h 1320418"/>
              <a:gd name="connsiteX12" fmla="*/ 2616159 w 2616159"/>
              <a:gd name="connsiteY12" fmla="*/ 990314 h 1320418"/>
              <a:gd name="connsiteX13" fmla="*/ 2286055 w 2616159"/>
              <a:gd name="connsiteY13" fmla="*/ 1094787 h 1320418"/>
              <a:gd name="connsiteX14" fmla="*/ 2286055 w 2616159"/>
              <a:gd name="connsiteY14" fmla="*/ 1112848 h 1320418"/>
              <a:gd name="connsiteX15" fmla="*/ 330105 w 2616159"/>
              <a:gd name="connsiteY15" fmla="*/ 1112848 h 1320418"/>
              <a:gd name="connsiteX16" fmla="*/ 330105 w 2616159"/>
              <a:gd name="connsiteY16" fmla="*/ 1320418 h 1320418"/>
              <a:gd name="connsiteX17" fmla="*/ 0 w 2616159"/>
              <a:gd name="connsiteY17" fmla="*/ 990314 h 1320418"/>
              <a:gd name="connsiteX0" fmla="*/ 0 w 2286055"/>
              <a:gd name="connsiteY0" fmla="*/ 990314 h 1320418"/>
              <a:gd name="connsiteX1" fmla="*/ 330105 w 2286055"/>
              <a:gd name="connsiteY1" fmla="*/ 660209 h 1320418"/>
              <a:gd name="connsiteX2" fmla="*/ 330105 w 2286055"/>
              <a:gd name="connsiteY2" fmla="*/ 867779 h 1320418"/>
              <a:gd name="connsiteX3" fmla="*/ 1185545 w 2286055"/>
              <a:gd name="connsiteY3" fmla="*/ 867779 h 1320418"/>
              <a:gd name="connsiteX4" fmla="*/ 1185545 w 2286055"/>
              <a:gd name="connsiteY4" fmla="*/ 330105 h 1320418"/>
              <a:gd name="connsiteX5" fmla="*/ 977975 w 2286055"/>
              <a:gd name="connsiteY5" fmla="*/ 330105 h 1320418"/>
              <a:gd name="connsiteX6" fmla="*/ 1308080 w 2286055"/>
              <a:gd name="connsiteY6" fmla="*/ 0 h 1320418"/>
              <a:gd name="connsiteX7" fmla="*/ 1638184 w 2286055"/>
              <a:gd name="connsiteY7" fmla="*/ 330105 h 1320418"/>
              <a:gd name="connsiteX8" fmla="*/ 1430614 w 2286055"/>
              <a:gd name="connsiteY8" fmla="*/ 330105 h 1320418"/>
              <a:gd name="connsiteX9" fmla="*/ 1430614 w 2286055"/>
              <a:gd name="connsiteY9" fmla="*/ 867779 h 1320418"/>
              <a:gd name="connsiteX10" fmla="*/ 2286055 w 2286055"/>
              <a:gd name="connsiteY10" fmla="*/ 867779 h 1320418"/>
              <a:gd name="connsiteX11" fmla="*/ 2262304 w 2286055"/>
              <a:gd name="connsiteY11" fmla="*/ 873965 h 1320418"/>
              <a:gd name="connsiteX12" fmla="*/ 2283650 w 2286055"/>
              <a:gd name="connsiteY12" fmla="*/ 871561 h 1320418"/>
              <a:gd name="connsiteX13" fmla="*/ 2286055 w 2286055"/>
              <a:gd name="connsiteY13" fmla="*/ 1094787 h 1320418"/>
              <a:gd name="connsiteX14" fmla="*/ 2286055 w 2286055"/>
              <a:gd name="connsiteY14" fmla="*/ 1112848 h 1320418"/>
              <a:gd name="connsiteX15" fmla="*/ 330105 w 2286055"/>
              <a:gd name="connsiteY15" fmla="*/ 1112848 h 1320418"/>
              <a:gd name="connsiteX16" fmla="*/ 330105 w 2286055"/>
              <a:gd name="connsiteY16" fmla="*/ 1320418 h 1320418"/>
              <a:gd name="connsiteX17" fmla="*/ 0 w 2286055"/>
              <a:gd name="connsiteY17" fmla="*/ 990314 h 1320418"/>
              <a:gd name="connsiteX0" fmla="*/ 0 w 2288312"/>
              <a:gd name="connsiteY0" fmla="*/ 990314 h 1320418"/>
              <a:gd name="connsiteX1" fmla="*/ 330105 w 2288312"/>
              <a:gd name="connsiteY1" fmla="*/ 660209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43753 w 2288312"/>
              <a:gd name="connsiteY1" fmla="*/ 855827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320418"/>
              <a:gd name="connsiteX1" fmla="*/ 302810 w 2288312"/>
              <a:gd name="connsiteY1" fmla="*/ 874024 h 1320418"/>
              <a:gd name="connsiteX2" fmla="*/ 330105 w 2288312"/>
              <a:gd name="connsiteY2" fmla="*/ 867779 h 1320418"/>
              <a:gd name="connsiteX3" fmla="*/ 1185545 w 2288312"/>
              <a:gd name="connsiteY3" fmla="*/ 867779 h 1320418"/>
              <a:gd name="connsiteX4" fmla="*/ 1185545 w 2288312"/>
              <a:gd name="connsiteY4" fmla="*/ 330105 h 1320418"/>
              <a:gd name="connsiteX5" fmla="*/ 977975 w 2288312"/>
              <a:gd name="connsiteY5" fmla="*/ 330105 h 1320418"/>
              <a:gd name="connsiteX6" fmla="*/ 1308080 w 2288312"/>
              <a:gd name="connsiteY6" fmla="*/ 0 h 1320418"/>
              <a:gd name="connsiteX7" fmla="*/ 1638184 w 2288312"/>
              <a:gd name="connsiteY7" fmla="*/ 330105 h 1320418"/>
              <a:gd name="connsiteX8" fmla="*/ 1430614 w 2288312"/>
              <a:gd name="connsiteY8" fmla="*/ 330105 h 1320418"/>
              <a:gd name="connsiteX9" fmla="*/ 1430614 w 2288312"/>
              <a:gd name="connsiteY9" fmla="*/ 867779 h 1320418"/>
              <a:gd name="connsiteX10" fmla="*/ 2286055 w 2288312"/>
              <a:gd name="connsiteY10" fmla="*/ 867779 h 1320418"/>
              <a:gd name="connsiteX11" fmla="*/ 2262304 w 2288312"/>
              <a:gd name="connsiteY11" fmla="*/ 873965 h 1320418"/>
              <a:gd name="connsiteX12" fmla="*/ 2288199 w 2288312"/>
              <a:gd name="connsiteY12" fmla="*/ 876110 h 1320418"/>
              <a:gd name="connsiteX13" fmla="*/ 2286055 w 2288312"/>
              <a:gd name="connsiteY13" fmla="*/ 1094787 h 1320418"/>
              <a:gd name="connsiteX14" fmla="*/ 2286055 w 2288312"/>
              <a:gd name="connsiteY14" fmla="*/ 1112848 h 1320418"/>
              <a:gd name="connsiteX15" fmla="*/ 330105 w 2288312"/>
              <a:gd name="connsiteY15" fmla="*/ 1112848 h 1320418"/>
              <a:gd name="connsiteX16" fmla="*/ 330105 w 2288312"/>
              <a:gd name="connsiteY16" fmla="*/ 1320418 h 1320418"/>
              <a:gd name="connsiteX17" fmla="*/ 0 w 2288312"/>
              <a:gd name="connsiteY17" fmla="*/ 990314 h 132041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21006 w 2288312"/>
              <a:gd name="connsiteY16" fmla="*/ 1102054 h 1112848"/>
              <a:gd name="connsiteX17" fmla="*/ 0 w 2288312"/>
              <a:gd name="connsiteY17" fmla="*/ 990314 h 1112848"/>
              <a:gd name="connsiteX0" fmla="*/ 0 w 2288312"/>
              <a:gd name="connsiteY0" fmla="*/ 990314 h 1112848"/>
              <a:gd name="connsiteX1" fmla="*/ 302810 w 2288312"/>
              <a:gd name="connsiteY1" fmla="*/ 874024 h 1112848"/>
              <a:gd name="connsiteX2" fmla="*/ 330105 w 2288312"/>
              <a:gd name="connsiteY2" fmla="*/ 867779 h 1112848"/>
              <a:gd name="connsiteX3" fmla="*/ 1185545 w 2288312"/>
              <a:gd name="connsiteY3" fmla="*/ 867779 h 1112848"/>
              <a:gd name="connsiteX4" fmla="*/ 1185545 w 2288312"/>
              <a:gd name="connsiteY4" fmla="*/ 330105 h 1112848"/>
              <a:gd name="connsiteX5" fmla="*/ 977975 w 2288312"/>
              <a:gd name="connsiteY5" fmla="*/ 330105 h 1112848"/>
              <a:gd name="connsiteX6" fmla="*/ 1308080 w 2288312"/>
              <a:gd name="connsiteY6" fmla="*/ 0 h 1112848"/>
              <a:gd name="connsiteX7" fmla="*/ 1638184 w 2288312"/>
              <a:gd name="connsiteY7" fmla="*/ 330105 h 1112848"/>
              <a:gd name="connsiteX8" fmla="*/ 1430614 w 2288312"/>
              <a:gd name="connsiteY8" fmla="*/ 330105 h 1112848"/>
              <a:gd name="connsiteX9" fmla="*/ 1430614 w 2288312"/>
              <a:gd name="connsiteY9" fmla="*/ 867779 h 1112848"/>
              <a:gd name="connsiteX10" fmla="*/ 2286055 w 2288312"/>
              <a:gd name="connsiteY10" fmla="*/ 867779 h 1112848"/>
              <a:gd name="connsiteX11" fmla="*/ 2262304 w 2288312"/>
              <a:gd name="connsiteY11" fmla="*/ 873965 h 1112848"/>
              <a:gd name="connsiteX12" fmla="*/ 2288199 w 2288312"/>
              <a:gd name="connsiteY12" fmla="*/ 876110 h 1112848"/>
              <a:gd name="connsiteX13" fmla="*/ 2286055 w 2288312"/>
              <a:gd name="connsiteY13" fmla="*/ 1094787 h 1112848"/>
              <a:gd name="connsiteX14" fmla="*/ 2286055 w 2288312"/>
              <a:gd name="connsiteY14" fmla="*/ 1112848 h 1112848"/>
              <a:gd name="connsiteX15" fmla="*/ 330105 w 2288312"/>
              <a:gd name="connsiteY15" fmla="*/ 1112848 h 1112848"/>
              <a:gd name="connsiteX16" fmla="*/ 334653 w 2288312"/>
              <a:gd name="connsiteY16" fmla="*/ 1088406 h 1112848"/>
              <a:gd name="connsiteX17" fmla="*/ 0 w 2288312"/>
              <a:gd name="connsiteY17" fmla="*/ 990314 h 1112848"/>
              <a:gd name="connsiteX0" fmla="*/ 15638 w 1985502"/>
              <a:gd name="connsiteY0" fmla="*/ 1008511 h 1112848"/>
              <a:gd name="connsiteX1" fmla="*/ 0 w 1985502"/>
              <a:gd name="connsiteY1" fmla="*/ 874024 h 1112848"/>
              <a:gd name="connsiteX2" fmla="*/ 27295 w 1985502"/>
              <a:gd name="connsiteY2" fmla="*/ 867779 h 1112848"/>
              <a:gd name="connsiteX3" fmla="*/ 882735 w 1985502"/>
              <a:gd name="connsiteY3" fmla="*/ 867779 h 1112848"/>
              <a:gd name="connsiteX4" fmla="*/ 882735 w 1985502"/>
              <a:gd name="connsiteY4" fmla="*/ 330105 h 1112848"/>
              <a:gd name="connsiteX5" fmla="*/ 675165 w 1985502"/>
              <a:gd name="connsiteY5" fmla="*/ 330105 h 1112848"/>
              <a:gd name="connsiteX6" fmla="*/ 1005270 w 1985502"/>
              <a:gd name="connsiteY6" fmla="*/ 0 h 1112848"/>
              <a:gd name="connsiteX7" fmla="*/ 1335374 w 1985502"/>
              <a:gd name="connsiteY7" fmla="*/ 330105 h 1112848"/>
              <a:gd name="connsiteX8" fmla="*/ 1127804 w 1985502"/>
              <a:gd name="connsiteY8" fmla="*/ 330105 h 1112848"/>
              <a:gd name="connsiteX9" fmla="*/ 1127804 w 1985502"/>
              <a:gd name="connsiteY9" fmla="*/ 867779 h 1112848"/>
              <a:gd name="connsiteX10" fmla="*/ 1983245 w 1985502"/>
              <a:gd name="connsiteY10" fmla="*/ 867779 h 1112848"/>
              <a:gd name="connsiteX11" fmla="*/ 1959494 w 1985502"/>
              <a:gd name="connsiteY11" fmla="*/ 873965 h 1112848"/>
              <a:gd name="connsiteX12" fmla="*/ 1985389 w 1985502"/>
              <a:gd name="connsiteY12" fmla="*/ 876110 h 1112848"/>
              <a:gd name="connsiteX13" fmla="*/ 1983245 w 1985502"/>
              <a:gd name="connsiteY13" fmla="*/ 1094787 h 1112848"/>
              <a:gd name="connsiteX14" fmla="*/ 1983245 w 1985502"/>
              <a:gd name="connsiteY14" fmla="*/ 1112848 h 1112848"/>
              <a:gd name="connsiteX15" fmla="*/ 27295 w 1985502"/>
              <a:gd name="connsiteY15" fmla="*/ 1112848 h 1112848"/>
              <a:gd name="connsiteX16" fmla="*/ 31843 w 1985502"/>
              <a:gd name="connsiteY16" fmla="*/ 1088406 h 1112848"/>
              <a:gd name="connsiteX17" fmla="*/ 15638 w 1985502"/>
              <a:gd name="connsiteY17" fmla="*/ 1008511 h 1112848"/>
              <a:gd name="connsiteX0" fmla="*/ 0 w 1969864"/>
              <a:gd name="connsiteY0" fmla="*/ 1008511 h 1112848"/>
              <a:gd name="connsiteX1" fmla="*/ 7108 w 1969864"/>
              <a:gd name="connsiteY1" fmla="*/ 851277 h 1112848"/>
              <a:gd name="connsiteX2" fmla="*/ 11657 w 1969864"/>
              <a:gd name="connsiteY2" fmla="*/ 867779 h 1112848"/>
              <a:gd name="connsiteX3" fmla="*/ 867097 w 1969864"/>
              <a:gd name="connsiteY3" fmla="*/ 867779 h 1112848"/>
              <a:gd name="connsiteX4" fmla="*/ 867097 w 1969864"/>
              <a:gd name="connsiteY4" fmla="*/ 330105 h 1112848"/>
              <a:gd name="connsiteX5" fmla="*/ 659527 w 1969864"/>
              <a:gd name="connsiteY5" fmla="*/ 330105 h 1112848"/>
              <a:gd name="connsiteX6" fmla="*/ 989632 w 1969864"/>
              <a:gd name="connsiteY6" fmla="*/ 0 h 1112848"/>
              <a:gd name="connsiteX7" fmla="*/ 1319736 w 1969864"/>
              <a:gd name="connsiteY7" fmla="*/ 330105 h 1112848"/>
              <a:gd name="connsiteX8" fmla="*/ 1112166 w 1969864"/>
              <a:gd name="connsiteY8" fmla="*/ 330105 h 1112848"/>
              <a:gd name="connsiteX9" fmla="*/ 1112166 w 1969864"/>
              <a:gd name="connsiteY9" fmla="*/ 867779 h 1112848"/>
              <a:gd name="connsiteX10" fmla="*/ 1967607 w 1969864"/>
              <a:gd name="connsiteY10" fmla="*/ 867779 h 1112848"/>
              <a:gd name="connsiteX11" fmla="*/ 1943856 w 1969864"/>
              <a:gd name="connsiteY11" fmla="*/ 873965 h 1112848"/>
              <a:gd name="connsiteX12" fmla="*/ 1969751 w 1969864"/>
              <a:gd name="connsiteY12" fmla="*/ 876110 h 1112848"/>
              <a:gd name="connsiteX13" fmla="*/ 1967607 w 1969864"/>
              <a:gd name="connsiteY13" fmla="*/ 1094787 h 1112848"/>
              <a:gd name="connsiteX14" fmla="*/ 1967607 w 1969864"/>
              <a:gd name="connsiteY14" fmla="*/ 1112848 h 1112848"/>
              <a:gd name="connsiteX15" fmla="*/ 11657 w 1969864"/>
              <a:gd name="connsiteY15" fmla="*/ 1112848 h 1112848"/>
              <a:gd name="connsiteX16" fmla="*/ 16205 w 1969864"/>
              <a:gd name="connsiteY16" fmla="*/ 1088406 h 1112848"/>
              <a:gd name="connsiteX17" fmla="*/ 0 w 1969864"/>
              <a:gd name="connsiteY17" fmla="*/ 1008511 h 1112848"/>
              <a:gd name="connsiteX0" fmla="*/ 15638 w 1962756"/>
              <a:gd name="connsiteY0" fmla="*/ 1008511 h 1112848"/>
              <a:gd name="connsiteX1" fmla="*/ 0 w 1962756"/>
              <a:gd name="connsiteY1" fmla="*/ 851277 h 1112848"/>
              <a:gd name="connsiteX2" fmla="*/ 4549 w 1962756"/>
              <a:gd name="connsiteY2" fmla="*/ 867779 h 1112848"/>
              <a:gd name="connsiteX3" fmla="*/ 859989 w 1962756"/>
              <a:gd name="connsiteY3" fmla="*/ 867779 h 1112848"/>
              <a:gd name="connsiteX4" fmla="*/ 859989 w 1962756"/>
              <a:gd name="connsiteY4" fmla="*/ 330105 h 1112848"/>
              <a:gd name="connsiteX5" fmla="*/ 652419 w 1962756"/>
              <a:gd name="connsiteY5" fmla="*/ 330105 h 1112848"/>
              <a:gd name="connsiteX6" fmla="*/ 982524 w 1962756"/>
              <a:gd name="connsiteY6" fmla="*/ 0 h 1112848"/>
              <a:gd name="connsiteX7" fmla="*/ 1312628 w 1962756"/>
              <a:gd name="connsiteY7" fmla="*/ 330105 h 1112848"/>
              <a:gd name="connsiteX8" fmla="*/ 1105058 w 1962756"/>
              <a:gd name="connsiteY8" fmla="*/ 330105 h 1112848"/>
              <a:gd name="connsiteX9" fmla="*/ 1105058 w 1962756"/>
              <a:gd name="connsiteY9" fmla="*/ 867779 h 1112848"/>
              <a:gd name="connsiteX10" fmla="*/ 1960499 w 1962756"/>
              <a:gd name="connsiteY10" fmla="*/ 867779 h 1112848"/>
              <a:gd name="connsiteX11" fmla="*/ 1936748 w 1962756"/>
              <a:gd name="connsiteY11" fmla="*/ 873965 h 1112848"/>
              <a:gd name="connsiteX12" fmla="*/ 1962643 w 1962756"/>
              <a:gd name="connsiteY12" fmla="*/ 876110 h 1112848"/>
              <a:gd name="connsiteX13" fmla="*/ 1960499 w 1962756"/>
              <a:gd name="connsiteY13" fmla="*/ 1094787 h 1112848"/>
              <a:gd name="connsiteX14" fmla="*/ 1960499 w 1962756"/>
              <a:gd name="connsiteY14" fmla="*/ 1112848 h 1112848"/>
              <a:gd name="connsiteX15" fmla="*/ 4549 w 1962756"/>
              <a:gd name="connsiteY15" fmla="*/ 1112848 h 1112848"/>
              <a:gd name="connsiteX16" fmla="*/ 9097 w 1962756"/>
              <a:gd name="connsiteY16" fmla="*/ 1088406 h 1112848"/>
              <a:gd name="connsiteX17" fmla="*/ 15638 w 1962756"/>
              <a:gd name="connsiteY17" fmla="*/ 1008511 h 1112848"/>
              <a:gd name="connsiteX0" fmla="*/ 11089 w 1958207"/>
              <a:gd name="connsiteY0" fmla="*/ 1008511 h 1112848"/>
              <a:gd name="connsiteX1" fmla="*/ 9099 w 1958207"/>
              <a:gd name="connsiteY1" fmla="*/ 896770 h 1112848"/>
              <a:gd name="connsiteX2" fmla="*/ 0 w 1958207"/>
              <a:gd name="connsiteY2" fmla="*/ 867779 h 1112848"/>
              <a:gd name="connsiteX3" fmla="*/ 855440 w 1958207"/>
              <a:gd name="connsiteY3" fmla="*/ 867779 h 1112848"/>
              <a:gd name="connsiteX4" fmla="*/ 855440 w 1958207"/>
              <a:gd name="connsiteY4" fmla="*/ 330105 h 1112848"/>
              <a:gd name="connsiteX5" fmla="*/ 647870 w 1958207"/>
              <a:gd name="connsiteY5" fmla="*/ 330105 h 1112848"/>
              <a:gd name="connsiteX6" fmla="*/ 977975 w 1958207"/>
              <a:gd name="connsiteY6" fmla="*/ 0 h 1112848"/>
              <a:gd name="connsiteX7" fmla="*/ 1308079 w 1958207"/>
              <a:gd name="connsiteY7" fmla="*/ 330105 h 1112848"/>
              <a:gd name="connsiteX8" fmla="*/ 1100509 w 1958207"/>
              <a:gd name="connsiteY8" fmla="*/ 330105 h 1112848"/>
              <a:gd name="connsiteX9" fmla="*/ 1100509 w 1958207"/>
              <a:gd name="connsiteY9" fmla="*/ 867779 h 1112848"/>
              <a:gd name="connsiteX10" fmla="*/ 1955950 w 1958207"/>
              <a:gd name="connsiteY10" fmla="*/ 867779 h 1112848"/>
              <a:gd name="connsiteX11" fmla="*/ 1932199 w 1958207"/>
              <a:gd name="connsiteY11" fmla="*/ 873965 h 1112848"/>
              <a:gd name="connsiteX12" fmla="*/ 1958094 w 1958207"/>
              <a:gd name="connsiteY12" fmla="*/ 876110 h 1112848"/>
              <a:gd name="connsiteX13" fmla="*/ 1955950 w 1958207"/>
              <a:gd name="connsiteY13" fmla="*/ 1094787 h 1112848"/>
              <a:gd name="connsiteX14" fmla="*/ 1955950 w 1958207"/>
              <a:gd name="connsiteY14" fmla="*/ 1112848 h 1112848"/>
              <a:gd name="connsiteX15" fmla="*/ 0 w 1958207"/>
              <a:gd name="connsiteY15" fmla="*/ 1112848 h 1112848"/>
              <a:gd name="connsiteX16" fmla="*/ 4548 w 1958207"/>
              <a:gd name="connsiteY16" fmla="*/ 1088406 h 1112848"/>
              <a:gd name="connsiteX17" fmla="*/ 11089 w 1958207"/>
              <a:gd name="connsiteY17" fmla="*/ 1008511 h 11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8207" h="1112848">
                <a:moveTo>
                  <a:pt x="11089" y="1008511"/>
                </a:moveTo>
                <a:cubicBezTo>
                  <a:pt x="10426" y="971264"/>
                  <a:pt x="9762" y="934017"/>
                  <a:pt x="9099" y="896770"/>
                </a:cubicBezTo>
                <a:lnTo>
                  <a:pt x="0" y="867779"/>
                </a:lnTo>
                <a:lnTo>
                  <a:pt x="855440" y="867779"/>
                </a:lnTo>
                <a:lnTo>
                  <a:pt x="855440" y="330105"/>
                </a:lnTo>
                <a:lnTo>
                  <a:pt x="647870" y="330105"/>
                </a:lnTo>
                <a:lnTo>
                  <a:pt x="977975" y="0"/>
                </a:lnTo>
                <a:lnTo>
                  <a:pt x="1308079" y="330105"/>
                </a:lnTo>
                <a:lnTo>
                  <a:pt x="1100509" y="330105"/>
                </a:lnTo>
                <a:lnTo>
                  <a:pt x="1100509" y="867779"/>
                </a:lnTo>
                <a:lnTo>
                  <a:pt x="1955950" y="867779"/>
                </a:lnTo>
                <a:lnTo>
                  <a:pt x="1932199" y="873965"/>
                </a:lnTo>
                <a:lnTo>
                  <a:pt x="1958094" y="876110"/>
                </a:lnTo>
                <a:cubicBezTo>
                  <a:pt x="1958896" y="950519"/>
                  <a:pt x="1955148" y="1020378"/>
                  <a:pt x="1955950" y="1094787"/>
                </a:cubicBezTo>
                <a:lnTo>
                  <a:pt x="1955950" y="1112848"/>
                </a:lnTo>
                <a:lnTo>
                  <a:pt x="0" y="1112848"/>
                </a:lnTo>
                <a:lnTo>
                  <a:pt x="4548" y="1088406"/>
                </a:lnTo>
                <a:lnTo>
                  <a:pt x="11089" y="1008511"/>
                </a:ln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78AA"/>
              </a:solidFill>
            </a:endParaRPr>
          </a:p>
        </p:txBody>
      </p:sp>
      <p:sp>
        <p:nvSpPr>
          <p:cNvPr id="14" name="Elipse 13"/>
          <p:cNvSpPr/>
          <p:nvPr/>
        </p:nvSpPr>
        <p:spPr>
          <a:xfrm>
            <a:off x="3669193" y="4048396"/>
            <a:ext cx="1521001" cy="1547228"/>
          </a:xfrm>
          <a:prstGeom prst="ellipse">
            <a:avLst/>
          </a:prstGeom>
          <a:solidFill>
            <a:srgbClr val="003E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 kern="1200"/>
          </a:p>
        </p:txBody>
      </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2988" y="4323904"/>
            <a:ext cx="930323" cy="930323"/>
          </a:xfrm>
          <a:prstGeom prst="rect">
            <a:avLst/>
          </a:prstGeom>
        </p:spPr>
      </p:pic>
      <p:sp>
        <p:nvSpPr>
          <p:cNvPr id="16" name="Rectángulo 15"/>
          <p:cNvSpPr/>
          <p:nvPr/>
        </p:nvSpPr>
        <p:spPr>
          <a:xfrm>
            <a:off x="2682087" y="5600248"/>
            <a:ext cx="3630930" cy="400110"/>
          </a:xfrm>
          <a:prstGeom prst="rect">
            <a:avLst/>
          </a:prstGeom>
        </p:spPr>
        <p:txBody>
          <a:bodyPr wrap="none">
            <a:spAutoFit/>
          </a:bodyPr>
          <a:lstStyle/>
          <a:p>
            <a:pPr lvl="0" algn="just"/>
            <a:r>
              <a:rPr lang="es-MX" sz="2000" dirty="0">
                <a:solidFill>
                  <a:srgbClr val="003E65"/>
                </a:solidFill>
                <a:latin typeface="Arial Rounded MT Bold" panose="020F0704030504030204" pitchFamily="34" charset="0"/>
              </a:rPr>
              <a:t>Seguimiento Plan de acción</a:t>
            </a:r>
          </a:p>
        </p:txBody>
      </p:sp>
    </p:spTree>
    <p:extLst>
      <p:ext uri="{BB962C8B-B14F-4D97-AF65-F5344CB8AC3E}">
        <p14:creationId xmlns:p14="http://schemas.microsoft.com/office/powerpoint/2010/main" val="250784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2110" y="0"/>
            <a:ext cx="9059779" cy="6039853"/>
          </a:xfrm>
          <a:prstGeom prst="rect">
            <a:avLst/>
          </a:prstGeom>
        </p:spPr>
      </p:pic>
      <p:sp>
        <p:nvSpPr>
          <p:cNvPr id="4" name="Rectángulo 3"/>
          <p:cNvSpPr/>
          <p:nvPr/>
        </p:nvSpPr>
        <p:spPr>
          <a:xfrm>
            <a:off x="0" y="6042990"/>
            <a:ext cx="9144000" cy="8150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2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751" y="6042990"/>
            <a:ext cx="1412296" cy="8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p:cNvSpPr/>
          <p:nvPr/>
        </p:nvSpPr>
        <p:spPr>
          <a:xfrm>
            <a:off x="146658" y="4853840"/>
            <a:ext cx="3881101" cy="707886"/>
          </a:xfrm>
          <a:prstGeom prst="rect">
            <a:avLst/>
          </a:prstGeom>
        </p:spPr>
        <p:txBody>
          <a:bodyPr wrap="square">
            <a:spAutoFit/>
          </a:bodyPr>
          <a:lstStyle/>
          <a:p>
            <a:pPr lvl="0" algn="ctr"/>
            <a:r>
              <a:rPr lang="es-MX" sz="4000" dirty="0">
                <a:solidFill>
                  <a:srgbClr val="FFFFFF"/>
                </a:solidFill>
                <a:latin typeface="Arial Rounded MT Bold" panose="020F0704030504030204" pitchFamily="34" charset="0"/>
              </a:rPr>
              <a:t>Inversión</a:t>
            </a:r>
          </a:p>
        </p:txBody>
      </p:sp>
    </p:spTree>
    <p:extLst>
      <p:ext uri="{BB962C8B-B14F-4D97-AF65-F5344CB8AC3E}">
        <p14:creationId xmlns:p14="http://schemas.microsoft.com/office/powerpoint/2010/main" val="391728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aphicFrame>
        <p:nvGraphicFramePr>
          <p:cNvPr id="6" name="Diagrama 5"/>
          <p:cNvGraphicFramePr/>
          <p:nvPr>
            <p:extLst>
              <p:ext uri="{D42A27DB-BD31-4B8C-83A1-F6EECF244321}">
                <p14:modId xmlns:p14="http://schemas.microsoft.com/office/powerpoint/2010/main" val="1681470325"/>
              </p:ext>
            </p:extLst>
          </p:nvPr>
        </p:nvGraphicFramePr>
        <p:xfrm>
          <a:off x="636963" y="1621971"/>
          <a:ext cx="8145863" cy="4331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698270" y="1368630"/>
            <a:ext cx="8179724" cy="882742"/>
          </a:xfrm>
          <a:prstGeom prst="rect">
            <a:avLst/>
          </a:prstGeom>
        </p:spPr>
        <p:txBody>
          <a:bodyPr wrap="square">
            <a:spAutoFit/>
          </a:bodyPr>
          <a:lstStyle/>
          <a:p>
            <a:pPr algn="just">
              <a:lnSpc>
                <a:spcPct val="107000"/>
              </a:lnSpc>
              <a:spcAft>
                <a:spcPts val="0"/>
              </a:spcAft>
            </a:pPr>
            <a:r>
              <a:rPr lang="es-CO" sz="1600" dirty="0">
                <a:solidFill>
                  <a:schemeClr val="accent5">
                    <a:lumMod val="50000"/>
                  </a:schemeClr>
                </a:solidFill>
                <a:latin typeface="Arial Rounded MT Bold" panose="020F0704030504030204" pitchFamily="34" charset="0"/>
              </a:rPr>
              <a:t>El seguimiento a la inversión hace referencia al cumplimiento de los </a:t>
            </a:r>
            <a:r>
              <a:rPr lang="es-CO" sz="1600" b="1" dirty="0">
                <a:solidFill>
                  <a:schemeClr val="accent5">
                    <a:lumMod val="50000"/>
                  </a:schemeClr>
                </a:solidFill>
                <a:latin typeface="Arial Rounded MT Bold" panose="020F0704030504030204" pitchFamily="34" charset="0"/>
              </a:rPr>
              <a:t>objetivos específicos </a:t>
            </a:r>
            <a:r>
              <a:rPr lang="es-CO" sz="1600" dirty="0">
                <a:solidFill>
                  <a:schemeClr val="accent5">
                    <a:lumMod val="50000"/>
                  </a:schemeClr>
                </a:solidFill>
                <a:latin typeface="Arial Rounded MT Bold" panose="020F0704030504030204" pitchFamily="34" charset="0"/>
              </a:rPr>
              <a:t>establecidos en cada uno de los 14 proyectos de inversión que tiene la Secretaría:</a:t>
            </a:r>
          </a:p>
        </p:txBody>
      </p:sp>
      <p:sp>
        <p:nvSpPr>
          <p:cNvPr id="8" name="Rectángulo 7"/>
          <p:cNvSpPr/>
          <p:nvPr/>
        </p:nvSpPr>
        <p:spPr>
          <a:xfrm>
            <a:off x="251956" y="5333999"/>
            <a:ext cx="8609858" cy="783869"/>
          </a:xfrm>
          <a:prstGeom prst="rect">
            <a:avLst/>
          </a:prstGeom>
        </p:spPr>
        <p:txBody>
          <a:bodyPr wrap="square">
            <a:spAutoFit/>
          </a:bodyPr>
          <a:lstStyle/>
          <a:p>
            <a:pPr algn="just">
              <a:lnSpc>
                <a:spcPct val="107000"/>
              </a:lnSpc>
              <a:spcAft>
                <a:spcPts val="0"/>
              </a:spcAft>
            </a:pPr>
            <a:r>
              <a:rPr lang="es-CO" sz="1400" dirty="0">
                <a:solidFill>
                  <a:schemeClr val="accent5">
                    <a:lumMod val="50000"/>
                  </a:schemeClr>
                </a:solidFill>
                <a:latin typeface="Arial Rounded MT Bold" panose="020F0704030504030204" pitchFamily="34" charset="0"/>
              </a:rPr>
              <a:t>Nota aclaratoria: El cálculo de los objetivos específicos usa como fuente de datos la hoja 6 SPI de actividades y tareas. Las metas incluidas SEGPLAN con fuente SIRBE se describen en la hoja resumen ejecutivo.</a:t>
            </a:r>
          </a:p>
        </p:txBody>
      </p:sp>
    </p:spTree>
    <p:extLst>
      <p:ext uri="{BB962C8B-B14F-4D97-AF65-F5344CB8AC3E}">
        <p14:creationId xmlns:p14="http://schemas.microsoft.com/office/powerpoint/2010/main" val="21451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33851" y="1883807"/>
            <a:ext cx="8277640" cy="38994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sp>
        <p:nvSpPr>
          <p:cNvPr id="6" name="Rectángulo 5"/>
          <p:cNvSpPr/>
          <p:nvPr/>
        </p:nvSpPr>
        <p:spPr>
          <a:xfrm>
            <a:off x="698270" y="1235624"/>
            <a:ext cx="8179724" cy="598305"/>
          </a:xfrm>
          <a:prstGeom prst="rect">
            <a:avLst/>
          </a:prstGeom>
        </p:spPr>
        <p:txBody>
          <a:bodyPr wrap="square">
            <a:spAutoFit/>
          </a:bodyPr>
          <a:lstStyle/>
          <a:p>
            <a:pPr algn="just">
              <a:lnSpc>
                <a:spcPct val="107000"/>
              </a:lnSpc>
              <a:spcAft>
                <a:spcPts val="0"/>
              </a:spcAft>
            </a:pPr>
            <a:r>
              <a:rPr lang="es-CO" sz="1600" dirty="0">
                <a:solidFill>
                  <a:srgbClr val="003E65"/>
                </a:solidFill>
                <a:latin typeface="Arial Rounded MT Bold" panose="020F0704030504030204" pitchFamily="34" charset="0"/>
              </a:rPr>
              <a:t>Seguimiento a tareas, actividades, metas y objetivos específicos para consolidar el Plan de Acción Institucional desde la inversión:</a:t>
            </a:r>
          </a:p>
        </p:txBody>
      </p:sp>
      <p:graphicFrame>
        <p:nvGraphicFramePr>
          <p:cNvPr id="8" name="Tabla 7"/>
          <p:cNvGraphicFramePr>
            <a:graphicFrameLocks noGrp="1"/>
          </p:cNvGraphicFramePr>
          <p:nvPr>
            <p:extLst>
              <p:ext uri="{D42A27DB-BD31-4B8C-83A1-F6EECF244321}">
                <p14:modId xmlns:p14="http://schemas.microsoft.com/office/powerpoint/2010/main" val="822597920"/>
              </p:ext>
            </p:extLst>
          </p:nvPr>
        </p:nvGraphicFramePr>
        <p:xfrm>
          <a:off x="504323" y="1903542"/>
          <a:ext cx="8277640" cy="4012020"/>
        </p:xfrm>
        <a:graphic>
          <a:graphicData uri="http://schemas.openxmlformats.org/drawingml/2006/table">
            <a:tbl>
              <a:tblPr firstRow="1" firstCol="1" bandRow="1">
                <a:tableStyleId>{B301B821-A1FF-4177-AEE7-76D212191A09}</a:tableStyleId>
              </a:tblPr>
              <a:tblGrid>
                <a:gridCol w="4636665">
                  <a:extLst>
                    <a:ext uri="{9D8B030D-6E8A-4147-A177-3AD203B41FA5}">
                      <a16:colId xmlns:a16="http://schemas.microsoft.com/office/drawing/2014/main" val="20000"/>
                    </a:ext>
                  </a:extLst>
                </a:gridCol>
                <a:gridCol w="1072342">
                  <a:extLst>
                    <a:ext uri="{9D8B030D-6E8A-4147-A177-3AD203B41FA5}">
                      <a16:colId xmlns:a16="http://schemas.microsoft.com/office/drawing/2014/main" val="20001"/>
                    </a:ext>
                  </a:extLst>
                </a:gridCol>
                <a:gridCol w="756458">
                  <a:extLst>
                    <a:ext uri="{9D8B030D-6E8A-4147-A177-3AD203B41FA5}">
                      <a16:colId xmlns:a16="http://schemas.microsoft.com/office/drawing/2014/main" val="20002"/>
                    </a:ext>
                  </a:extLst>
                </a:gridCol>
                <a:gridCol w="997528">
                  <a:extLst>
                    <a:ext uri="{9D8B030D-6E8A-4147-A177-3AD203B41FA5}">
                      <a16:colId xmlns:a16="http://schemas.microsoft.com/office/drawing/2014/main" val="20003"/>
                    </a:ext>
                  </a:extLst>
                </a:gridCol>
                <a:gridCol w="814647">
                  <a:extLst>
                    <a:ext uri="{9D8B030D-6E8A-4147-A177-3AD203B41FA5}">
                      <a16:colId xmlns:a16="http://schemas.microsoft.com/office/drawing/2014/main" val="20004"/>
                    </a:ext>
                  </a:extLst>
                </a:gridCol>
              </a:tblGrid>
              <a:tr h="520284">
                <a:tc>
                  <a:txBody>
                    <a:bodyPr/>
                    <a:lstStyle/>
                    <a:p>
                      <a:pPr algn="ctr">
                        <a:lnSpc>
                          <a:spcPct val="107000"/>
                        </a:lnSpc>
                        <a:spcAft>
                          <a:spcPts val="0"/>
                        </a:spcAft>
                      </a:pPr>
                      <a:r>
                        <a:rPr lang="es-MX" sz="1100" dirty="0">
                          <a:effectLst/>
                          <a:highlight>
                            <a:srgbClr val="005F9A"/>
                          </a:highlight>
                        </a:rPr>
                        <a:t>Proyecto de</a:t>
                      </a:r>
                      <a:r>
                        <a:rPr lang="es-MX" sz="1100" baseline="0" dirty="0">
                          <a:effectLst/>
                          <a:highlight>
                            <a:srgbClr val="005F9A"/>
                          </a:highlight>
                        </a:rPr>
                        <a:t> inversión</a:t>
                      </a:r>
                      <a:endParaRPr lang="es-MX" sz="11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tc>
                  <a:txBody>
                    <a:bodyPr/>
                    <a:lstStyle/>
                    <a:p>
                      <a:pPr algn="ctr">
                        <a:lnSpc>
                          <a:spcPct val="107000"/>
                        </a:lnSpc>
                        <a:spcAft>
                          <a:spcPts val="0"/>
                        </a:spcAft>
                      </a:pPr>
                      <a:r>
                        <a:rPr lang="es-MX" sz="1100" dirty="0">
                          <a:effectLst/>
                          <a:highlight>
                            <a:srgbClr val="005F9A"/>
                          </a:highlight>
                        </a:rPr>
                        <a:t>Objetivos específicos</a:t>
                      </a:r>
                      <a:endParaRPr lang="es-MX" sz="11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tc>
                  <a:txBody>
                    <a:bodyPr/>
                    <a:lstStyle/>
                    <a:p>
                      <a:pPr algn="ctr">
                        <a:lnSpc>
                          <a:spcPct val="107000"/>
                        </a:lnSpc>
                        <a:spcAft>
                          <a:spcPts val="0"/>
                        </a:spcAft>
                      </a:pPr>
                      <a:r>
                        <a:rPr lang="es-MX" sz="1100" dirty="0">
                          <a:effectLst/>
                          <a:highlight>
                            <a:srgbClr val="005F9A"/>
                          </a:highlight>
                        </a:rPr>
                        <a:t>Metas</a:t>
                      </a:r>
                      <a:endParaRPr lang="es-MX" sz="11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tc>
                  <a:txBody>
                    <a:bodyPr/>
                    <a:lstStyle/>
                    <a:p>
                      <a:pPr algn="ctr">
                        <a:lnSpc>
                          <a:spcPct val="107000"/>
                        </a:lnSpc>
                        <a:spcAft>
                          <a:spcPts val="0"/>
                        </a:spcAft>
                      </a:pPr>
                      <a:r>
                        <a:rPr lang="es-MX" sz="1100" dirty="0">
                          <a:effectLst/>
                          <a:highlight>
                            <a:srgbClr val="005F9A"/>
                          </a:highlight>
                        </a:rPr>
                        <a:t>Actividades</a:t>
                      </a:r>
                      <a:endParaRPr lang="es-MX" sz="11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tc>
                  <a:txBody>
                    <a:bodyPr/>
                    <a:lstStyle/>
                    <a:p>
                      <a:pPr algn="ctr">
                        <a:lnSpc>
                          <a:spcPct val="107000"/>
                        </a:lnSpc>
                        <a:spcAft>
                          <a:spcPts val="0"/>
                        </a:spcAft>
                      </a:pPr>
                      <a:r>
                        <a:rPr lang="es-MX" sz="1100" dirty="0">
                          <a:effectLst/>
                          <a:highlight>
                            <a:srgbClr val="005F9A"/>
                          </a:highlight>
                        </a:rPr>
                        <a:t>Tareas</a:t>
                      </a:r>
                      <a:endParaRPr lang="es-MX" sz="1100" b="0" dirty="0">
                        <a:solidFill>
                          <a:schemeClr val="bg1"/>
                        </a:solidFill>
                        <a:effectLst/>
                        <a:highlight>
                          <a:srgbClr val="005F9A"/>
                        </a:highlight>
                        <a:latin typeface="Arial Rounded MT Bold" panose="020F0704030504030204" pitchFamily="34" charset="0"/>
                        <a:ea typeface="Calibri" panose="020F0502020204030204" pitchFamily="34" charset="0"/>
                        <a:cs typeface="Times New Roman" panose="02020603050405020304" pitchFamily="18" charset="0"/>
                      </a:endParaRPr>
                    </a:p>
                  </a:txBody>
                  <a:tcPr marL="44450" marR="44450" marT="0" marB="0" anchor="ctr">
                    <a:solidFill>
                      <a:srgbClr val="005F9A"/>
                    </a:solidFill>
                  </a:tcPr>
                </a:tc>
                <a:extLst>
                  <a:ext uri="{0D108BD9-81ED-4DB2-BD59-A6C34878D82A}">
                    <a16:rowId xmlns:a16="http://schemas.microsoft.com/office/drawing/2014/main" val="10000"/>
                  </a:ext>
                </a:extLst>
              </a:tr>
              <a:tr h="391117">
                <a:tc>
                  <a:txBody>
                    <a:bodyPr/>
                    <a:lstStyle/>
                    <a:p>
                      <a:pPr algn="l" rtl="0" fontAlgn="ctr"/>
                      <a:r>
                        <a:rPr lang="es-CO" sz="1200" u="none" strike="noStrike" dirty="0">
                          <a:solidFill>
                            <a:schemeClr val="tx1">
                              <a:lumMod val="75000"/>
                              <a:lumOff val="25000"/>
                            </a:schemeClr>
                          </a:solidFill>
                          <a:effectLst/>
                        </a:rPr>
                        <a:t>1093 - Prevención y atención integral de la paternidad y la maternidad temprana</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2</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2</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15</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255934">
                <a:tc>
                  <a:txBody>
                    <a:bodyPr/>
                    <a:lstStyle/>
                    <a:p>
                      <a:pPr algn="l" rtl="0" fontAlgn="ctr"/>
                      <a:r>
                        <a:rPr lang="es-CO" sz="1200" u="none" strike="noStrike" dirty="0">
                          <a:solidFill>
                            <a:schemeClr val="tx1">
                              <a:lumMod val="75000"/>
                              <a:lumOff val="25000"/>
                            </a:schemeClr>
                          </a:solidFill>
                          <a:effectLst/>
                        </a:rPr>
                        <a:t>1096 - Desarrollo integral desde la gestación hasta la adolescencia</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8</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21</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56</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204090">
                <a:tc>
                  <a:txBody>
                    <a:bodyPr/>
                    <a:lstStyle/>
                    <a:p>
                      <a:pPr algn="l" rtl="0" fontAlgn="ctr"/>
                      <a:r>
                        <a:rPr lang="es-CO" sz="1200" u="none" strike="noStrike" dirty="0">
                          <a:solidFill>
                            <a:schemeClr val="tx1">
                              <a:lumMod val="75000"/>
                              <a:lumOff val="25000"/>
                            </a:schemeClr>
                          </a:solidFill>
                          <a:effectLst/>
                        </a:rPr>
                        <a:t>1086 - Una ciudad para las familias</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3</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8</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31</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94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204090">
                <a:tc>
                  <a:txBody>
                    <a:bodyPr/>
                    <a:lstStyle/>
                    <a:p>
                      <a:pPr algn="l" rtl="0" fontAlgn="ctr"/>
                      <a:r>
                        <a:rPr lang="es-CO" sz="1200" u="none" strike="noStrike" dirty="0">
                          <a:solidFill>
                            <a:schemeClr val="tx1">
                              <a:lumMod val="75000"/>
                              <a:lumOff val="25000"/>
                            </a:schemeClr>
                          </a:solidFill>
                          <a:effectLst/>
                        </a:rPr>
                        <a:t>1113 - Por una ciudad incluyente y sin barreras </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3</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5</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13</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40</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391117">
                <a:tc>
                  <a:txBody>
                    <a:bodyPr/>
                    <a:lstStyle/>
                    <a:p>
                      <a:pPr algn="l" rtl="0" fontAlgn="ctr"/>
                      <a:r>
                        <a:rPr lang="es-CO" sz="1200" u="none" strike="noStrike" dirty="0">
                          <a:solidFill>
                            <a:schemeClr val="tx1">
                              <a:lumMod val="75000"/>
                              <a:lumOff val="25000"/>
                            </a:schemeClr>
                          </a:solidFill>
                          <a:effectLst/>
                        </a:rPr>
                        <a:t>1108 - Prevención y atención integral del fenómeno de habitabilidad en calle</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5</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6</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12</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34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04090">
                <a:tc>
                  <a:txBody>
                    <a:bodyPr/>
                    <a:lstStyle/>
                    <a:p>
                      <a:pPr algn="l" rtl="0" fontAlgn="ctr"/>
                      <a:r>
                        <a:rPr lang="es-CO" sz="1200" u="none" strike="noStrike" dirty="0">
                          <a:solidFill>
                            <a:schemeClr val="tx1">
                              <a:lumMod val="75000"/>
                              <a:lumOff val="25000"/>
                            </a:schemeClr>
                          </a:solidFill>
                          <a:effectLst/>
                        </a:rPr>
                        <a:t>1099 - Envejecimiento digno, activo y feliz</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7</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13</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29</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6"/>
                  </a:ext>
                </a:extLst>
              </a:tr>
              <a:tr h="204090">
                <a:tc>
                  <a:txBody>
                    <a:bodyPr/>
                    <a:lstStyle/>
                    <a:p>
                      <a:pPr algn="l" rtl="0" fontAlgn="ctr"/>
                      <a:r>
                        <a:rPr lang="es-MX" sz="1200" u="none" strike="noStrike" dirty="0">
                          <a:solidFill>
                            <a:schemeClr val="tx1">
                              <a:lumMod val="75000"/>
                              <a:lumOff val="25000"/>
                            </a:schemeClr>
                          </a:solidFill>
                          <a:effectLst/>
                        </a:rPr>
                        <a:t>1101 - Distrito diverso</a:t>
                      </a:r>
                      <a:endParaRPr lang="es-MX"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6</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7</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21</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04090">
                <a:tc>
                  <a:txBody>
                    <a:bodyPr/>
                    <a:lstStyle/>
                    <a:p>
                      <a:pPr algn="l" rtl="0" fontAlgn="ctr"/>
                      <a:r>
                        <a:rPr lang="es-MX" sz="1200" u="none" strike="noStrike" dirty="0">
                          <a:solidFill>
                            <a:schemeClr val="tx1">
                              <a:lumMod val="75000"/>
                              <a:lumOff val="25000"/>
                            </a:schemeClr>
                          </a:solidFill>
                          <a:effectLst/>
                        </a:rPr>
                        <a:t>1098 - Bogotá te nutre</a:t>
                      </a:r>
                      <a:endParaRPr lang="es-MX"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7</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16</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40</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204090">
                <a:tc>
                  <a:txBody>
                    <a:bodyPr/>
                    <a:lstStyle/>
                    <a:p>
                      <a:pPr algn="l" rtl="0" fontAlgn="ctr"/>
                      <a:r>
                        <a:rPr lang="es-MX" sz="1200" u="none" strike="noStrike" dirty="0">
                          <a:solidFill>
                            <a:schemeClr val="tx1">
                              <a:lumMod val="75000"/>
                              <a:lumOff val="25000"/>
                            </a:schemeClr>
                          </a:solidFill>
                          <a:effectLst/>
                        </a:rPr>
                        <a:t>1116 - Distrito Joven</a:t>
                      </a:r>
                      <a:endParaRPr lang="es-MX"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3</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10</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32</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9"/>
                  </a:ext>
                </a:extLst>
              </a:tr>
              <a:tr h="204090">
                <a:tc>
                  <a:txBody>
                    <a:bodyPr/>
                    <a:lstStyle/>
                    <a:p>
                      <a:pPr algn="l" rtl="0" fontAlgn="ctr"/>
                      <a:r>
                        <a:rPr lang="es-CO" sz="1200" u="none" strike="noStrike" dirty="0">
                          <a:solidFill>
                            <a:schemeClr val="tx1">
                              <a:lumMod val="75000"/>
                              <a:lumOff val="25000"/>
                            </a:schemeClr>
                          </a:solidFill>
                          <a:effectLst/>
                        </a:rPr>
                        <a:t>1103 - Espacios de integración social</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5</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17</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30</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60</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204090">
                <a:tc>
                  <a:txBody>
                    <a:bodyPr/>
                    <a:lstStyle/>
                    <a:p>
                      <a:pPr algn="l" rtl="0" fontAlgn="ctr"/>
                      <a:r>
                        <a:rPr lang="es-CO" sz="1200" u="none" strike="noStrike" dirty="0">
                          <a:solidFill>
                            <a:schemeClr val="tx1">
                              <a:lumMod val="75000"/>
                              <a:lumOff val="25000"/>
                            </a:schemeClr>
                          </a:solidFill>
                          <a:effectLst/>
                        </a:rPr>
                        <a:t>1118 - Gestión Institucional y fortalecimiento del talento humano</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6</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9</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32</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74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1"/>
                  </a:ext>
                </a:extLst>
              </a:tr>
              <a:tr h="204090">
                <a:tc>
                  <a:txBody>
                    <a:bodyPr/>
                    <a:lstStyle/>
                    <a:p>
                      <a:pPr algn="l" rtl="0" fontAlgn="ctr"/>
                      <a:r>
                        <a:rPr lang="es-CO" sz="1200" u="none" strike="noStrike" dirty="0">
                          <a:solidFill>
                            <a:schemeClr val="tx1">
                              <a:lumMod val="75000"/>
                              <a:lumOff val="25000"/>
                            </a:schemeClr>
                          </a:solidFill>
                          <a:effectLst/>
                        </a:rPr>
                        <a:t>1091 - Integración eficiente y transparente para todos</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3</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6</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10</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33</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2"/>
                  </a:ext>
                </a:extLst>
              </a:tr>
              <a:tr h="212881">
                <a:tc>
                  <a:txBody>
                    <a:bodyPr/>
                    <a:lstStyle/>
                    <a:p>
                      <a:pPr algn="l" rtl="0" fontAlgn="ctr"/>
                      <a:r>
                        <a:rPr lang="es-CO" sz="1200" u="none" strike="noStrike" dirty="0">
                          <a:solidFill>
                            <a:schemeClr val="tx1">
                              <a:lumMod val="75000"/>
                              <a:lumOff val="25000"/>
                            </a:schemeClr>
                          </a:solidFill>
                          <a:effectLst/>
                        </a:rPr>
                        <a:t>1168 - Integración digital y de conocimiento para la inclusión social</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6</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8</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15</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31</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3"/>
                  </a:ext>
                </a:extLst>
              </a:tr>
              <a:tr h="204090">
                <a:tc>
                  <a:txBody>
                    <a:bodyPr/>
                    <a:lstStyle/>
                    <a:p>
                      <a:pPr algn="l" rtl="0" fontAlgn="ctr"/>
                      <a:r>
                        <a:rPr lang="es-MX" sz="1200" u="none" strike="noStrike" dirty="0">
                          <a:solidFill>
                            <a:schemeClr val="tx1">
                              <a:lumMod val="75000"/>
                              <a:lumOff val="25000"/>
                            </a:schemeClr>
                          </a:solidFill>
                          <a:effectLst/>
                        </a:rPr>
                        <a:t>1092 - Viviendo el territorio </a:t>
                      </a:r>
                      <a:endParaRPr lang="es-MX"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200" u="none" strike="noStrike" dirty="0">
                          <a:solidFill>
                            <a:schemeClr val="tx1">
                              <a:lumMod val="75000"/>
                              <a:lumOff val="25000"/>
                            </a:schemeClr>
                          </a:solidFill>
                          <a:effectLst/>
                        </a:rPr>
                        <a:t>4</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7</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a:solidFill>
                            <a:schemeClr val="tx1">
                              <a:lumMod val="75000"/>
                              <a:lumOff val="25000"/>
                            </a:schemeClr>
                          </a:solidFill>
                          <a:effectLst/>
                        </a:rPr>
                        <a:t>20</a:t>
                      </a:r>
                      <a:endParaRPr lang="es-CO" sz="12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u="none" strike="noStrike" dirty="0">
                          <a:solidFill>
                            <a:schemeClr val="tx1">
                              <a:lumMod val="75000"/>
                              <a:lumOff val="25000"/>
                            </a:schemeClr>
                          </a:solidFill>
                          <a:effectLst/>
                        </a:rPr>
                        <a:t>50</a:t>
                      </a:r>
                      <a:endParaRPr lang="es-CO"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4"/>
                  </a:ext>
                </a:extLst>
              </a:tr>
              <a:tr h="199787">
                <a:tc>
                  <a:txBody>
                    <a:bodyPr/>
                    <a:lstStyle/>
                    <a:p>
                      <a:pPr algn="ctr">
                        <a:lnSpc>
                          <a:spcPct val="107000"/>
                        </a:lnSpc>
                        <a:spcAft>
                          <a:spcPts val="0"/>
                        </a:spcAft>
                      </a:pPr>
                      <a:r>
                        <a:rPr lang="es-MX" sz="1200" dirty="0">
                          <a:solidFill>
                            <a:schemeClr val="tx1">
                              <a:lumMod val="75000"/>
                              <a:lumOff val="25000"/>
                            </a:schemeClr>
                          </a:solidFill>
                          <a:effectLst/>
                        </a:rPr>
                        <a:t>TOTAL</a:t>
                      </a:r>
                      <a:endParaRPr lang="es-MX" sz="12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fontAlgn="b"/>
                      <a:r>
                        <a:rPr lang="es-CO" sz="1200" b="1" u="none" strike="noStrike" dirty="0">
                          <a:solidFill>
                            <a:schemeClr val="tx1">
                              <a:lumMod val="75000"/>
                              <a:lumOff val="25000"/>
                            </a:schemeClr>
                          </a:solidFill>
                          <a:effectLst/>
                        </a:rPr>
                        <a:t>56</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b="1" u="none" strike="noStrike" dirty="0">
                          <a:solidFill>
                            <a:schemeClr val="tx1">
                              <a:lumMod val="75000"/>
                              <a:lumOff val="25000"/>
                            </a:schemeClr>
                          </a:solidFill>
                          <a:effectLst/>
                        </a:rPr>
                        <a:t>100</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b="1" u="none" strike="noStrike" dirty="0">
                          <a:solidFill>
                            <a:schemeClr val="tx1">
                              <a:lumMod val="75000"/>
                              <a:lumOff val="25000"/>
                            </a:schemeClr>
                          </a:solidFill>
                          <a:effectLst/>
                        </a:rPr>
                        <a:t>234</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s-CO" sz="1200" b="1" u="none" strike="noStrike" dirty="0">
                          <a:solidFill>
                            <a:schemeClr val="tx1">
                              <a:lumMod val="75000"/>
                              <a:lumOff val="25000"/>
                            </a:schemeClr>
                          </a:solidFill>
                          <a:effectLst/>
                        </a:rPr>
                        <a:t>609</a:t>
                      </a:r>
                      <a:endParaRPr lang="es-CO" sz="1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1833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Ejecución componente inversión</a:t>
            </a:r>
          </a:p>
        </p:txBody>
      </p:sp>
      <p:cxnSp>
        <p:nvCxnSpPr>
          <p:cNvPr id="5" name="Conector recto 4">
            <a:extLst>
              <a:ext uri="{FF2B5EF4-FFF2-40B4-BE49-F238E27FC236}">
                <a16:creationId xmlns:a16="http://schemas.microsoft.com/office/drawing/2014/main" id="{8097A2CD-6593-42F9-BA89-604F788319AA}"/>
              </a:ext>
            </a:extLst>
          </p:cNvPr>
          <p:cNvCxnSpPr>
            <a:cxnSpLocks/>
          </p:cNvCxnSpPr>
          <p:nvPr/>
        </p:nvCxnSpPr>
        <p:spPr>
          <a:xfrm flipH="1">
            <a:off x="10884" y="1032710"/>
            <a:ext cx="9144000" cy="0"/>
          </a:xfrm>
          <a:prstGeom prst="line">
            <a:avLst/>
          </a:prstGeom>
          <a:noFill/>
          <a:ln w="12700" cap="flat" cmpd="sng" algn="ctr">
            <a:solidFill>
              <a:srgbClr val="003E65"/>
            </a:solidFill>
            <a:prstDash val="solid"/>
            <a:miter lim="800000"/>
          </a:ln>
          <a:effectLst/>
        </p:spPr>
      </p:cxnSp>
      <p:sp>
        <p:nvSpPr>
          <p:cNvPr id="9" name="CuadroTexto 7"/>
          <p:cNvSpPr txBox="1">
            <a:spLocks noChangeArrowheads="1"/>
          </p:cNvSpPr>
          <p:nvPr/>
        </p:nvSpPr>
        <p:spPr bwMode="auto">
          <a:xfrm>
            <a:off x="2862699" y="1159619"/>
            <a:ext cx="14698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rgbClr val="005F9A"/>
                </a:solidFill>
                <a:latin typeface="Arial Rounded MT Bold" panose="020F0704030504030204" pitchFamily="34" charset="0"/>
              </a:rPr>
              <a:t>100%</a:t>
            </a:r>
          </a:p>
        </p:txBody>
      </p:sp>
      <p:graphicFrame>
        <p:nvGraphicFramePr>
          <p:cNvPr id="11" name="Tabla 10"/>
          <p:cNvGraphicFramePr>
            <a:graphicFrameLocks noGrp="1"/>
          </p:cNvGraphicFramePr>
          <p:nvPr>
            <p:extLst>
              <p:ext uri="{D42A27DB-BD31-4B8C-83A1-F6EECF244321}">
                <p14:modId xmlns:p14="http://schemas.microsoft.com/office/powerpoint/2010/main" val="609454231"/>
              </p:ext>
            </p:extLst>
          </p:nvPr>
        </p:nvGraphicFramePr>
        <p:xfrm>
          <a:off x="4509123" y="1184595"/>
          <a:ext cx="4497449" cy="524271"/>
        </p:xfrm>
        <a:graphic>
          <a:graphicData uri="http://schemas.openxmlformats.org/drawingml/2006/table">
            <a:tbl>
              <a:tblPr>
                <a:tableStyleId>{5C22544A-7EE6-4342-B048-85BDC9FD1C3A}</a:tableStyleId>
              </a:tblPr>
              <a:tblGrid>
                <a:gridCol w="4497449">
                  <a:extLst>
                    <a:ext uri="{9D8B030D-6E8A-4147-A177-3AD203B41FA5}">
                      <a16:colId xmlns:a16="http://schemas.microsoft.com/office/drawing/2014/main" val="20000"/>
                    </a:ext>
                  </a:extLst>
                </a:gridCol>
              </a:tblGrid>
              <a:tr h="524271">
                <a:tc>
                  <a:txBody>
                    <a:bodyPr/>
                    <a:lstStyle/>
                    <a:p>
                      <a:pPr marL="285750" indent="-285750" algn="l" fontAlgn="ctr">
                        <a:buFont typeface="Arial" panose="020B0604020202020204" pitchFamily="34" charset="0"/>
                        <a:buChar char="•"/>
                      </a:pPr>
                      <a:r>
                        <a:rPr lang="es-MX" sz="1600" u="none" strike="noStrike" kern="1200" dirty="0">
                          <a:solidFill>
                            <a:schemeClr val="dk1"/>
                          </a:solidFill>
                          <a:effectLst/>
                          <a:latin typeface="Arial Rounded MT Bold" panose="020F0704030504030204" pitchFamily="34" charset="0"/>
                          <a:ea typeface="+mn-ea"/>
                          <a:cs typeface="+mn-cs"/>
                        </a:rPr>
                        <a:t>Distrito diverso</a:t>
                      </a:r>
                    </a:p>
                    <a:p>
                      <a:pPr marL="285750" indent="-285750" algn="l" fontAlgn="ctr">
                        <a:buFont typeface="Arial" panose="020B0604020202020204" pitchFamily="34" charset="0"/>
                        <a:buChar char="•"/>
                      </a:pPr>
                      <a:r>
                        <a:rPr lang="es-MX" sz="1600" u="none" strike="noStrike" kern="1200" dirty="0">
                          <a:solidFill>
                            <a:schemeClr val="dk1"/>
                          </a:solidFill>
                          <a:effectLst/>
                          <a:latin typeface="Arial Rounded MT Bold" panose="020F0704030504030204" pitchFamily="34" charset="0"/>
                          <a:ea typeface="+mn-ea"/>
                          <a:cs typeface="+mn-cs"/>
                        </a:rPr>
                        <a:t>Bogotá te nutre</a:t>
                      </a:r>
                    </a:p>
                  </a:txBody>
                  <a:tcPr marL="0" marR="0" marT="0" marB="0" anchor="ctr">
                    <a:noFill/>
                  </a:tcPr>
                </a:tc>
                <a:extLst>
                  <a:ext uri="{0D108BD9-81ED-4DB2-BD59-A6C34878D82A}">
                    <a16:rowId xmlns:a16="http://schemas.microsoft.com/office/drawing/2014/main" val="10001"/>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390419972"/>
              </p:ext>
            </p:extLst>
          </p:nvPr>
        </p:nvGraphicFramePr>
        <p:xfrm>
          <a:off x="243827" y="1808421"/>
          <a:ext cx="4524133" cy="1219200"/>
        </p:xfrm>
        <a:graphic>
          <a:graphicData uri="http://schemas.openxmlformats.org/drawingml/2006/table">
            <a:tbl>
              <a:tblPr>
                <a:tableStyleId>{5C22544A-7EE6-4342-B048-85BDC9FD1C3A}</a:tableStyleId>
              </a:tblPr>
              <a:tblGrid>
                <a:gridCol w="4524133">
                  <a:extLst>
                    <a:ext uri="{9D8B030D-6E8A-4147-A177-3AD203B41FA5}">
                      <a16:colId xmlns:a16="http://schemas.microsoft.com/office/drawing/2014/main" val="20000"/>
                    </a:ext>
                  </a:extLst>
                </a:gridCol>
              </a:tblGrid>
              <a:tr h="242333">
                <a:tc>
                  <a:txBody>
                    <a:bodyPr/>
                    <a:lstStyle/>
                    <a:p>
                      <a:pPr marL="0" indent="0" algn="l" defTabSz="914400" rtl="0" eaLnBrk="1" fontAlgn="ctr" latinLnBrk="0" hangingPunct="1">
                        <a:buFont typeface="Arial" panose="020B0604020202020204" pitchFamily="34" charset="0"/>
                        <a:buNone/>
                      </a:pPr>
                      <a:endParaRPr lang="es-CO" sz="1600" u="none" strike="noStrike" kern="1200" dirty="0">
                        <a:solidFill>
                          <a:schemeClr val="dk1"/>
                        </a:solidFill>
                        <a:effectLst/>
                        <a:latin typeface="Arial Rounded MT Bold" panose="020F07040305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10002"/>
                  </a:ext>
                </a:extLst>
              </a:tr>
              <a:tr h="232640">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b="0" i="0" u="none" strike="noStrike" dirty="0">
                          <a:solidFill>
                            <a:srgbClr val="000000"/>
                          </a:solidFill>
                          <a:effectLst/>
                          <a:latin typeface="Arial Rounded MT Bold" panose="020F0704030504030204" pitchFamily="34" charset="0"/>
                        </a:rPr>
                        <a:t>Envejecimiento digno, activo y feliz</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u="none" strike="noStrike" kern="1200" dirty="0">
                          <a:solidFill>
                            <a:schemeClr val="dk1"/>
                          </a:solidFill>
                          <a:effectLst/>
                          <a:latin typeface="Arial Rounded MT Bold" panose="020F0704030504030204" pitchFamily="34" charset="0"/>
                          <a:ea typeface="+mn-ea"/>
                          <a:cs typeface="+mn-cs"/>
                        </a:rPr>
                        <a:t>Integración eficiente y transparente</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s-CO" sz="1600" u="none" strike="noStrike" dirty="0">
                        <a:effectLst/>
                        <a:latin typeface="Arial Rounded MT Bold" panose="020F0704030504030204" pitchFamily="34" charset="0"/>
                      </a:endParaRPr>
                    </a:p>
                    <a:p>
                      <a:pPr marL="285750" indent="-285750" algn="l" fontAlgn="ctr">
                        <a:buFont typeface="Arial" panose="020B0604020202020204" pitchFamily="34" charset="0"/>
                        <a:buChar char="•"/>
                      </a:pPr>
                      <a:endParaRPr lang="es-CO" sz="1600" b="0" i="0" u="none" strike="noStrike" dirty="0">
                        <a:solidFill>
                          <a:srgbClr val="000000"/>
                        </a:solidFill>
                        <a:effectLst/>
                        <a:latin typeface="Arial Rounded MT Bold" panose="020F07040305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bl>
          </a:graphicData>
        </a:graphic>
      </p:graphicFrame>
      <p:sp>
        <p:nvSpPr>
          <p:cNvPr id="13" name="CuadroTexto 7"/>
          <p:cNvSpPr txBox="1">
            <a:spLocks noChangeArrowheads="1"/>
          </p:cNvSpPr>
          <p:nvPr/>
        </p:nvSpPr>
        <p:spPr bwMode="auto">
          <a:xfrm>
            <a:off x="4357427" y="1940720"/>
            <a:ext cx="14698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rgbClr val="005F9A"/>
                </a:solidFill>
                <a:latin typeface="Arial Rounded MT Bold" panose="020F0704030504030204" pitchFamily="34" charset="0"/>
              </a:rPr>
              <a:t>98%</a:t>
            </a:r>
          </a:p>
        </p:txBody>
      </p:sp>
      <p:sp>
        <p:nvSpPr>
          <p:cNvPr id="15" name="Rectángulo 14"/>
          <p:cNvSpPr/>
          <p:nvPr/>
        </p:nvSpPr>
        <p:spPr>
          <a:xfrm>
            <a:off x="4232701" y="1994019"/>
            <a:ext cx="184811" cy="514357"/>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600"/>
          </a:p>
        </p:txBody>
      </p:sp>
      <p:sp>
        <p:nvSpPr>
          <p:cNvPr id="16" name="CuadroTexto 7"/>
          <p:cNvSpPr txBox="1">
            <a:spLocks noChangeArrowheads="1"/>
          </p:cNvSpPr>
          <p:nvPr/>
        </p:nvSpPr>
        <p:spPr bwMode="auto">
          <a:xfrm>
            <a:off x="2505900" y="3265484"/>
            <a:ext cx="16923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rgbClr val="005F9A"/>
                </a:solidFill>
                <a:latin typeface="Arial Rounded MT Bold" panose="020F0704030504030204" pitchFamily="34" charset="0"/>
              </a:rPr>
              <a:t>90-97%</a:t>
            </a:r>
          </a:p>
        </p:txBody>
      </p:sp>
      <p:sp>
        <p:nvSpPr>
          <p:cNvPr id="18" name="Rectángulo 17"/>
          <p:cNvSpPr/>
          <p:nvPr/>
        </p:nvSpPr>
        <p:spPr>
          <a:xfrm>
            <a:off x="4232701" y="2774630"/>
            <a:ext cx="207731" cy="17915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600"/>
          </a:p>
        </p:txBody>
      </p:sp>
      <p:graphicFrame>
        <p:nvGraphicFramePr>
          <p:cNvPr id="19" name="Tabla 18"/>
          <p:cNvGraphicFramePr>
            <a:graphicFrameLocks noGrp="1"/>
          </p:cNvGraphicFramePr>
          <p:nvPr>
            <p:extLst>
              <p:ext uri="{D42A27DB-BD31-4B8C-83A1-F6EECF244321}">
                <p14:modId xmlns:p14="http://schemas.microsoft.com/office/powerpoint/2010/main" val="796465576"/>
              </p:ext>
            </p:extLst>
          </p:nvPr>
        </p:nvGraphicFramePr>
        <p:xfrm>
          <a:off x="4526375" y="2704871"/>
          <a:ext cx="4541834" cy="2194560"/>
        </p:xfrm>
        <a:graphic>
          <a:graphicData uri="http://schemas.openxmlformats.org/drawingml/2006/table">
            <a:tbl>
              <a:tblPr>
                <a:tableStyleId>{5C22544A-7EE6-4342-B048-85BDC9FD1C3A}</a:tableStyleId>
              </a:tblPr>
              <a:tblGrid>
                <a:gridCol w="4541834">
                  <a:extLst>
                    <a:ext uri="{9D8B030D-6E8A-4147-A177-3AD203B41FA5}">
                      <a16:colId xmlns:a16="http://schemas.microsoft.com/office/drawing/2014/main" val="20000"/>
                    </a:ext>
                  </a:extLst>
                </a:gridCol>
              </a:tblGrid>
              <a:tr h="1716378">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b="0" i="0" u="none" strike="noStrike" dirty="0">
                          <a:solidFill>
                            <a:srgbClr val="000000"/>
                          </a:solidFill>
                          <a:effectLst/>
                          <a:latin typeface="Arial Rounded MT Bold" panose="020F0704030504030204" pitchFamily="34" charset="0"/>
                        </a:rPr>
                        <a:t>Por una ciudad incluyente y sin barreras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b="0" i="0" u="none" strike="noStrike" dirty="0">
                          <a:solidFill>
                            <a:srgbClr val="000000"/>
                          </a:solidFill>
                          <a:effectLst/>
                          <a:latin typeface="Arial Rounded MT Bold" panose="020F0704030504030204" pitchFamily="34" charset="0"/>
                        </a:rPr>
                        <a:t>Desarrollo integral desde la gestación</a:t>
                      </a:r>
                    </a:p>
                    <a:p>
                      <a:pPr marL="285750" indent="-285750" algn="l" fontAlgn="ctr">
                        <a:buFont typeface="Arial" panose="020B0604020202020204" pitchFamily="34" charset="0"/>
                        <a:buChar char="•"/>
                      </a:pPr>
                      <a:r>
                        <a:rPr lang="es-MX" sz="1600" u="none" strike="noStrike" dirty="0">
                          <a:effectLst/>
                          <a:latin typeface="Arial Rounded MT Bold" panose="020F0704030504030204" pitchFamily="34" charset="0"/>
                        </a:rPr>
                        <a:t>Gestión Institucional</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u="none" strike="noStrike" dirty="0">
                          <a:effectLst/>
                          <a:latin typeface="Arial Rounded MT Bold" panose="020F0704030504030204" pitchFamily="34" charset="0"/>
                        </a:rPr>
                        <a:t>Una ciudad para las familias</a:t>
                      </a:r>
                    </a:p>
                    <a:p>
                      <a:pPr marL="285750" indent="-285750" algn="l" fontAlgn="ctr">
                        <a:buFont typeface="Arial" panose="020B0604020202020204" pitchFamily="34" charset="0"/>
                        <a:buChar char="•"/>
                      </a:pPr>
                      <a:r>
                        <a:rPr lang="es-MX" sz="1600" b="0" i="0" u="none" strike="noStrike" dirty="0">
                          <a:solidFill>
                            <a:srgbClr val="000000"/>
                          </a:solidFill>
                          <a:effectLst/>
                          <a:latin typeface="Arial Rounded MT Bold" panose="020F0704030504030204" pitchFamily="34" charset="0"/>
                        </a:rPr>
                        <a:t>Prevención y atención de la maternidad y la paternidad</a:t>
                      </a:r>
                    </a:p>
                    <a:p>
                      <a:pPr marL="285750" indent="-285750" algn="l" fontAlgn="ctr">
                        <a:buFont typeface="Arial" panose="020B0604020202020204" pitchFamily="34" charset="0"/>
                        <a:buChar char="•"/>
                      </a:pPr>
                      <a:r>
                        <a:rPr lang="es-MX" sz="1600" b="0" i="0" u="none" strike="noStrike" dirty="0">
                          <a:solidFill>
                            <a:srgbClr val="000000"/>
                          </a:solidFill>
                          <a:effectLst/>
                          <a:latin typeface="Arial Rounded MT Bold" panose="020F0704030504030204" pitchFamily="34" charset="0"/>
                        </a:rPr>
                        <a:t>Integración digital </a:t>
                      </a:r>
                    </a:p>
                    <a:p>
                      <a:pPr marL="285750" indent="-285750" algn="l" fontAlgn="ctr">
                        <a:buFont typeface="Arial" panose="020B0604020202020204" pitchFamily="34" charset="0"/>
                        <a:buChar char="•"/>
                      </a:pPr>
                      <a:r>
                        <a:rPr lang="es-MX" sz="1600" b="0" i="0" u="none" strike="noStrike" dirty="0">
                          <a:solidFill>
                            <a:srgbClr val="000000"/>
                          </a:solidFill>
                          <a:effectLst/>
                          <a:latin typeface="Arial Rounded MT Bold" panose="020F0704030504030204" pitchFamily="34" charset="0"/>
                        </a:rPr>
                        <a:t>Distrito joven </a:t>
                      </a:r>
                    </a:p>
                  </a:txBody>
                  <a:tcPr marL="0" marR="0" marT="0" marB="0" anchor="ctr">
                    <a:noFill/>
                  </a:tcPr>
                </a:tc>
                <a:extLst>
                  <a:ext uri="{0D108BD9-81ED-4DB2-BD59-A6C34878D82A}">
                    <a16:rowId xmlns:a16="http://schemas.microsoft.com/office/drawing/2014/main" val="10000"/>
                  </a:ext>
                </a:extLst>
              </a:tr>
              <a:tr h="214547">
                <a:tc>
                  <a:txBody>
                    <a:bodyPr/>
                    <a:lstStyle/>
                    <a:p>
                      <a:pPr marL="285750" indent="-285750" algn="l" fontAlgn="ctr">
                        <a:buFont typeface="Arial" panose="020B0604020202020204" pitchFamily="34" charset="0"/>
                        <a:buChar char="•"/>
                      </a:pPr>
                      <a:endParaRPr lang="es-CO" sz="1600" b="0" i="0" u="none" strike="noStrike" dirty="0">
                        <a:solidFill>
                          <a:srgbClr val="000000"/>
                        </a:solidFill>
                        <a:effectLst/>
                        <a:latin typeface="Arial Rounded MT Bold" panose="020F0704030504030204" pitchFamily="34" charset="0"/>
                      </a:endParaRPr>
                    </a:p>
                  </a:txBody>
                  <a:tcPr marL="0" marR="0" marT="0" marB="0" anchor="ctr">
                    <a:noFill/>
                  </a:tcPr>
                </a:tc>
                <a:extLst>
                  <a:ext uri="{0D108BD9-81ED-4DB2-BD59-A6C34878D82A}">
                    <a16:rowId xmlns:a16="http://schemas.microsoft.com/office/drawing/2014/main" val="10004"/>
                  </a:ext>
                </a:extLst>
              </a:tr>
            </a:tbl>
          </a:graphicData>
        </a:graphic>
      </p:graphicFrame>
      <p:graphicFrame>
        <p:nvGraphicFramePr>
          <p:cNvPr id="23" name="Tabla 22"/>
          <p:cNvGraphicFramePr>
            <a:graphicFrameLocks noGrp="1"/>
          </p:cNvGraphicFramePr>
          <p:nvPr>
            <p:extLst>
              <p:ext uri="{D42A27DB-BD31-4B8C-83A1-F6EECF244321}">
                <p14:modId xmlns:p14="http://schemas.microsoft.com/office/powerpoint/2010/main" val="1023431727"/>
              </p:ext>
            </p:extLst>
          </p:nvPr>
        </p:nvGraphicFramePr>
        <p:xfrm>
          <a:off x="172441" y="4698586"/>
          <a:ext cx="4425320" cy="764259"/>
        </p:xfrm>
        <a:graphic>
          <a:graphicData uri="http://schemas.openxmlformats.org/drawingml/2006/table">
            <a:tbl>
              <a:tblPr>
                <a:tableStyleId>{5C22544A-7EE6-4342-B048-85BDC9FD1C3A}</a:tableStyleId>
              </a:tblPr>
              <a:tblGrid>
                <a:gridCol w="4425320">
                  <a:extLst>
                    <a:ext uri="{9D8B030D-6E8A-4147-A177-3AD203B41FA5}">
                      <a16:colId xmlns:a16="http://schemas.microsoft.com/office/drawing/2014/main" val="20000"/>
                    </a:ext>
                  </a:extLst>
                </a:gridCol>
              </a:tblGrid>
              <a:tr h="302264">
                <a:tc>
                  <a:txBody>
                    <a:bodyPr/>
                    <a:lstStyle/>
                    <a:p>
                      <a:pPr marL="285750" indent="-285750" algn="l" fontAlgn="ctr">
                        <a:buFont typeface="Arial" panose="020B0604020202020204" pitchFamily="34" charset="0"/>
                        <a:buChar char="•"/>
                      </a:pPr>
                      <a:r>
                        <a:rPr lang="es-CO" sz="1600" b="0" i="0" u="none" strike="noStrike" dirty="0">
                          <a:solidFill>
                            <a:srgbClr val="000000"/>
                          </a:solidFill>
                          <a:effectLst/>
                          <a:latin typeface="Arial Rounded MT Bold" panose="020F0704030504030204" pitchFamily="34" charset="0"/>
                        </a:rPr>
                        <a:t>Espacios de integración social </a:t>
                      </a:r>
                    </a:p>
                    <a:p>
                      <a:pPr marL="285750" indent="-285750" algn="l" fontAlgn="ctr">
                        <a:buFont typeface="Arial" panose="020B0604020202020204" pitchFamily="34" charset="0"/>
                        <a:buChar char="•"/>
                      </a:pPr>
                      <a:r>
                        <a:rPr lang="es-CO" sz="1600" b="0" i="0" u="none" strike="noStrike" dirty="0">
                          <a:solidFill>
                            <a:srgbClr val="000000"/>
                          </a:solidFill>
                          <a:effectLst/>
                          <a:latin typeface="Arial Rounded MT Bold" panose="020F0704030504030204" pitchFamily="34" charset="0"/>
                        </a:rPr>
                        <a:t>Viviendo el territorio</a:t>
                      </a:r>
                      <a:endParaRPr lang="es-CO" sz="1600" u="none" strike="noStrike" kern="1200" dirty="0">
                        <a:solidFill>
                          <a:schemeClr val="dk1"/>
                        </a:solidFill>
                        <a:effectLst/>
                        <a:latin typeface="Arial Rounded MT Bold" panose="020F07040305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10002"/>
                  </a:ext>
                </a:extLst>
              </a:tr>
              <a:tr h="276579">
                <a:tc>
                  <a:txBody>
                    <a:bodyPr/>
                    <a:lstStyle/>
                    <a:p>
                      <a:pPr marL="285750" indent="-285750" algn="l" fontAlgn="ctr">
                        <a:buFont typeface="Arial" panose="020B0604020202020204" pitchFamily="34" charset="0"/>
                        <a:buChar char="•"/>
                      </a:pPr>
                      <a:endParaRPr lang="es-CO" sz="1600" b="0" i="0" u="none" strike="noStrike" dirty="0">
                        <a:solidFill>
                          <a:srgbClr val="000000"/>
                        </a:solidFill>
                        <a:effectLst/>
                        <a:latin typeface="Arial Rounded MT Bold" panose="020F07040305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bl>
          </a:graphicData>
        </a:graphic>
      </p:graphicFrame>
      <p:sp>
        <p:nvSpPr>
          <p:cNvPr id="24" name="CuadroTexto 7"/>
          <p:cNvSpPr txBox="1">
            <a:spLocks noChangeArrowheads="1"/>
          </p:cNvSpPr>
          <p:nvPr/>
        </p:nvSpPr>
        <p:spPr bwMode="auto">
          <a:xfrm>
            <a:off x="4631503" y="4742849"/>
            <a:ext cx="1561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rgbClr val="005F9A"/>
                </a:solidFill>
                <a:latin typeface="Arial Rounded MT Bold" panose="020F0704030504030204" pitchFamily="34" charset="0"/>
              </a:rPr>
              <a:t>84-90%</a:t>
            </a:r>
          </a:p>
        </p:txBody>
      </p:sp>
      <p:sp>
        <p:nvSpPr>
          <p:cNvPr id="26" name="Rectángulo 25"/>
          <p:cNvSpPr/>
          <p:nvPr/>
        </p:nvSpPr>
        <p:spPr>
          <a:xfrm>
            <a:off x="4232702" y="4697402"/>
            <a:ext cx="183276" cy="531758"/>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600"/>
          </a:p>
        </p:txBody>
      </p:sp>
      <p:graphicFrame>
        <p:nvGraphicFramePr>
          <p:cNvPr id="28" name="Tabla 27"/>
          <p:cNvGraphicFramePr>
            <a:graphicFrameLocks noGrp="1"/>
          </p:cNvGraphicFramePr>
          <p:nvPr>
            <p:extLst>
              <p:ext uri="{D42A27DB-BD31-4B8C-83A1-F6EECF244321}">
                <p14:modId xmlns:p14="http://schemas.microsoft.com/office/powerpoint/2010/main" val="2200108855"/>
              </p:ext>
            </p:extLst>
          </p:nvPr>
        </p:nvGraphicFramePr>
        <p:xfrm>
          <a:off x="4580313" y="5429217"/>
          <a:ext cx="4080815" cy="487680"/>
        </p:xfrm>
        <a:graphic>
          <a:graphicData uri="http://schemas.openxmlformats.org/drawingml/2006/table">
            <a:tbl>
              <a:tblPr>
                <a:tableStyleId>{5C22544A-7EE6-4342-B048-85BDC9FD1C3A}</a:tableStyleId>
              </a:tblPr>
              <a:tblGrid>
                <a:gridCol w="4080815">
                  <a:extLst>
                    <a:ext uri="{9D8B030D-6E8A-4147-A177-3AD203B41FA5}">
                      <a16:colId xmlns:a16="http://schemas.microsoft.com/office/drawing/2014/main" val="20000"/>
                    </a:ext>
                  </a:extLst>
                </a:gridCol>
              </a:tblGrid>
              <a:tr h="231077">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600" b="0" i="0" u="none" strike="noStrike" dirty="0">
                          <a:solidFill>
                            <a:srgbClr val="000000"/>
                          </a:solidFill>
                          <a:effectLst/>
                          <a:latin typeface="Arial Rounded MT Bold" panose="020F0704030504030204" pitchFamily="34" charset="0"/>
                        </a:rPr>
                        <a:t>Habitabilidad en calle</a:t>
                      </a:r>
                      <a:endParaRPr lang="es-CO" sz="1600" u="none" strike="noStrike" kern="1200" dirty="0">
                        <a:solidFill>
                          <a:schemeClr val="dk1"/>
                        </a:solidFill>
                        <a:effectLst/>
                        <a:latin typeface="Arial Rounded MT Bold" panose="020F07040305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10002"/>
                  </a:ext>
                </a:extLst>
              </a:tr>
              <a:tr h="231077">
                <a:tc>
                  <a:txBody>
                    <a:bodyPr/>
                    <a:lstStyle/>
                    <a:p>
                      <a:pPr marL="285750" indent="-285750" algn="l" fontAlgn="ctr">
                        <a:buFont typeface="Arial" panose="020B0604020202020204" pitchFamily="34" charset="0"/>
                        <a:buChar char="•"/>
                      </a:pPr>
                      <a:endParaRPr lang="es-CO" sz="1600" b="0" i="0" u="none" strike="noStrike" dirty="0">
                        <a:solidFill>
                          <a:srgbClr val="000000"/>
                        </a:solidFill>
                        <a:effectLst/>
                        <a:latin typeface="Arial Rounded MT Bold" panose="020F07040305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bl>
          </a:graphicData>
        </a:graphic>
      </p:graphicFrame>
      <p:pic>
        <p:nvPicPr>
          <p:cNvPr id="8" name="19 Imagen" descr="V_10.png"/>
          <p:cNvPicPr>
            <a:picLocks noChangeAspect="1"/>
          </p:cNvPicPr>
          <p:nvPr/>
        </p:nvPicPr>
        <p:blipFill>
          <a:blip r:embed="rId3"/>
          <a:stretch>
            <a:fillRect/>
          </a:stretch>
        </p:blipFill>
        <p:spPr>
          <a:xfrm>
            <a:off x="2091163" y="1031096"/>
            <a:ext cx="819323" cy="859019"/>
          </a:xfrm>
          <a:prstGeom prst="rect">
            <a:avLst/>
          </a:prstGeom>
        </p:spPr>
      </p:pic>
      <p:sp>
        <p:nvSpPr>
          <p:cNvPr id="27" name="Rectángulo 26"/>
          <p:cNvSpPr/>
          <p:nvPr/>
        </p:nvSpPr>
        <p:spPr>
          <a:xfrm>
            <a:off x="4232701" y="5361584"/>
            <a:ext cx="183276" cy="4849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600"/>
          </a:p>
        </p:txBody>
      </p:sp>
      <p:sp>
        <p:nvSpPr>
          <p:cNvPr id="20" name="CuadroTexto 7"/>
          <p:cNvSpPr txBox="1">
            <a:spLocks noChangeArrowheads="1"/>
          </p:cNvSpPr>
          <p:nvPr/>
        </p:nvSpPr>
        <p:spPr bwMode="auto">
          <a:xfrm>
            <a:off x="2795176" y="5351319"/>
            <a:ext cx="16452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3000" dirty="0">
                <a:solidFill>
                  <a:srgbClr val="005F9A"/>
                </a:solidFill>
                <a:latin typeface="Arial Rounded MT Bold" panose="020F0704030504030204" pitchFamily="34" charset="0"/>
              </a:rPr>
              <a:t>74%</a:t>
            </a:r>
          </a:p>
        </p:txBody>
      </p:sp>
    </p:spTree>
    <p:extLst>
      <p:ext uri="{BB962C8B-B14F-4D97-AF65-F5344CB8AC3E}">
        <p14:creationId xmlns:p14="http://schemas.microsoft.com/office/powerpoint/2010/main" val="12957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070824" y="1966470"/>
            <a:ext cx="6444526" cy="922063"/>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1"/>
          <p:cNvSpPr>
            <a:spLocks noGrp="1"/>
          </p:cNvSpPr>
          <p:nvPr>
            <p:ph type="title"/>
          </p:nvPr>
        </p:nvSpPr>
        <p:spPr>
          <a:xfrm>
            <a:off x="636963" y="348501"/>
            <a:ext cx="7886700" cy="615776"/>
          </a:xfrm>
        </p:spPr>
        <p:txBody>
          <a:bodyPr>
            <a:noAutofit/>
          </a:bodyPr>
          <a:lstStyle/>
          <a:p>
            <a:pPr lvl="0">
              <a:lnSpc>
                <a:spcPct val="100000"/>
              </a:lnSpc>
              <a:defRPr/>
            </a:pPr>
            <a:r>
              <a:rPr lang="es-CO" sz="2800" b="1" dirty="0">
                <a:solidFill>
                  <a:srgbClr val="003E65"/>
                </a:solidFill>
                <a:ea typeface="ＭＳ Ｐゴシック" charset="-128"/>
              </a:rPr>
              <a:t>Avance Plan de Acción desde la inversión</a:t>
            </a:r>
          </a:p>
        </p:txBody>
      </p:sp>
      <p:cxnSp>
        <p:nvCxnSpPr>
          <p:cNvPr id="6" name="Conector recto 5">
            <a:extLst>
              <a:ext uri="{FF2B5EF4-FFF2-40B4-BE49-F238E27FC236}">
                <a16:creationId xmlns:a16="http://schemas.microsoft.com/office/drawing/2014/main" id="{8097A2CD-6593-42F9-BA89-604F788319AA}"/>
              </a:ext>
            </a:extLst>
          </p:cNvPr>
          <p:cNvCxnSpPr>
            <a:cxnSpLocks/>
          </p:cNvCxnSpPr>
          <p:nvPr/>
        </p:nvCxnSpPr>
        <p:spPr>
          <a:xfrm flipH="1">
            <a:off x="0" y="1043596"/>
            <a:ext cx="9144000" cy="0"/>
          </a:xfrm>
          <a:prstGeom prst="line">
            <a:avLst/>
          </a:prstGeom>
          <a:noFill/>
          <a:ln w="12700" cap="flat" cmpd="sng" algn="ctr">
            <a:solidFill>
              <a:srgbClr val="003E65"/>
            </a:solidFill>
            <a:prstDash val="solid"/>
            <a:miter lim="800000"/>
          </a:ln>
          <a:effectLst/>
        </p:spPr>
      </p:cxnSp>
      <p:grpSp>
        <p:nvGrpSpPr>
          <p:cNvPr id="7" name="Grupo 6"/>
          <p:cNvGrpSpPr/>
          <p:nvPr/>
        </p:nvGrpSpPr>
        <p:grpSpPr>
          <a:xfrm>
            <a:off x="6373210" y="3428218"/>
            <a:ext cx="2520000" cy="1830650"/>
            <a:chOff x="6068163" y="3846229"/>
            <a:chExt cx="2561198" cy="2164479"/>
          </a:xfrm>
        </p:grpSpPr>
        <p:sp>
          <p:nvSpPr>
            <p:cNvPr id="8" name="Rectángulo redondeado 7"/>
            <p:cNvSpPr/>
            <p:nvPr/>
          </p:nvSpPr>
          <p:spPr>
            <a:xfrm>
              <a:off x="6068163" y="3846229"/>
              <a:ext cx="2525175" cy="1625902"/>
            </a:xfrm>
            <a:prstGeom prst="roundRect">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s-CO" sz="1400" dirty="0">
                  <a:solidFill>
                    <a:srgbClr val="003E65"/>
                  </a:solidFill>
                  <a:latin typeface="Arial Rounded MT Bold" panose="020F0704030504030204" pitchFamily="34" charset="0"/>
                </a:rPr>
                <a:t>Coordinar y armonizar las acciones comunicativas del Programa </a:t>
              </a:r>
              <a:r>
                <a:rPr lang="es-CO" sz="1400" dirty="0" err="1">
                  <a:solidFill>
                    <a:srgbClr val="003E65"/>
                  </a:solidFill>
                  <a:latin typeface="Arial Rounded MT Bold" panose="020F0704030504030204" pitchFamily="34" charset="0"/>
                </a:rPr>
                <a:t>transectorial</a:t>
              </a:r>
              <a:r>
                <a:rPr lang="es-CO" sz="1400" dirty="0">
                  <a:solidFill>
                    <a:srgbClr val="003E65"/>
                  </a:solidFill>
                  <a:latin typeface="Arial Rounded MT Bold" panose="020F0704030504030204" pitchFamily="34" charset="0"/>
                </a:rPr>
                <a:t> de prevención.</a:t>
              </a:r>
              <a:endParaRPr lang="es-ES" sz="1400" dirty="0">
                <a:solidFill>
                  <a:srgbClr val="003E65"/>
                </a:solidFill>
                <a:latin typeface="Arial Rounded MT Bold" panose="020F0704030504030204" pitchFamily="34" charset="0"/>
              </a:endParaRPr>
            </a:p>
          </p:txBody>
        </p:sp>
        <p:sp>
          <p:nvSpPr>
            <p:cNvPr id="9" name="Rectángulo redondeado 8"/>
            <p:cNvSpPr/>
            <p:nvPr/>
          </p:nvSpPr>
          <p:spPr>
            <a:xfrm>
              <a:off x="6104186" y="5498374"/>
              <a:ext cx="2525175" cy="512334"/>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Cumplido y finalizado</a:t>
              </a:r>
            </a:p>
          </p:txBody>
        </p:sp>
      </p:grpSp>
      <p:grpSp>
        <p:nvGrpSpPr>
          <p:cNvPr id="10" name="Grupo 9"/>
          <p:cNvGrpSpPr/>
          <p:nvPr/>
        </p:nvGrpSpPr>
        <p:grpSpPr>
          <a:xfrm>
            <a:off x="3377316" y="3428218"/>
            <a:ext cx="2662005" cy="1830650"/>
            <a:chOff x="3260809" y="2221641"/>
            <a:chExt cx="2599182" cy="1922852"/>
          </a:xfrm>
        </p:grpSpPr>
        <p:sp>
          <p:nvSpPr>
            <p:cNvPr id="11" name="Rectángulo redondeado 10"/>
            <p:cNvSpPr/>
            <p:nvPr/>
          </p:nvSpPr>
          <p:spPr>
            <a:xfrm>
              <a:off x="3265936" y="3680967"/>
              <a:ext cx="2594055" cy="463526"/>
            </a:xfrm>
            <a:prstGeom prst="roundRect">
              <a:avLst/>
            </a:prstGeom>
            <a:solidFill>
              <a:srgbClr val="003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Cumplimiento: 90%</a:t>
              </a:r>
            </a:p>
          </p:txBody>
        </p:sp>
        <p:sp>
          <p:nvSpPr>
            <p:cNvPr id="12" name="Elipse 22"/>
            <p:cNvSpPr/>
            <p:nvPr/>
          </p:nvSpPr>
          <p:spPr>
            <a:xfrm>
              <a:off x="3260809" y="2221641"/>
              <a:ext cx="2599181" cy="1450583"/>
            </a:xfrm>
            <a:prstGeom prst="roundRect">
              <a:avLst>
                <a:gd name="adj" fmla="val 11939"/>
              </a:avLst>
            </a:pr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Coordinar y armonizar las estrategias de los sectores que participan en el Programa </a:t>
              </a:r>
              <a:r>
                <a:rPr lang="es-CO" sz="1400" dirty="0" err="1">
                  <a:solidFill>
                    <a:srgbClr val="003E65"/>
                  </a:solidFill>
                  <a:latin typeface="Arial Rounded MT Bold" panose="020F0704030504030204" pitchFamily="34" charset="0"/>
                </a:rPr>
                <a:t>transectorial</a:t>
              </a:r>
              <a:r>
                <a:rPr lang="es-CO" sz="1400" dirty="0">
                  <a:solidFill>
                    <a:srgbClr val="003E65"/>
                  </a:solidFill>
                  <a:latin typeface="Arial Rounded MT Bold" panose="020F0704030504030204" pitchFamily="34" charset="0"/>
                </a:rPr>
                <a:t> de prevención.</a:t>
              </a:r>
            </a:p>
          </p:txBody>
        </p:sp>
      </p:grpSp>
      <p:grpSp>
        <p:nvGrpSpPr>
          <p:cNvPr id="13" name="Grupo 12"/>
          <p:cNvGrpSpPr/>
          <p:nvPr/>
        </p:nvGrpSpPr>
        <p:grpSpPr>
          <a:xfrm>
            <a:off x="563840" y="3432594"/>
            <a:ext cx="2520000" cy="1826274"/>
            <a:chOff x="605132" y="1428849"/>
            <a:chExt cx="2599181" cy="1775775"/>
          </a:xfrm>
        </p:grpSpPr>
        <p:sp>
          <p:nvSpPr>
            <p:cNvPr id="14" name="Elipse 22"/>
            <p:cNvSpPr/>
            <p:nvPr/>
          </p:nvSpPr>
          <p:spPr>
            <a:xfrm>
              <a:off x="605132" y="1428849"/>
              <a:ext cx="2599181" cy="1327995"/>
            </a:xfrm>
            <a:prstGeom prst="roundRect">
              <a:avLst>
                <a:gd name="adj" fmla="val 11939"/>
              </a:avLst>
            </a:prstGeom>
            <a:solidFill>
              <a:schemeClr val="bg1">
                <a:lumMod val="6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nchor="ctr"/>
            <a:lstStyle/>
            <a:p>
              <a:pPr algn="ctr"/>
              <a:r>
                <a:rPr lang="es-CO" sz="1400" dirty="0">
                  <a:solidFill>
                    <a:srgbClr val="003E65"/>
                  </a:solidFill>
                  <a:latin typeface="Arial Rounded MT Bold" panose="020F0704030504030204" pitchFamily="34" charset="0"/>
                </a:rPr>
                <a:t>Formar servidores públicos de la SDIS en derechos sexuales y derechos reproductivos</a:t>
              </a:r>
              <a:r>
                <a:rPr lang="es-CO" sz="1400" dirty="0">
                  <a:solidFill>
                    <a:schemeClr val="accent5">
                      <a:lumMod val="50000"/>
                    </a:schemeClr>
                  </a:solidFill>
                  <a:latin typeface="Arial Rounded MT Bold" panose="020F0704030504030204" pitchFamily="34" charset="0"/>
                </a:rPr>
                <a:t>.</a:t>
              </a:r>
            </a:p>
          </p:txBody>
        </p:sp>
        <p:sp>
          <p:nvSpPr>
            <p:cNvPr id="15" name="Rectángulo redondeado 14"/>
            <p:cNvSpPr/>
            <p:nvPr/>
          </p:nvSpPr>
          <p:spPr>
            <a:xfrm>
              <a:off x="605132" y="2783224"/>
              <a:ext cx="2594055" cy="4214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Rounded MT Bold" panose="020F0704030504030204" pitchFamily="34" charset="0"/>
                </a:rPr>
                <a:t>Cumplimiento: 100%</a:t>
              </a:r>
            </a:p>
          </p:txBody>
        </p:sp>
      </p:grpSp>
      <p:sp>
        <p:nvSpPr>
          <p:cNvPr id="16" name="Rectángulo 40"/>
          <p:cNvSpPr/>
          <p:nvPr/>
        </p:nvSpPr>
        <p:spPr>
          <a:xfrm>
            <a:off x="2070824" y="1966471"/>
            <a:ext cx="5699207" cy="904604"/>
          </a:xfrm>
          <a:prstGeom prst="rect">
            <a:avLst/>
          </a:prstGeom>
          <a:solidFill>
            <a:srgbClr val="003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CO" sz="2400" dirty="0">
                <a:latin typeface="Arial Rounded MT Bold" panose="020F0704030504030204" pitchFamily="34" charset="0"/>
              </a:rPr>
              <a:t>Prevención y atención integral de la paternidad y la maternidad temprana</a:t>
            </a:r>
            <a:endParaRPr lang="es-ES" sz="2400" dirty="0">
              <a:latin typeface="Arial Rounded MT Bold" panose="020F0704030504030204" pitchFamily="34" charset="0"/>
            </a:endParaRPr>
          </a:p>
        </p:txBody>
      </p:sp>
      <p:sp>
        <p:nvSpPr>
          <p:cNvPr id="17" name="Elipse 16"/>
          <p:cNvSpPr/>
          <p:nvPr/>
        </p:nvSpPr>
        <p:spPr>
          <a:xfrm>
            <a:off x="7718055" y="1797601"/>
            <a:ext cx="1191781" cy="1182084"/>
          </a:xfrm>
          <a:prstGeom prst="ellipse">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2800" b="1"/>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975" y="2016527"/>
            <a:ext cx="724840" cy="724840"/>
          </a:xfrm>
          <a:prstGeom prst="rect">
            <a:avLst/>
          </a:prstGeom>
        </p:spPr>
      </p:pic>
      <p:sp>
        <p:nvSpPr>
          <p:cNvPr id="19" name="Rectángulo 18"/>
          <p:cNvSpPr/>
          <p:nvPr/>
        </p:nvSpPr>
        <p:spPr>
          <a:xfrm>
            <a:off x="470706" y="1998239"/>
            <a:ext cx="1600118" cy="923330"/>
          </a:xfrm>
          <a:prstGeom prst="rect">
            <a:avLst/>
          </a:prstGeom>
        </p:spPr>
        <p:txBody>
          <a:bodyPr wrap="none">
            <a:spAutoFit/>
          </a:bodyPr>
          <a:lstStyle/>
          <a:p>
            <a:r>
              <a:rPr lang="es-ES" sz="5400" dirty="0">
                <a:solidFill>
                  <a:srgbClr val="003E65"/>
                </a:solidFill>
                <a:latin typeface="Arial Rounded MT Bold" panose="020F0704030504030204" pitchFamily="34" charset="0"/>
              </a:rPr>
              <a:t>94%</a:t>
            </a:r>
          </a:p>
        </p:txBody>
      </p:sp>
      <p:sp>
        <p:nvSpPr>
          <p:cNvPr id="22" name="Rectángulo 21"/>
          <p:cNvSpPr/>
          <p:nvPr/>
        </p:nvSpPr>
        <p:spPr>
          <a:xfrm>
            <a:off x="636963" y="1122916"/>
            <a:ext cx="5500673" cy="369332"/>
          </a:xfrm>
          <a:prstGeom prst="rect">
            <a:avLst/>
          </a:prstGeom>
        </p:spPr>
        <p:txBody>
          <a:bodyPr wrap="none">
            <a:spAutoFit/>
          </a:bodyPr>
          <a:lstStyle/>
          <a:p>
            <a:pPr lvl="0" algn="ctr" eaLnBrk="1" fontAlgn="ctr" hangingPunct="1">
              <a:spcBef>
                <a:spcPts val="0"/>
              </a:spcBef>
              <a:spcAft>
                <a:spcPts val="0"/>
              </a:spcAft>
            </a:pPr>
            <a:r>
              <a:rPr lang="es-CO" b="1" dirty="0">
                <a:solidFill>
                  <a:srgbClr val="009FE3"/>
                </a:solidFill>
                <a:latin typeface="Arial Rounded MT Bold" panose="020F0704030504030204" pitchFamily="34" charset="0"/>
              </a:rPr>
              <a:t>Objetivos específicos por proyecto de inversión</a:t>
            </a:r>
          </a:p>
        </p:txBody>
      </p:sp>
    </p:spTree>
    <p:extLst>
      <p:ext uri="{BB962C8B-B14F-4D97-AF65-F5344CB8AC3E}">
        <p14:creationId xmlns:p14="http://schemas.microsoft.com/office/powerpoint/2010/main" val="420957631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11516</TotalTime>
  <Words>4383</Words>
  <Application>Microsoft Office PowerPoint</Application>
  <PresentationFormat>Presentación en pantalla (4:3)</PresentationFormat>
  <Paragraphs>527</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ＭＳ Ｐゴシック</vt:lpstr>
      <vt:lpstr>Arial</vt:lpstr>
      <vt:lpstr>Arial Rounded MT Bold</vt:lpstr>
      <vt:lpstr>Calibri</vt:lpstr>
      <vt:lpstr>Times New Roman</vt:lpstr>
      <vt:lpstr>Tema de Office</vt:lpstr>
      <vt:lpstr>Seguimiento al Plan de Acción Institucional  corte junio 2018</vt:lpstr>
      <vt:lpstr>Plan de Acción Institucional</vt:lpstr>
      <vt:lpstr>¿Cómo vamos en el segundo trimestre    2018? </vt:lpstr>
      <vt:lpstr>Metodología de Seguimiento Plan de Acción</vt:lpstr>
      <vt:lpstr>Presentación de PowerPoint</vt:lpstr>
      <vt:lpstr>Inversión</vt:lpstr>
      <vt:lpstr>Inversión</vt:lpstr>
      <vt:lpstr>Ejecución componente inversión</vt:lpstr>
      <vt:lpstr>Avance Plan de Acción desde la inversión</vt:lpstr>
      <vt:lpstr>Avance Plan de Acción desde la inversión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vt:lpstr>
      <vt:lpstr>Gestión</vt:lpstr>
      <vt:lpstr>Gestión</vt:lpstr>
      <vt:lpstr>Ejecución componente gestión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ESTUDIOS DE SECTOR Y ANÁLISIS DE MERCADO</dc:title>
  <dc:creator>Fabian</dc:creator>
  <cp:lastModifiedBy>Gina Marcela Alba Diaz</cp:lastModifiedBy>
  <cp:revision>348</cp:revision>
  <cp:lastPrinted>2017-11-24T14:50:42Z</cp:lastPrinted>
  <dcterms:created xsi:type="dcterms:W3CDTF">2017-11-18T22:04:43Z</dcterms:created>
  <dcterms:modified xsi:type="dcterms:W3CDTF">2018-07-27T21:18:29Z</dcterms:modified>
</cp:coreProperties>
</file>