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1147" r:id="rId5"/>
    <p:sldId id="1148" r:id="rId6"/>
    <p:sldId id="1149" r:id="rId7"/>
    <p:sldId id="1150" r:id="rId8"/>
    <p:sldId id="1151" r:id="rId9"/>
    <p:sldId id="1152" r:id="rId10"/>
    <p:sldId id="1153" r:id="rId11"/>
    <p:sldId id="1157" r:id="rId12"/>
    <p:sldId id="1159" r:id="rId13"/>
    <p:sldId id="1160" r:id="rId14"/>
    <p:sldId id="1161" r:id="rId15"/>
    <p:sldId id="1162" r:id="rId16"/>
    <p:sldId id="1165" r:id="rId17"/>
    <p:sldId id="1163" r:id="rId18"/>
    <p:sldId id="1164" r:id="rId19"/>
    <p:sldId id="1154" r:id="rId20"/>
    <p:sldId id="1167" r:id="rId21"/>
    <p:sldId id="1156" r:id="rId22"/>
    <p:sldId id="1166" r:id="rId23"/>
    <p:sldId id="1168" r:id="rId2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7C80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58EA8D-5AF2-E96D-94F2-AE671E3E85A1}" v="78" dt="2024-01-18T15:02:32.9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lo Figueredo Aguilera" userId="S::dfigueredo@sdis.gov.co::26ee5e5b-b135-44e2-ade4-a6c938b0a756" providerId="AD" clId="Web-{6158EA8D-5AF2-E96D-94F2-AE671E3E85A1}"/>
    <pc:docChg chg="modSld">
      <pc:chgData name="Danilo Figueredo Aguilera" userId="S::dfigueredo@sdis.gov.co::26ee5e5b-b135-44e2-ade4-a6c938b0a756" providerId="AD" clId="Web-{6158EA8D-5AF2-E96D-94F2-AE671E3E85A1}" dt="2024-01-18T15:02:28.491" v="36" actId="20577"/>
      <pc:docMkLst>
        <pc:docMk/>
      </pc:docMkLst>
      <pc:sldChg chg="modSp">
        <pc:chgData name="Danilo Figueredo Aguilera" userId="S::dfigueredo@sdis.gov.co::26ee5e5b-b135-44e2-ade4-a6c938b0a756" providerId="AD" clId="Web-{6158EA8D-5AF2-E96D-94F2-AE671E3E85A1}" dt="2024-01-18T15:00:11.299" v="35" actId="20577"/>
        <pc:sldMkLst>
          <pc:docMk/>
          <pc:sldMk cId="1197890050" sldId="1147"/>
        </pc:sldMkLst>
        <pc:spChg chg="mod">
          <ac:chgData name="Danilo Figueredo Aguilera" userId="S::dfigueredo@sdis.gov.co::26ee5e5b-b135-44e2-ade4-a6c938b0a756" providerId="AD" clId="Web-{6158EA8D-5AF2-E96D-94F2-AE671E3E85A1}" dt="2024-01-18T15:00:00.080" v="33" actId="20577"/>
          <ac:spMkLst>
            <pc:docMk/>
            <pc:sldMk cId="1197890050" sldId="1147"/>
            <ac:spMk id="4" creationId="{6ECE1C99-B294-7875-DFE8-4F497A26BA15}"/>
          </ac:spMkLst>
        </pc:spChg>
        <pc:spChg chg="mod">
          <ac:chgData name="Danilo Figueredo Aguilera" userId="S::dfigueredo@sdis.gov.co::26ee5e5b-b135-44e2-ade4-a6c938b0a756" providerId="AD" clId="Web-{6158EA8D-5AF2-E96D-94F2-AE671E3E85A1}" dt="2024-01-18T15:00:11.299" v="35" actId="20577"/>
          <ac:spMkLst>
            <pc:docMk/>
            <pc:sldMk cId="1197890050" sldId="1147"/>
            <ac:spMk id="5" creationId="{6ECE1C99-B294-7875-DFE8-4F497A26BA15}"/>
          </ac:spMkLst>
        </pc:spChg>
      </pc:sldChg>
      <pc:sldChg chg="modSp">
        <pc:chgData name="Danilo Figueredo Aguilera" userId="S::dfigueredo@sdis.gov.co::26ee5e5b-b135-44e2-ade4-a6c938b0a756" providerId="AD" clId="Web-{6158EA8D-5AF2-E96D-94F2-AE671E3E85A1}" dt="2024-01-18T15:02:28.491" v="36" actId="20577"/>
        <pc:sldMkLst>
          <pc:docMk/>
          <pc:sldMk cId="1283810386" sldId="1167"/>
        </pc:sldMkLst>
        <pc:spChg chg="mod">
          <ac:chgData name="Danilo Figueredo Aguilera" userId="S::dfigueredo@sdis.gov.co::26ee5e5b-b135-44e2-ade4-a6c938b0a756" providerId="AD" clId="Web-{6158EA8D-5AF2-E96D-94F2-AE671E3E85A1}" dt="2024-01-18T15:02:28.491" v="36" actId="20577"/>
          <ac:spMkLst>
            <pc:docMk/>
            <pc:sldMk cId="1283810386" sldId="1167"/>
            <ac:spMk id="4" creationId="{43BCA723-E360-8409-0F91-BEFDB8316FE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70305676381298"/>
          <c:y val="0.14100608315979282"/>
          <c:w val="0.56821631855357246"/>
          <c:h val="0.85899391684020721"/>
        </c:manualLayout>
      </c:layout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Ejes</c:v>
                </c:pt>
              </c:strCache>
            </c:strRef>
          </c:tx>
          <c:spPr>
            <a:effectLst>
              <a:glow rad="127000">
                <a:schemeClr val="accent2">
                  <a:lumMod val="40000"/>
                  <a:lumOff val="60000"/>
                  <a:alpha val="45000"/>
                </a:schemeClr>
              </a:glow>
            </a:effectLst>
          </c:spPr>
          <c:dPt>
            <c:idx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>
                <a:glow rad="127000">
                  <a:schemeClr val="accent2">
                    <a:lumMod val="40000"/>
                    <a:lumOff val="60000"/>
                    <a:alpha val="45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1-2407-4C3E-8B95-F10DFE90EC40}"/>
              </c:ext>
            </c:extLst>
          </c:dPt>
          <c:dPt>
            <c:idx val="1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>
                <a:glow rad="127000">
                  <a:schemeClr val="accent2">
                    <a:lumMod val="40000"/>
                    <a:lumOff val="60000"/>
                    <a:alpha val="45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3-2407-4C3E-8B95-F10DFE90EC40}"/>
              </c:ext>
            </c:extLst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>
                <a:glow rad="127000">
                  <a:schemeClr val="accent2">
                    <a:lumMod val="40000"/>
                    <a:lumOff val="60000"/>
                    <a:alpha val="45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5-2407-4C3E-8B95-F10DFE90EC4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>
                <a:glow rad="127000">
                  <a:schemeClr val="accent2">
                    <a:lumMod val="40000"/>
                    <a:lumOff val="60000"/>
                    <a:alpha val="45000"/>
                  </a:schemeClr>
                </a:glow>
              </a:effectLst>
            </c:spPr>
            <c:extLst>
              <c:ext xmlns:c16="http://schemas.microsoft.com/office/drawing/2014/chart" uri="{C3380CC4-5D6E-409C-BE32-E72D297353CC}">
                <c16:uniqueId val="{00000007-2407-4C3E-8B95-F10DFE90EC4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Eje 3 Monitoreo y control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615589460124701"/>
                      <c:h val="0.3205007824726134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2407-4C3E-8B95-F10DFE90EC4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err="1"/>
                      <a:t>Eje</a:t>
                    </a:r>
                    <a:r>
                      <a:rPr lang="en-US" dirty="0"/>
                      <a:t> 1 </a:t>
                    </a:r>
                    <a:r>
                      <a:rPr lang="en-US" dirty="0" err="1"/>
                      <a:t>Transparencia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665968203439731"/>
                      <c:h val="0.2442879499217527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2407-4C3E-8B95-F10DFE90EC40}"/>
                </c:ext>
              </c:extLst>
            </c:dLbl>
            <c:dLbl>
              <c:idx val="2"/>
              <c:layout>
                <c:manualLayout>
                  <c:x val="-1.7253273435039858E-2"/>
                  <c:y val="-9.5634436867755819E-17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Eje</a:t>
                    </a:r>
                    <a:r>
                      <a:rPr lang="en-US" dirty="0"/>
                      <a:t> 2 </a:t>
                    </a:r>
                    <a:r>
                      <a:rPr lang="en-US" dirty="0" err="1"/>
                      <a:t>Integridad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407-4C3E-8B95-F10DFE90EC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3"/>
                <c:pt idx="0">
                  <c:v>1er trim.</c:v>
                </c:pt>
                <c:pt idx="1">
                  <c:v>2º trim.</c:v>
                </c:pt>
                <c:pt idx="2">
                  <c:v>3er trim.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407-4C3E-8B95-F10DFE90EC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05"/>
        <c:holeSize val="4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86A024-34E8-4378-AC7D-635B3F1FCCE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56FF076C-6932-473B-98A7-414EFF546DA6}">
      <dgm:prSet phldrT="[Texto]" custT="1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es-ES" sz="1500" dirty="0">
              <a:latin typeface="Arial" panose="020B0604020202020204" pitchFamily="34" charset="0"/>
              <a:cs typeface="Arial" panose="020B0604020202020204" pitchFamily="34" charset="0"/>
            </a:rPr>
            <a:t>Planeación Estratégica</a:t>
          </a:r>
        </a:p>
        <a:p>
          <a:r>
            <a:rPr lang="es-ES" sz="1600" b="1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E77563-DF59-48F5-9E0E-026D51F7DCBA}" type="parTrans" cxnId="{07AD44EE-99D8-4F6E-A74E-723F49C64096}">
      <dgm:prSet/>
      <dgm:spPr/>
      <dgm:t>
        <a:bodyPr/>
        <a:lstStyle/>
        <a:p>
          <a:endParaRPr lang="es-CO"/>
        </a:p>
      </dgm:t>
    </dgm:pt>
    <dgm:pt modelId="{3255AA41-1573-4B0D-855B-E168BC2B1330}" type="sibTrans" cxnId="{07AD44EE-99D8-4F6E-A74E-723F49C64096}">
      <dgm:prSet/>
      <dgm:spPr/>
      <dgm:t>
        <a:bodyPr/>
        <a:lstStyle/>
        <a:p>
          <a:endParaRPr lang="es-CO"/>
        </a:p>
      </dgm:t>
    </dgm:pt>
    <dgm:pt modelId="{53D91198-9871-4716-A980-19F5EC0218F8}">
      <dgm:prSet phldrT="[Texto]" custT="1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es-CO" sz="1500" dirty="0">
              <a:latin typeface="Arial" panose="020B0604020202020204" pitchFamily="34" charset="0"/>
              <a:cs typeface="Arial" panose="020B0604020202020204" pitchFamily="34" charset="0"/>
            </a:rPr>
            <a:t>Comunicación Estratégica</a:t>
          </a:r>
        </a:p>
        <a:p>
          <a:r>
            <a:rPr lang="es-CO" sz="1600" b="1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4A45E5-0B15-40F1-BD46-2A961A546633}" type="parTrans" cxnId="{C03552C5-2EC6-47BE-843F-17692C452DA5}">
      <dgm:prSet/>
      <dgm:spPr/>
      <dgm:t>
        <a:bodyPr/>
        <a:lstStyle/>
        <a:p>
          <a:endParaRPr lang="es-CO"/>
        </a:p>
      </dgm:t>
    </dgm:pt>
    <dgm:pt modelId="{C6999B01-3601-4B90-B166-DC01035BB977}" type="sibTrans" cxnId="{C03552C5-2EC6-47BE-843F-17692C452DA5}">
      <dgm:prSet/>
      <dgm:spPr/>
      <dgm:t>
        <a:bodyPr/>
        <a:lstStyle/>
        <a:p>
          <a:endParaRPr lang="es-CO"/>
        </a:p>
      </dgm:t>
    </dgm:pt>
    <dgm:pt modelId="{61A26B4E-9CB6-45F6-9A6F-021FEA016466}">
      <dgm:prSet phldrT="[Texto]" custT="1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es-CO" sz="1400" dirty="0">
              <a:latin typeface="Arial" panose="020B0604020202020204" pitchFamily="34" charset="0"/>
              <a:cs typeface="Arial" panose="020B0604020202020204" pitchFamily="34" charset="0"/>
            </a:rPr>
            <a:t>Tecnologías de la información</a:t>
          </a:r>
        </a:p>
        <a:p>
          <a:r>
            <a:rPr lang="es-CO" sz="1600" b="1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7B9BEE-7395-4E38-919E-CA550AB58C05}" type="parTrans" cxnId="{0F6FE4B1-4830-4111-B316-5E6E4B3AE581}">
      <dgm:prSet/>
      <dgm:spPr/>
      <dgm:t>
        <a:bodyPr/>
        <a:lstStyle/>
        <a:p>
          <a:endParaRPr lang="es-CO"/>
        </a:p>
      </dgm:t>
    </dgm:pt>
    <dgm:pt modelId="{71D84067-654B-428B-93BE-D4C438135575}" type="sibTrans" cxnId="{0F6FE4B1-4830-4111-B316-5E6E4B3AE581}">
      <dgm:prSet/>
      <dgm:spPr/>
      <dgm:t>
        <a:bodyPr/>
        <a:lstStyle/>
        <a:p>
          <a:endParaRPr lang="es-CO"/>
        </a:p>
      </dgm:t>
    </dgm:pt>
    <dgm:pt modelId="{18A16BF7-3BD5-4BAA-8862-0D44448BDB45}">
      <dgm:prSet phldrT="[Texto]" custT="1"/>
      <dgm:spPr>
        <a:solidFill>
          <a:srgbClr val="7030A0">
            <a:alpha val="50000"/>
          </a:srgbClr>
        </a:solidFill>
      </dgm:spPr>
      <dgm:t>
        <a:bodyPr/>
        <a:lstStyle/>
        <a:p>
          <a:r>
            <a:rPr lang="es-CO" sz="1500" dirty="0">
              <a:latin typeface="Arial" panose="020B0604020202020204" pitchFamily="34" charset="0"/>
              <a:cs typeface="Arial" panose="020B0604020202020204" pitchFamily="34" charset="0"/>
            </a:rPr>
            <a:t>Gestión del conocimiento</a:t>
          </a:r>
        </a:p>
        <a:p>
          <a:r>
            <a:rPr lang="es-CO" sz="1600" b="1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02EC2A-0157-4631-81E4-4DFDA8F3FBB1}" type="parTrans" cxnId="{E25D0D93-4F4B-479C-A704-F6C90E0983F6}">
      <dgm:prSet/>
      <dgm:spPr/>
      <dgm:t>
        <a:bodyPr/>
        <a:lstStyle/>
        <a:p>
          <a:endParaRPr lang="es-CO"/>
        </a:p>
      </dgm:t>
    </dgm:pt>
    <dgm:pt modelId="{9C07578D-C8F4-4559-A1AA-95C64A78D569}" type="sibTrans" cxnId="{E25D0D93-4F4B-479C-A704-F6C90E0983F6}">
      <dgm:prSet/>
      <dgm:spPr/>
      <dgm:t>
        <a:bodyPr/>
        <a:lstStyle/>
        <a:p>
          <a:endParaRPr lang="es-CO"/>
        </a:p>
      </dgm:t>
    </dgm:pt>
    <dgm:pt modelId="{1492CE66-66C4-47A7-8D07-C9E64D8C9FD6}" type="pres">
      <dgm:prSet presAssocID="{1486A024-34E8-4378-AC7D-635B3F1FCCE3}" presName="Name0" presStyleCnt="0">
        <dgm:presLayoutVars>
          <dgm:dir/>
          <dgm:resizeHandles val="exact"/>
        </dgm:presLayoutVars>
      </dgm:prSet>
      <dgm:spPr/>
    </dgm:pt>
    <dgm:pt modelId="{83B45510-CEC9-47F0-ADA9-2D7AF526A492}" type="pres">
      <dgm:prSet presAssocID="{56FF076C-6932-473B-98A7-414EFF546DA6}" presName="Name5" presStyleLbl="vennNode1" presStyleIdx="0" presStyleCnt="4" custScaleY="47549">
        <dgm:presLayoutVars>
          <dgm:bulletEnabled val="1"/>
        </dgm:presLayoutVars>
      </dgm:prSet>
      <dgm:spPr/>
    </dgm:pt>
    <dgm:pt modelId="{23E9A435-C0EA-47DA-8E18-A5DDDC934BCB}" type="pres">
      <dgm:prSet presAssocID="{3255AA41-1573-4B0D-855B-E168BC2B1330}" presName="space" presStyleCnt="0"/>
      <dgm:spPr/>
    </dgm:pt>
    <dgm:pt modelId="{C1E8AB58-557D-4F17-9B4D-AA996D4E0141}" type="pres">
      <dgm:prSet presAssocID="{53D91198-9871-4716-A980-19F5EC0218F8}" presName="Name5" presStyleLbl="vennNode1" presStyleIdx="1" presStyleCnt="4" custScaleY="47549">
        <dgm:presLayoutVars>
          <dgm:bulletEnabled val="1"/>
        </dgm:presLayoutVars>
      </dgm:prSet>
      <dgm:spPr/>
    </dgm:pt>
    <dgm:pt modelId="{6C9070DA-09FC-4848-BEC1-EDAE45727AD3}" type="pres">
      <dgm:prSet presAssocID="{C6999B01-3601-4B90-B166-DC01035BB977}" presName="space" presStyleCnt="0"/>
      <dgm:spPr/>
    </dgm:pt>
    <dgm:pt modelId="{D483DD11-A933-4D1A-B9CF-A737698B5ED0}" type="pres">
      <dgm:prSet presAssocID="{61A26B4E-9CB6-45F6-9A6F-021FEA016466}" presName="Name5" presStyleLbl="vennNode1" presStyleIdx="2" presStyleCnt="4" custScaleY="47549">
        <dgm:presLayoutVars>
          <dgm:bulletEnabled val="1"/>
        </dgm:presLayoutVars>
      </dgm:prSet>
      <dgm:spPr/>
    </dgm:pt>
    <dgm:pt modelId="{0D981D0B-F24B-4A28-B4BE-C65839043F13}" type="pres">
      <dgm:prSet presAssocID="{71D84067-654B-428B-93BE-D4C438135575}" presName="space" presStyleCnt="0"/>
      <dgm:spPr/>
    </dgm:pt>
    <dgm:pt modelId="{22CE97F7-44AD-42FA-9CFD-23E9400A3489}" type="pres">
      <dgm:prSet presAssocID="{18A16BF7-3BD5-4BAA-8862-0D44448BDB45}" presName="Name5" presStyleLbl="vennNode1" presStyleIdx="3" presStyleCnt="4" custScaleY="47549">
        <dgm:presLayoutVars>
          <dgm:bulletEnabled val="1"/>
        </dgm:presLayoutVars>
      </dgm:prSet>
      <dgm:spPr/>
    </dgm:pt>
  </dgm:ptLst>
  <dgm:cxnLst>
    <dgm:cxn modelId="{0AFE4414-888F-4FF1-AD72-6B98FAAC33D6}" type="presOf" srcId="{53D91198-9871-4716-A980-19F5EC0218F8}" destId="{C1E8AB58-557D-4F17-9B4D-AA996D4E0141}" srcOrd="0" destOrd="0" presId="urn:microsoft.com/office/officeart/2005/8/layout/venn3"/>
    <dgm:cxn modelId="{05785429-045A-4EB2-A9C5-89A500D5B875}" type="presOf" srcId="{1486A024-34E8-4378-AC7D-635B3F1FCCE3}" destId="{1492CE66-66C4-47A7-8D07-C9E64D8C9FD6}" srcOrd="0" destOrd="0" presId="urn:microsoft.com/office/officeart/2005/8/layout/venn3"/>
    <dgm:cxn modelId="{9B43852B-2A8E-40BB-A340-AB11041DFEC7}" type="presOf" srcId="{61A26B4E-9CB6-45F6-9A6F-021FEA016466}" destId="{D483DD11-A933-4D1A-B9CF-A737698B5ED0}" srcOrd="0" destOrd="0" presId="urn:microsoft.com/office/officeart/2005/8/layout/venn3"/>
    <dgm:cxn modelId="{E25D0D93-4F4B-479C-A704-F6C90E0983F6}" srcId="{1486A024-34E8-4378-AC7D-635B3F1FCCE3}" destId="{18A16BF7-3BD5-4BAA-8862-0D44448BDB45}" srcOrd="3" destOrd="0" parTransId="{1C02EC2A-0157-4631-81E4-4DFDA8F3FBB1}" sibTransId="{9C07578D-C8F4-4559-A1AA-95C64A78D569}"/>
    <dgm:cxn modelId="{3901BFA3-DF23-47AD-BED9-1CAAD352D9D0}" type="presOf" srcId="{56FF076C-6932-473B-98A7-414EFF546DA6}" destId="{83B45510-CEC9-47F0-ADA9-2D7AF526A492}" srcOrd="0" destOrd="0" presId="urn:microsoft.com/office/officeart/2005/8/layout/venn3"/>
    <dgm:cxn modelId="{2D1051A6-EF67-465E-9827-43D6D16450F7}" type="presOf" srcId="{18A16BF7-3BD5-4BAA-8862-0D44448BDB45}" destId="{22CE97F7-44AD-42FA-9CFD-23E9400A3489}" srcOrd="0" destOrd="0" presId="urn:microsoft.com/office/officeart/2005/8/layout/venn3"/>
    <dgm:cxn modelId="{0F6FE4B1-4830-4111-B316-5E6E4B3AE581}" srcId="{1486A024-34E8-4378-AC7D-635B3F1FCCE3}" destId="{61A26B4E-9CB6-45F6-9A6F-021FEA016466}" srcOrd="2" destOrd="0" parTransId="{A97B9BEE-7395-4E38-919E-CA550AB58C05}" sibTransId="{71D84067-654B-428B-93BE-D4C438135575}"/>
    <dgm:cxn modelId="{C03552C5-2EC6-47BE-843F-17692C452DA5}" srcId="{1486A024-34E8-4378-AC7D-635B3F1FCCE3}" destId="{53D91198-9871-4716-A980-19F5EC0218F8}" srcOrd="1" destOrd="0" parTransId="{B84A45E5-0B15-40F1-BD46-2A961A546633}" sibTransId="{C6999B01-3601-4B90-B166-DC01035BB977}"/>
    <dgm:cxn modelId="{07AD44EE-99D8-4F6E-A74E-723F49C64096}" srcId="{1486A024-34E8-4378-AC7D-635B3F1FCCE3}" destId="{56FF076C-6932-473B-98A7-414EFF546DA6}" srcOrd="0" destOrd="0" parTransId="{C6E77563-DF59-48F5-9E0E-026D51F7DCBA}" sibTransId="{3255AA41-1573-4B0D-855B-E168BC2B1330}"/>
    <dgm:cxn modelId="{1130319C-CF44-4C33-A5BB-6B8C5BE2480B}" type="presParOf" srcId="{1492CE66-66C4-47A7-8D07-C9E64D8C9FD6}" destId="{83B45510-CEC9-47F0-ADA9-2D7AF526A492}" srcOrd="0" destOrd="0" presId="urn:microsoft.com/office/officeart/2005/8/layout/venn3"/>
    <dgm:cxn modelId="{A9DF7681-5A6B-4C1F-BB0A-9992473DBE4F}" type="presParOf" srcId="{1492CE66-66C4-47A7-8D07-C9E64D8C9FD6}" destId="{23E9A435-C0EA-47DA-8E18-A5DDDC934BCB}" srcOrd="1" destOrd="0" presId="urn:microsoft.com/office/officeart/2005/8/layout/venn3"/>
    <dgm:cxn modelId="{89C9C02D-4D68-48DF-BDCF-C0BBE3AD4423}" type="presParOf" srcId="{1492CE66-66C4-47A7-8D07-C9E64D8C9FD6}" destId="{C1E8AB58-557D-4F17-9B4D-AA996D4E0141}" srcOrd="2" destOrd="0" presId="urn:microsoft.com/office/officeart/2005/8/layout/venn3"/>
    <dgm:cxn modelId="{5876BB85-6593-4CA0-A21A-0C568E044F79}" type="presParOf" srcId="{1492CE66-66C4-47A7-8D07-C9E64D8C9FD6}" destId="{6C9070DA-09FC-4848-BEC1-EDAE45727AD3}" srcOrd="3" destOrd="0" presId="urn:microsoft.com/office/officeart/2005/8/layout/venn3"/>
    <dgm:cxn modelId="{14694D3C-C056-49D3-8A32-6174CB8A99BF}" type="presParOf" srcId="{1492CE66-66C4-47A7-8D07-C9E64D8C9FD6}" destId="{D483DD11-A933-4D1A-B9CF-A737698B5ED0}" srcOrd="4" destOrd="0" presId="urn:microsoft.com/office/officeart/2005/8/layout/venn3"/>
    <dgm:cxn modelId="{080D2EA8-8C62-4F74-A6E7-75A578365B16}" type="presParOf" srcId="{1492CE66-66C4-47A7-8D07-C9E64D8C9FD6}" destId="{0D981D0B-F24B-4A28-B4BE-C65839043F13}" srcOrd="5" destOrd="0" presId="urn:microsoft.com/office/officeart/2005/8/layout/venn3"/>
    <dgm:cxn modelId="{A39A9AFD-1A68-46A8-A81D-D4BAC3D237CD}" type="presParOf" srcId="{1492CE66-66C4-47A7-8D07-C9E64D8C9FD6}" destId="{22CE97F7-44AD-42FA-9CFD-23E9400A3489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86A024-34E8-4378-AC7D-635B3F1FCCE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56FF076C-6932-473B-98A7-414EFF546DA6}">
      <dgm:prSet phldrT="[Texto]" custT="1"/>
      <dgm:spPr>
        <a:solidFill>
          <a:srgbClr val="FF0000">
            <a:alpha val="49804"/>
          </a:srgbClr>
        </a:solidFill>
      </dgm:spPr>
      <dgm:t>
        <a:bodyPr/>
        <a:lstStyle/>
        <a:p>
          <a:r>
            <a:rPr lang="es-CO" sz="1500" dirty="0">
              <a:latin typeface="Arial" panose="020B0604020202020204" pitchFamily="34" charset="0"/>
              <a:cs typeface="Arial" panose="020B0604020202020204" pitchFamily="34" charset="0"/>
            </a:rPr>
            <a:t>Prestación de Servicios Sociales</a:t>
          </a:r>
        </a:p>
        <a:p>
          <a:r>
            <a:rPr lang="es-CO" sz="1600" b="1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E77563-DF59-48F5-9E0E-026D51F7DCBA}" type="parTrans" cxnId="{07AD44EE-99D8-4F6E-A74E-723F49C64096}">
      <dgm:prSet/>
      <dgm:spPr/>
      <dgm:t>
        <a:bodyPr/>
        <a:lstStyle/>
        <a:p>
          <a:endParaRPr lang="es-CO"/>
        </a:p>
      </dgm:t>
    </dgm:pt>
    <dgm:pt modelId="{3255AA41-1573-4B0D-855B-E168BC2B1330}" type="sibTrans" cxnId="{07AD44EE-99D8-4F6E-A74E-723F49C64096}">
      <dgm:prSet/>
      <dgm:spPr/>
      <dgm:t>
        <a:bodyPr/>
        <a:lstStyle/>
        <a:p>
          <a:endParaRPr lang="es-CO"/>
        </a:p>
      </dgm:t>
    </dgm:pt>
    <dgm:pt modelId="{53D91198-9871-4716-A980-19F5EC0218F8}">
      <dgm:prSet phldrT="[Texto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s-CO" sz="1500" dirty="0">
              <a:latin typeface="Arial" panose="020B0604020202020204" pitchFamily="34" charset="0"/>
              <a:cs typeface="Arial" panose="020B0604020202020204" pitchFamily="34" charset="0"/>
            </a:rPr>
            <a:t>Gestión de transferencias</a:t>
          </a:r>
        </a:p>
        <a:p>
          <a:r>
            <a:rPr lang="es-CO" sz="1600" b="1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lang="es-CO" sz="15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4A45E5-0B15-40F1-BD46-2A961A546633}" type="parTrans" cxnId="{C03552C5-2EC6-47BE-843F-17692C452DA5}">
      <dgm:prSet/>
      <dgm:spPr/>
      <dgm:t>
        <a:bodyPr/>
        <a:lstStyle/>
        <a:p>
          <a:endParaRPr lang="es-CO"/>
        </a:p>
      </dgm:t>
    </dgm:pt>
    <dgm:pt modelId="{C6999B01-3601-4B90-B166-DC01035BB977}" type="sibTrans" cxnId="{C03552C5-2EC6-47BE-843F-17692C452DA5}">
      <dgm:prSet/>
      <dgm:spPr/>
      <dgm:t>
        <a:bodyPr/>
        <a:lstStyle/>
        <a:p>
          <a:endParaRPr lang="es-CO"/>
        </a:p>
      </dgm:t>
    </dgm:pt>
    <dgm:pt modelId="{18A16BF7-3BD5-4BAA-8862-0D44448BDB45}">
      <dgm:prSet phldrT="[Texto]" custT="1"/>
      <dgm:spPr>
        <a:solidFill>
          <a:srgbClr val="FF0000">
            <a:alpha val="50000"/>
          </a:srgbClr>
        </a:solidFill>
      </dgm:spPr>
      <dgm:t>
        <a:bodyPr/>
        <a:lstStyle/>
        <a:p>
          <a:r>
            <a:rPr lang="es-CO" sz="1500" dirty="0">
              <a:latin typeface="Arial" panose="020B0604020202020204" pitchFamily="34" charset="0"/>
              <a:cs typeface="Arial" panose="020B0604020202020204" pitchFamily="34" charset="0"/>
            </a:rPr>
            <a:t>Inspección y vigilancia</a:t>
          </a:r>
        </a:p>
        <a:p>
          <a:r>
            <a:rPr lang="es-CO" sz="1600" b="1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lang="es-CO" sz="15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02EC2A-0157-4631-81E4-4DFDA8F3FBB1}" type="parTrans" cxnId="{E25D0D93-4F4B-479C-A704-F6C90E0983F6}">
      <dgm:prSet/>
      <dgm:spPr/>
      <dgm:t>
        <a:bodyPr/>
        <a:lstStyle/>
        <a:p>
          <a:endParaRPr lang="es-CO"/>
        </a:p>
      </dgm:t>
    </dgm:pt>
    <dgm:pt modelId="{9C07578D-C8F4-4559-A1AA-95C64A78D569}" type="sibTrans" cxnId="{E25D0D93-4F4B-479C-A704-F6C90E0983F6}">
      <dgm:prSet/>
      <dgm:spPr/>
      <dgm:t>
        <a:bodyPr/>
        <a:lstStyle/>
        <a:p>
          <a:endParaRPr lang="es-CO"/>
        </a:p>
      </dgm:t>
    </dgm:pt>
    <dgm:pt modelId="{1492CE66-66C4-47A7-8D07-C9E64D8C9FD6}" type="pres">
      <dgm:prSet presAssocID="{1486A024-34E8-4378-AC7D-635B3F1FCCE3}" presName="Name0" presStyleCnt="0">
        <dgm:presLayoutVars>
          <dgm:dir/>
          <dgm:resizeHandles val="exact"/>
        </dgm:presLayoutVars>
      </dgm:prSet>
      <dgm:spPr/>
    </dgm:pt>
    <dgm:pt modelId="{83B45510-CEC9-47F0-ADA9-2D7AF526A492}" type="pres">
      <dgm:prSet presAssocID="{56FF076C-6932-473B-98A7-414EFF546DA6}" presName="Name5" presStyleLbl="vennNode1" presStyleIdx="0" presStyleCnt="3" custScaleY="53191">
        <dgm:presLayoutVars>
          <dgm:bulletEnabled val="1"/>
        </dgm:presLayoutVars>
      </dgm:prSet>
      <dgm:spPr/>
    </dgm:pt>
    <dgm:pt modelId="{23E9A435-C0EA-47DA-8E18-A5DDDC934BCB}" type="pres">
      <dgm:prSet presAssocID="{3255AA41-1573-4B0D-855B-E168BC2B1330}" presName="space" presStyleCnt="0"/>
      <dgm:spPr/>
    </dgm:pt>
    <dgm:pt modelId="{C1E8AB58-557D-4F17-9B4D-AA996D4E0141}" type="pres">
      <dgm:prSet presAssocID="{53D91198-9871-4716-A980-19F5EC0218F8}" presName="Name5" presStyleLbl="vennNode1" presStyleIdx="1" presStyleCnt="3" custScaleY="47549">
        <dgm:presLayoutVars>
          <dgm:bulletEnabled val="1"/>
        </dgm:presLayoutVars>
      </dgm:prSet>
      <dgm:spPr/>
    </dgm:pt>
    <dgm:pt modelId="{6C9070DA-09FC-4848-BEC1-EDAE45727AD3}" type="pres">
      <dgm:prSet presAssocID="{C6999B01-3601-4B90-B166-DC01035BB977}" presName="space" presStyleCnt="0"/>
      <dgm:spPr/>
    </dgm:pt>
    <dgm:pt modelId="{22CE97F7-44AD-42FA-9CFD-23E9400A3489}" type="pres">
      <dgm:prSet presAssocID="{18A16BF7-3BD5-4BAA-8862-0D44448BDB45}" presName="Name5" presStyleLbl="vennNode1" presStyleIdx="2" presStyleCnt="3" custScaleY="47549">
        <dgm:presLayoutVars>
          <dgm:bulletEnabled val="1"/>
        </dgm:presLayoutVars>
      </dgm:prSet>
      <dgm:spPr/>
    </dgm:pt>
  </dgm:ptLst>
  <dgm:cxnLst>
    <dgm:cxn modelId="{0AFE4414-888F-4FF1-AD72-6B98FAAC33D6}" type="presOf" srcId="{53D91198-9871-4716-A980-19F5EC0218F8}" destId="{C1E8AB58-557D-4F17-9B4D-AA996D4E0141}" srcOrd="0" destOrd="0" presId="urn:microsoft.com/office/officeart/2005/8/layout/venn3"/>
    <dgm:cxn modelId="{05785429-045A-4EB2-A9C5-89A500D5B875}" type="presOf" srcId="{1486A024-34E8-4378-AC7D-635B3F1FCCE3}" destId="{1492CE66-66C4-47A7-8D07-C9E64D8C9FD6}" srcOrd="0" destOrd="0" presId="urn:microsoft.com/office/officeart/2005/8/layout/venn3"/>
    <dgm:cxn modelId="{E25D0D93-4F4B-479C-A704-F6C90E0983F6}" srcId="{1486A024-34E8-4378-AC7D-635B3F1FCCE3}" destId="{18A16BF7-3BD5-4BAA-8862-0D44448BDB45}" srcOrd="2" destOrd="0" parTransId="{1C02EC2A-0157-4631-81E4-4DFDA8F3FBB1}" sibTransId="{9C07578D-C8F4-4559-A1AA-95C64A78D569}"/>
    <dgm:cxn modelId="{3901BFA3-DF23-47AD-BED9-1CAAD352D9D0}" type="presOf" srcId="{56FF076C-6932-473B-98A7-414EFF546DA6}" destId="{83B45510-CEC9-47F0-ADA9-2D7AF526A492}" srcOrd="0" destOrd="0" presId="urn:microsoft.com/office/officeart/2005/8/layout/venn3"/>
    <dgm:cxn modelId="{2D1051A6-EF67-465E-9827-43D6D16450F7}" type="presOf" srcId="{18A16BF7-3BD5-4BAA-8862-0D44448BDB45}" destId="{22CE97F7-44AD-42FA-9CFD-23E9400A3489}" srcOrd="0" destOrd="0" presId="urn:microsoft.com/office/officeart/2005/8/layout/venn3"/>
    <dgm:cxn modelId="{C03552C5-2EC6-47BE-843F-17692C452DA5}" srcId="{1486A024-34E8-4378-AC7D-635B3F1FCCE3}" destId="{53D91198-9871-4716-A980-19F5EC0218F8}" srcOrd="1" destOrd="0" parTransId="{B84A45E5-0B15-40F1-BD46-2A961A546633}" sibTransId="{C6999B01-3601-4B90-B166-DC01035BB977}"/>
    <dgm:cxn modelId="{07AD44EE-99D8-4F6E-A74E-723F49C64096}" srcId="{1486A024-34E8-4378-AC7D-635B3F1FCCE3}" destId="{56FF076C-6932-473B-98A7-414EFF546DA6}" srcOrd="0" destOrd="0" parTransId="{C6E77563-DF59-48F5-9E0E-026D51F7DCBA}" sibTransId="{3255AA41-1573-4B0D-855B-E168BC2B1330}"/>
    <dgm:cxn modelId="{1130319C-CF44-4C33-A5BB-6B8C5BE2480B}" type="presParOf" srcId="{1492CE66-66C4-47A7-8D07-C9E64D8C9FD6}" destId="{83B45510-CEC9-47F0-ADA9-2D7AF526A492}" srcOrd="0" destOrd="0" presId="urn:microsoft.com/office/officeart/2005/8/layout/venn3"/>
    <dgm:cxn modelId="{A9DF7681-5A6B-4C1F-BB0A-9992473DBE4F}" type="presParOf" srcId="{1492CE66-66C4-47A7-8D07-C9E64D8C9FD6}" destId="{23E9A435-C0EA-47DA-8E18-A5DDDC934BCB}" srcOrd="1" destOrd="0" presId="urn:microsoft.com/office/officeart/2005/8/layout/venn3"/>
    <dgm:cxn modelId="{89C9C02D-4D68-48DF-BDCF-C0BBE3AD4423}" type="presParOf" srcId="{1492CE66-66C4-47A7-8D07-C9E64D8C9FD6}" destId="{C1E8AB58-557D-4F17-9B4D-AA996D4E0141}" srcOrd="2" destOrd="0" presId="urn:microsoft.com/office/officeart/2005/8/layout/venn3"/>
    <dgm:cxn modelId="{5876BB85-6593-4CA0-A21A-0C568E044F79}" type="presParOf" srcId="{1492CE66-66C4-47A7-8D07-C9E64D8C9FD6}" destId="{6C9070DA-09FC-4848-BEC1-EDAE45727AD3}" srcOrd="3" destOrd="0" presId="urn:microsoft.com/office/officeart/2005/8/layout/venn3"/>
    <dgm:cxn modelId="{A39A9AFD-1A68-46A8-A81D-D4BAC3D237CD}" type="presParOf" srcId="{1492CE66-66C4-47A7-8D07-C9E64D8C9FD6}" destId="{22CE97F7-44AD-42FA-9CFD-23E9400A3489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86A024-34E8-4378-AC7D-635B3F1FCCE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56FF076C-6932-473B-98A7-414EFF546DA6}">
      <dgm:prSet phldrT="[Texto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s-CO" sz="1500" dirty="0">
              <a:latin typeface="Arial" panose="020B0604020202020204" pitchFamily="34" charset="0"/>
              <a:cs typeface="Arial" panose="020B0604020202020204" pitchFamily="34" charset="0"/>
            </a:rPr>
            <a:t>Atención a la ciudadanía</a:t>
          </a:r>
        </a:p>
        <a:p>
          <a:r>
            <a:rPr lang="es-CO" sz="1600" b="1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E77563-DF59-48F5-9E0E-026D51F7DCBA}" type="parTrans" cxnId="{07AD44EE-99D8-4F6E-A74E-723F49C64096}">
      <dgm:prSet/>
      <dgm:spPr/>
      <dgm:t>
        <a:bodyPr/>
        <a:lstStyle/>
        <a:p>
          <a:endParaRPr lang="es-CO"/>
        </a:p>
      </dgm:t>
    </dgm:pt>
    <dgm:pt modelId="{3255AA41-1573-4B0D-855B-E168BC2B1330}" type="sibTrans" cxnId="{07AD44EE-99D8-4F6E-A74E-723F49C64096}">
      <dgm:prSet/>
      <dgm:spPr/>
      <dgm:t>
        <a:bodyPr/>
        <a:lstStyle/>
        <a:p>
          <a:endParaRPr lang="es-CO"/>
        </a:p>
      </dgm:t>
    </dgm:pt>
    <dgm:pt modelId="{53D91198-9871-4716-A980-19F5EC0218F8}">
      <dgm:prSet phldrT="[Texto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s-CO" sz="1500" dirty="0">
              <a:latin typeface="Arial" panose="020B0604020202020204" pitchFamily="34" charset="0"/>
              <a:cs typeface="Arial" panose="020B0604020202020204" pitchFamily="34" charset="0"/>
            </a:rPr>
            <a:t>Gestión de talento humano</a:t>
          </a:r>
        </a:p>
        <a:p>
          <a:r>
            <a:rPr lang="es-CO" sz="1600" b="1" dirty="0">
              <a:latin typeface="Arial" panose="020B0604020202020204" pitchFamily="34" charset="0"/>
              <a:cs typeface="Arial" panose="020B0604020202020204" pitchFamily="34" charset="0"/>
            </a:rPr>
            <a:t>8</a:t>
          </a:r>
          <a:endParaRPr lang="es-CO" sz="15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4A45E5-0B15-40F1-BD46-2A961A546633}" type="parTrans" cxnId="{C03552C5-2EC6-47BE-843F-17692C452DA5}">
      <dgm:prSet/>
      <dgm:spPr/>
      <dgm:t>
        <a:bodyPr/>
        <a:lstStyle/>
        <a:p>
          <a:endParaRPr lang="es-CO"/>
        </a:p>
      </dgm:t>
    </dgm:pt>
    <dgm:pt modelId="{C6999B01-3601-4B90-B166-DC01035BB977}" type="sibTrans" cxnId="{C03552C5-2EC6-47BE-843F-17692C452DA5}">
      <dgm:prSet/>
      <dgm:spPr/>
      <dgm:t>
        <a:bodyPr/>
        <a:lstStyle/>
        <a:p>
          <a:endParaRPr lang="es-CO"/>
        </a:p>
      </dgm:t>
    </dgm:pt>
    <dgm:pt modelId="{61A26B4E-9CB6-45F6-9A6F-021FEA016466}">
      <dgm:prSet phldrT="[Texto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s-ES" sz="1400" dirty="0">
              <a:latin typeface="Arial" panose="020B0604020202020204" pitchFamily="34" charset="0"/>
              <a:cs typeface="Arial" panose="020B0604020202020204" pitchFamily="34" charset="0"/>
            </a:rPr>
            <a:t>Gestión de soporte y mantenimiento tecnológico</a:t>
          </a:r>
          <a:endParaRPr lang="es-ES" sz="130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s-CO" sz="1600" b="1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7B9BEE-7395-4E38-919E-CA550AB58C05}" type="parTrans" cxnId="{0F6FE4B1-4830-4111-B316-5E6E4B3AE581}">
      <dgm:prSet/>
      <dgm:spPr/>
      <dgm:t>
        <a:bodyPr/>
        <a:lstStyle/>
        <a:p>
          <a:endParaRPr lang="es-CO"/>
        </a:p>
      </dgm:t>
    </dgm:pt>
    <dgm:pt modelId="{71D84067-654B-428B-93BE-D4C438135575}" type="sibTrans" cxnId="{0F6FE4B1-4830-4111-B316-5E6E4B3AE581}">
      <dgm:prSet/>
      <dgm:spPr/>
      <dgm:t>
        <a:bodyPr/>
        <a:lstStyle/>
        <a:p>
          <a:endParaRPr lang="es-CO"/>
        </a:p>
      </dgm:t>
    </dgm:pt>
    <dgm:pt modelId="{18A16BF7-3BD5-4BAA-8862-0D44448BDB45}">
      <dgm:prSet phldrT="[Texto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s-CO" sz="1500" dirty="0">
              <a:latin typeface="Arial" panose="020B0604020202020204" pitchFamily="34" charset="0"/>
              <a:cs typeface="Arial" panose="020B0604020202020204" pitchFamily="34" charset="0"/>
            </a:rPr>
            <a:t>Gestión contractual</a:t>
          </a:r>
        </a:p>
        <a:p>
          <a:r>
            <a:rPr lang="es-CO" sz="1600" b="1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  <a:endParaRPr lang="es-CO" sz="15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02EC2A-0157-4631-81E4-4DFDA8F3FBB1}" type="parTrans" cxnId="{E25D0D93-4F4B-479C-A704-F6C90E0983F6}">
      <dgm:prSet/>
      <dgm:spPr/>
      <dgm:t>
        <a:bodyPr/>
        <a:lstStyle/>
        <a:p>
          <a:endParaRPr lang="es-CO"/>
        </a:p>
      </dgm:t>
    </dgm:pt>
    <dgm:pt modelId="{9C07578D-C8F4-4559-A1AA-95C64A78D569}" type="sibTrans" cxnId="{E25D0D93-4F4B-479C-A704-F6C90E0983F6}">
      <dgm:prSet/>
      <dgm:spPr/>
      <dgm:t>
        <a:bodyPr/>
        <a:lstStyle/>
        <a:p>
          <a:endParaRPr lang="es-CO"/>
        </a:p>
      </dgm:t>
    </dgm:pt>
    <dgm:pt modelId="{1492CE66-66C4-47A7-8D07-C9E64D8C9FD6}" type="pres">
      <dgm:prSet presAssocID="{1486A024-34E8-4378-AC7D-635B3F1FCCE3}" presName="Name0" presStyleCnt="0">
        <dgm:presLayoutVars>
          <dgm:dir/>
          <dgm:resizeHandles val="exact"/>
        </dgm:presLayoutVars>
      </dgm:prSet>
      <dgm:spPr/>
    </dgm:pt>
    <dgm:pt modelId="{83B45510-CEC9-47F0-ADA9-2D7AF526A492}" type="pres">
      <dgm:prSet presAssocID="{56FF076C-6932-473B-98A7-414EFF546DA6}" presName="Name5" presStyleLbl="vennNode1" presStyleIdx="0" presStyleCnt="4" custScaleX="84831" custScaleY="47549">
        <dgm:presLayoutVars>
          <dgm:bulletEnabled val="1"/>
        </dgm:presLayoutVars>
      </dgm:prSet>
      <dgm:spPr/>
    </dgm:pt>
    <dgm:pt modelId="{23E9A435-C0EA-47DA-8E18-A5DDDC934BCB}" type="pres">
      <dgm:prSet presAssocID="{3255AA41-1573-4B0D-855B-E168BC2B1330}" presName="space" presStyleCnt="0"/>
      <dgm:spPr/>
    </dgm:pt>
    <dgm:pt modelId="{C1E8AB58-557D-4F17-9B4D-AA996D4E0141}" type="pres">
      <dgm:prSet presAssocID="{53D91198-9871-4716-A980-19F5EC0218F8}" presName="Name5" presStyleLbl="vennNode1" presStyleIdx="1" presStyleCnt="4" custScaleX="84253" custScaleY="47549">
        <dgm:presLayoutVars>
          <dgm:bulletEnabled val="1"/>
        </dgm:presLayoutVars>
      </dgm:prSet>
      <dgm:spPr/>
    </dgm:pt>
    <dgm:pt modelId="{6C9070DA-09FC-4848-BEC1-EDAE45727AD3}" type="pres">
      <dgm:prSet presAssocID="{C6999B01-3601-4B90-B166-DC01035BB977}" presName="space" presStyleCnt="0"/>
      <dgm:spPr/>
    </dgm:pt>
    <dgm:pt modelId="{D483DD11-A933-4D1A-B9CF-A737698B5ED0}" type="pres">
      <dgm:prSet presAssocID="{61A26B4E-9CB6-45F6-9A6F-021FEA016466}" presName="Name5" presStyleLbl="vennNode1" presStyleIdx="2" presStyleCnt="4" custScaleY="51696">
        <dgm:presLayoutVars>
          <dgm:bulletEnabled val="1"/>
        </dgm:presLayoutVars>
      </dgm:prSet>
      <dgm:spPr/>
    </dgm:pt>
    <dgm:pt modelId="{0D981D0B-F24B-4A28-B4BE-C65839043F13}" type="pres">
      <dgm:prSet presAssocID="{71D84067-654B-428B-93BE-D4C438135575}" presName="space" presStyleCnt="0"/>
      <dgm:spPr/>
    </dgm:pt>
    <dgm:pt modelId="{22CE97F7-44AD-42FA-9CFD-23E9400A3489}" type="pres">
      <dgm:prSet presAssocID="{18A16BF7-3BD5-4BAA-8862-0D44448BDB45}" presName="Name5" presStyleLbl="vennNode1" presStyleIdx="3" presStyleCnt="4" custScaleX="80522" custScaleY="47549">
        <dgm:presLayoutVars>
          <dgm:bulletEnabled val="1"/>
        </dgm:presLayoutVars>
      </dgm:prSet>
      <dgm:spPr/>
    </dgm:pt>
  </dgm:ptLst>
  <dgm:cxnLst>
    <dgm:cxn modelId="{0AFE4414-888F-4FF1-AD72-6B98FAAC33D6}" type="presOf" srcId="{53D91198-9871-4716-A980-19F5EC0218F8}" destId="{C1E8AB58-557D-4F17-9B4D-AA996D4E0141}" srcOrd="0" destOrd="0" presId="urn:microsoft.com/office/officeart/2005/8/layout/venn3"/>
    <dgm:cxn modelId="{05785429-045A-4EB2-A9C5-89A500D5B875}" type="presOf" srcId="{1486A024-34E8-4378-AC7D-635B3F1FCCE3}" destId="{1492CE66-66C4-47A7-8D07-C9E64D8C9FD6}" srcOrd="0" destOrd="0" presId="urn:microsoft.com/office/officeart/2005/8/layout/venn3"/>
    <dgm:cxn modelId="{9B43852B-2A8E-40BB-A340-AB11041DFEC7}" type="presOf" srcId="{61A26B4E-9CB6-45F6-9A6F-021FEA016466}" destId="{D483DD11-A933-4D1A-B9CF-A737698B5ED0}" srcOrd="0" destOrd="0" presId="urn:microsoft.com/office/officeart/2005/8/layout/venn3"/>
    <dgm:cxn modelId="{E25D0D93-4F4B-479C-A704-F6C90E0983F6}" srcId="{1486A024-34E8-4378-AC7D-635B3F1FCCE3}" destId="{18A16BF7-3BD5-4BAA-8862-0D44448BDB45}" srcOrd="3" destOrd="0" parTransId="{1C02EC2A-0157-4631-81E4-4DFDA8F3FBB1}" sibTransId="{9C07578D-C8F4-4559-A1AA-95C64A78D569}"/>
    <dgm:cxn modelId="{3901BFA3-DF23-47AD-BED9-1CAAD352D9D0}" type="presOf" srcId="{56FF076C-6932-473B-98A7-414EFF546DA6}" destId="{83B45510-CEC9-47F0-ADA9-2D7AF526A492}" srcOrd="0" destOrd="0" presId="urn:microsoft.com/office/officeart/2005/8/layout/venn3"/>
    <dgm:cxn modelId="{2D1051A6-EF67-465E-9827-43D6D16450F7}" type="presOf" srcId="{18A16BF7-3BD5-4BAA-8862-0D44448BDB45}" destId="{22CE97F7-44AD-42FA-9CFD-23E9400A3489}" srcOrd="0" destOrd="0" presId="urn:microsoft.com/office/officeart/2005/8/layout/venn3"/>
    <dgm:cxn modelId="{0F6FE4B1-4830-4111-B316-5E6E4B3AE581}" srcId="{1486A024-34E8-4378-AC7D-635B3F1FCCE3}" destId="{61A26B4E-9CB6-45F6-9A6F-021FEA016466}" srcOrd="2" destOrd="0" parTransId="{A97B9BEE-7395-4E38-919E-CA550AB58C05}" sibTransId="{71D84067-654B-428B-93BE-D4C438135575}"/>
    <dgm:cxn modelId="{C03552C5-2EC6-47BE-843F-17692C452DA5}" srcId="{1486A024-34E8-4378-AC7D-635B3F1FCCE3}" destId="{53D91198-9871-4716-A980-19F5EC0218F8}" srcOrd="1" destOrd="0" parTransId="{B84A45E5-0B15-40F1-BD46-2A961A546633}" sibTransId="{C6999B01-3601-4B90-B166-DC01035BB977}"/>
    <dgm:cxn modelId="{07AD44EE-99D8-4F6E-A74E-723F49C64096}" srcId="{1486A024-34E8-4378-AC7D-635B3F1FCCE3}" destId="{56FF076C-6932-473B-98A7-414EFF546DA6}" srcOrd="0" destOrd="0" parTransId="{C6E77563-DF59-48F5-9E0E-026D51F7DCBA}" sibTransId="{3255AA41-1573-4B0D-855B-E168BC2B1330}"/>
    <dgm:cxn modelId="{1130319C-CF44-4C33-A5BB-6B8C5BE2480B}" type="presParOf" srcId="{1492CE66-66C4-47A7-8D07-C9E64D8C9FD6}" destId="{83B45510-CEC9-47F0-ADA9-2D7AF526A492}" srcOrd="0" destOrd="0" presId="urn:microsoft.com/office/officeart/2005/8/layout/venn3"/>
    <dgm:cxn modelId="{A9DF7681-5A6B-4C1F-BB0A-9992473DBE4F}" type="presParOf" srcId="{1492CE66-66C4-47A7-8D07-C9E64D8C9FD6}" destId="{23E9A435-C0EA-47DA-8E18-A5DDDC934BCB}" srcOrd="1" destOrd="0" presId="urn:microsoft.com/office/officeart/2005/8/layout/venn3"/>
    <dgm:cxn modelId="{89C9C02D-4D68-48DF-BDCF-C0BBE3AD4423}" type="presParOf" srcId="{1492CE66-66C4-47A7-8D07-C9E64D8C9FD6}" destId="{C1E8AB58-557D-4F17-9B4D-AA996D4E0141}" srcOrd="2" destOrd="0" presId="urn:microsoft.com/office/officeart/2005/8/layout/venn3"/>
    <dgm:cxn modelId="{5876BB85-6593-4CA0-A21A-0C568E044F79}" type="presParOf" srcId="{1492CE66-66C4-47A7-8D07-C9E64D8C9FD6}" destId="{6C9070DA-09FC-4848-BEC1-EDAE45727AD3}" srcOrd="3" destOrd="0" presId="urn:microsoft.com/office/officeart/2005/8/layout/venn3"/>
    <dgm:cxn modelId="{14694D3C-C056-49D3-8A32-6174CB8A99BF}" type="presParOf" srcId="{1492CE66-66C4-47A7-8D07-C9E64D8C9FD6}" destId="{D483DD11-A933-4D1A-B9CF-A737698B5ED0}" srcOrd="4" destOrd="0" presId="urn:microsoft.com/office/officeart/2005/8/layout/venn3"/>
    <dgm:cxn modelId="{080D2EA8-8C62-4F74-A6E7-75A578365B16}" type="presParOf" srcId="{1492CE66-66C4-47A7-8D07-C9E64D8C9FD6}" destId="{0D981D0B-F24B-4A28-B4BE-C65839043F13}" srcOrd="5" destOrd="0" presId="urn:microsoft.com/office/officeart/2005/8/layout/venn3"/>
    <dgm:cxn modelId="{A39A9AFD-1A68-46A8-A81D-D4BAC3D237CD}" type="presParOf" srcId="{1492CE66-66C4-47A7-8D07-C9E64D8C9FD6}" destId="{22CE97F7-44AD-42FA-9CFD-23E9400A3489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86A024-34E8-4378-AC7D-635B3F1FCCE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56FF076C-6932-473B-98A7-414EFF546DA6}">
      <dgm:prSet phldrT="[Texto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s-CO" sz="1500" dirty="0">
              <a:latin typeface="Arial" panose="020B0604020202020204" pitchFamily="34" charset="0"/>
              <a:cs typeface="Arial" panose="020B0604020202020204" pitchFamily="34" charset="0"/>
            </a:rPr>
            <a:t>Gestión Financiera</a:t>
          </a:r>
        </a:p>
        <a:p>
          <a:r>
            <a:rPr lang="es-CO" sz="1600" b="1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E77563-DF59-48F5-9E0E-026D51F7DCBA}" type="parTrans" cxnId="{07AD44EE-99D8-4F6E-A74E-723F49C64096}">
      <dgm:prSet/>
      <dgm:spPr/>
      <dgm:t>
        <a:bodyPr/>
        <a:lstStyle/>
        <a:p>
          <a:endParaRPr lang="es-CO"/>
        </a:p>
      </dgm:t>
    </dgm:pt>
    <dgm:pt modelId="{3255AA41-1573-4B0D-855B-E168BC2B1330}" type="sibTrans" cxnId="{07AD44EE-99D8-4F6E-A74E-723F49C64096}">
      <dgm:prSet/>
      <dgm:spPr/>
      <dgm:t>
        <a:bodyPr/>
        <a:lstStyle/>
        <a:p>
          <a:endParaRPr lang="es-CO"/>
        </a:p>
      </dgm:t>
    </dgm:pt>
    <dgm:pt modelId="{53D91198-9871-4716-A980-19F5EC0218F8}">
      <dgm:prSet phldrT="[Texto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s-CO" sz="1400" dirty="0">
              <a:latin typeface="Arial" panose="020B0604020202020204" pitchFamily="34" charset="0"/>
              <a:cs typeface="Arial" panose="020B0604020202020204" pitchFamily="34" charset="0"/>
            </a:rPr>
            <a:t>Gestión de infraestructura física</a:t>
          </a:r>
        </a:p>
        <a:p>
          <a:r>
            <a:rPr lang="es-CO" sz="1600" b="1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4A45E5-0B15-40F1-BD46-2A961A546633}" type="parTrans" cxnId="{C03552C5-2EC6-47BE-843F-17692C452DA5}">
      <dgm:prSet/>
      <dgm:spPr/>
      <dgm:t>
        <a:bodyPr/>
        <a:lstStyle/>
        <a:p>
          <a:endParaRPr lang="es-CO"/>
        </a:p>
      </dgm:t>
    </dgm:pt>
    <dgm:pt modelId="{C6999B01-3601-4B90-B166-DC01035BB977}" type="sibTrans" cxnId="{C03552C5-2EC6-47BE-843F-17692C452DA5}">
      <dgm:prSet/>
      <dgm:spPr/>
      <dgm:t>
        <a:bodyPr/>
        <a:lstStyle/>
        <a:p>
          <a:endParaRPr lang="es-CO"/>
        </a:p>
      </dgm:t>
    </dgm:pt>
    <dgm:pt modelId="{61A26B4E-9CB6-45F6-9A6F-021FEA016466}">
      <dgm:prSet phldrT="[Texto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s-CO" sz="1500" dirty="0">
              <a:latin typeface="Arial" panose="020B0604020202020204" pitchFamily="34" charset="0"/>
              <a:cs typeface="Arial" panose="020B0604020202020204" pitchFamily="34" charset="0"/>
            </a:rPr>
            <a:t>Gestión Ambiental</a:t>
          </a:r>
          <a:endParaRPr lang="es-ES" sz="150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s-CO" sz="1600" b="1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7B9BEE-7395-4E38-919E-CA550AB58C05}" type="parTrans" cxnId="{0F6FE4B1-4830-4111-B316-5E6E4B3AE581}">
      <dgm:prSet/>
      <dgm:spPr/>
      <dgm:t>
        <a:bodyPr/>
        <a:lstStyle/>
        <a:p>
          <a:endParaRPr lang="es-CO"/>
        </a:p>
      </dgm:t>
    </dgm:pt>
    <dgm:pt modelId="{71D84067-654B-428B-93BE-D4C438135575}" type="sibTrans" cxnId="{0F6FE4B1-4830-4111-B316-5E6E4B3AE581}">
      <dgm:prSet/>
      <dgm:spPr/>
      <dgm:t>
        <a:bodyPr/>
        <a:lstStyle/>
        <a:p>
          <a:endParaRPr lang="es-CO"/>
        </a:p>
      </dgm:t>
    </dgm:pt>
    <dgm:pt modelId="{18A16BF7-3BD5-4BAA-8862-0D44448BDB45}">
      <dgm:prSet phldrT="[Texto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s-CO" sz="1500" dirty="0">
              <a:latin typeface="Arial" panose="020B0604020202020204" pitchFamily="34" charset="0"/>
              <a:cs typeface="Arial" panose="020B0604020202020204" pitchFamily="34" charset="0"/>
            </a:rPr>
            <a:t>Gestión Documental</a:t>
          </a:r>
        </a:p>
        <a:p>
          <a:r>
            <a:rPr lang="es-CO" sz="1600" b="1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lang="es-CO" sz="15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02EC2A-0157-4631-81E4-4DFDA8F3FBB1}" type="parTrans" cxnId="{E25D0D93-4F4B-479C-A704-F6C90E0983F6}">
      <dgm:prSet/>
      <dgm:spPr/>
      <dgm:t>
        <a:bodyPr/>
        <a:lstStyle/>
        <a:p>
          <a:endParaRPr lang="es-CO"/>
        </a:p>
      </dgm:t>
    </dgm:pt>
    <dgm:pt modelId="{9C07578D-C8F4-4559-A1AA-95C64A78D569}" type="sibTrans" cxnId="{E25D0D93-4F4B-479C-A704-F6C90E0983F6}">
      <dgm:prSet/>
      <dgm:spPr/>
      <dgm:t>
        <a:bodyPr/>
        <a:lstStyle/>
        <a:p>
          <a:endParaRPr lang="es-CO"/>
        </a:p>
      </dgm:t>
    </dgm:pt>
    <dgm:pt modelId="{1492CE66-66C4-47A7-8D07-C9E64D8C9FD6}" type="pres">
      <dgm:prSet presAssocID="{1486A024-34E8-4378-AC7D-635B3F1FCCE3}" presName="Name0" presStyleCnt="0">
        <dgm:presLayoutVars>
          <dgm:dir/>
          <dgm:resizeHandles val="exact"/>
        </dgm:presLayoutVars>
      </dgm:prSet>
      <dgm:spPr/>
    </dgm:pt>
    <dgm:pt modelId="{83B45510-CEC9-47F0-ADA9-2D7AF526A492}" type="pres">
      <dgm:prSet presAssocID="{56FF076C-6932-473B-98A7-414EFF546DA6}" presName="Name5" presStyleLbl="vennNode1" presStyleIdx="0" presStyleCnt="4" custScaleX="77636" custScaleY="47549">
        <dgm:presLayoutVars>
          <dgm:bulletEnabled val="1"/>
        </dgm:presLayoutVars>
      </dgm:prSet>
      <dgm:spPr/>
    </dgm:pt>
    <dgm:pt modelId="{23E9A435-C0EA-47DA-8E18-A5DDDC934BCB}" type="pres">
      <dgm:prSet presAssocID="{3255AA41-1573-4B0D-855B-E168BC2B1330}" presName="space" presStyleCnt="0"/>
      <dgm:spPr/>
    </dgm:pt>
    <dgm:pt modelId="{C1E8AB58-557D-4F17-9B4D-AA996D4E0141}" type="pres">
      <dgm:prSet presAssocID="{53D91198-9871-4716-A980-19F5EC0218F8}" presName="Name5" presStyleLbl="vennNode1" presStyleIdx="1" presStyleCnt="4" custScaleX="83982" custScaleY="47549">
        <dgm:presLayoutVars>
          <dgm:bulletEnabled val="1"/>
        </dgm:presLayoutVars>
      </dgm:prSet>
      <dgm:spPr/>
    </dgm:pt>
    <dgm:pt modelId="{6C9070DA-09FC-4848-BEC1-EDAE45727AD3}" type="pres">
      <dgm:prSet presAssocID="{C6999B01-3601-4B90-B166-DC01035BB977}" presName="space" presStyleCnt="0"/>
      <dgm:spPr/>
    </dgm:pt>
    <dgm:pt modelId="{D483DD11-A933-4D1A-B9CF-A737698B5ED0}" type="pres">
      <dgm:prSet presAssocID="{61A26B4E-9CB6-45F6-9A6F-021FEA016466}" presName="Name5" presStyleLbl="vennNode1" presStyleIdx="2" presStyleCnt="4" custScaleX="70897" custScaleY="47549">
        <dgm:presLayoutVars>
          <dgm:bulletEnabled val="1"/>
        </dgm:presLayoutVars>
      </dgm:prSet>
      <dgm:spPr/>
    </dgm:pt>
    <dgm:pt modelId="{0D981D0B-F24B-4A28-B4BE-C65839043F13}" type="pres">
      <dgm:prSet presAssocID="{71D84067-654B-428B-93BE-D4C438135575}" presName="space" presStyleCnt="0"/>
      <dgm:spPr/>
    </dgm:pt>
    <dgm:pt modelId="{22CE97F7-44AD-42FA-9CFD-23E9400A3489}" type="pres">
      <dgm:prSet presAssocID="{18A16BF7-3BD5-4BAA-8862-0D44448BDB45}" presName="Name5" presStyleLbl="vennNode1" presStyleIdx="3" presStyleCnt="4" custScaleX="76840" custScaleY="47549" custLinFactNeighborX="11402">
        <dgm:presLayoutVars>
          <dgm:bulletEnabled val="1"/>
        </dgm:presLayoutVars>
      </dgm:prSet>
      <dgm:spPr/>
    </dgm:pt>
  </dgm:ptLst>
  <dgm:cxnLst>
    <dgm:cxn modelId="{0AFE4414-888F-4FF1-AD72-6B98FAAC33D6}" type="presOf" srcId="{53D91198-9871-4716-A980-19F5EC0218F8}" destId="{C1E8AB58-557D-4F17-9B4D-AA996D4E0141}" srcOrd="0" destOrd="0" presId="urn:microsoft.com/office/officeart/2005/8/layout/venn3"/>
    <dgm:cxn modelId="{05785429-045A-4EB2-A9C5-89A500D5B875}" type="presOf" srcId="{1486A024-34E8-4378-AC7D-635B3F1FCCE3}" destId="{1492CE66-66C4-47A7-8D07-C9E64D8C9FD6}" srcOrd="0" destOrd="0" presId="urn:microsoft.com/office/officeart/2005/8/layout/venn3"/>
    <dgm:cxn modelId="{9B43852B-2A8E-40BB-A340-AB11041DFEC7}" type="presOf" srcId="{61A26B4E-9CB6-45F6-9A6F-021FEA016466}" destId="{D483DD11-A933-4D1A-B9CF-A737698B5ED0}" srcOrd="0" destOrd="0" presId="urn:microsoft.com/office/officeart/2005/8/layout/venn3"/>
    <dgm:cxn modelId="{E25D0D93-4F4B-479C-A704-F6C90E0983F6}" srcId="{1486A024-34E8-4378-AC7D-635B3F1FCCE3}" destId="{18A16BF7-3BD5-4BAA-8862-0D44448BDB45}" srcOrd="3" destOrd="0" parTransId="{1C02EC2A-0157-4631-81E4-4DFDA8F3FBB1}" sibTransId="{9C07578D-C8F4-4559-A1AA-95C64A78D569}"/>
    <dgm:cxn modelId="{3901BFA3-DF23-47AD-BED9-1CAAD352D9D0}" type="presOf" srcId="{56FF076C-6932-473B-98A7-414EFF546DA6}" destId="{83B45510-CEC9-47F0-ADA9-2D7AF526A492}" srcOrd="0" destOrd="0" presId="urn:microsoft.com/office/officeart/2005/8/layout/venn3"/>
    <dgm:cxn modelId="{2D1051A6-EF67-465E-9827-43D6D16450F7}" type="presOf" srcId="{18A16BF7-3BD5-4BAA-8862-0D44448BDB45}" destId="{22CE97F7-44AD-42FA-9CFD-23E9400A3489}" srcOrd="0" destOrd="0" presId="urn:microsoft.com/office/officeart/2005/8/layout/venn3"/>
    <dgm:cxn modelId="{0F6FE4B1-4830-4111-B316-5E6E4B3AE581}" srcId="{1486A024-34E8-4378-AC7D-635B3F1FCCE3}" destId="{61A26B4E-9CB6-45F6-9A6F-021FEA016466}" srcOrd="2" destOrd="0" parTransId="{A97B9BEE-7395-4E38-919E-CA550AB58C05}" sibTransId="{71D84067-654B-428B-93BE-D4C438135575}"/>
    <dgm:cxn modelId="{C03552C5-2EC6-47BE-843F-17692C452DA5}" srcId="{1486A024-34E8-4378-AC7D-635B3F1FCCE3}" destId="{53D91198-9871-4716-A980-19F5EC0218F8}" srcOrd="1" destOrd="0" parTransId="{B84A45E5-0B15-40F1-BD46-2A961A546633}" sibTransId="{C6999B01-3601-4B90-B166-DC01035BB977}"/>
    <dgm:cxn modelId="{07AD44EE-99D8-4F6E-A74E-723F49C64096}" srcId="{1486A024-34E8-4378-AC7D-635B3F1FCCE3}" destId="{56FF076C-6932-473B-98A7-414EFF546DA6}" srcOrd="0" destOrd="0" parTransId="{C6E77563-DF59-48F5-9E0E-026D51F7DCBA}" sibTransId="{3255AA41-1573-4B0D-855B-E168BC2B1330}"/>
    <dgm:cxn modelId="{1130319C-CF44-4C33-A5BB-6B8C5BE2480B}" type="presParOf" srcId="{1492CE66-66C4-47A7-8D07-C9E64D8C9FD6}" destId="{83B45510-CEC9-47F0-ADA9-2D7AF526A492}" srcOrd="0" destOrd="0" presId="urn:microsoft.com/office/officeart/2005/8/layout/venn3"/>
    <dgm:cxn modelId="{A9DF7681-5A6B-4C1F-BB0A-9992473DBE4F}" type="presParOf" srcId="{1492CE66-66C4-47A7-8D07-C9E64D8C9FD6}" destId="{23E9A435-C0EA-47DA-8E18-A5DDDC934BCB}" srcOrd="1" destOrd="0" presId="urn:microsoft.com/office/officeart/2005/8/layout/venn3"/>
    <dgm:cxn modelId="{89C9C02D-4D68-48DF-BDCF-C0BBE3AD4423}" type="presParOf" srcId="{1492CE66-66C4-47A7-8D07-C9E64D8C9FD6}" destId="{C1E8AB58-557D-4F17-9B4D-AA996D4E0141}" srcOrd="2" destOrd="0" presId="urn:microsoft.com/office/officeart/2005/8/layout/venn3"/>
    <dgm:cxn modelId="{5876BB85-6593-4CA0-A21A-0C568E044F79}" type="presParOf" srcId="{1492CE66-66C4-47A7-8D07-C9E64D8C9FD6}" destId="{6C9070DA-09FC-4848-BEC1-EDAE45727AD3}" srcOrd="3" destOrd="0" presId="urn:microsoft.com/office/officeart/2005/8/layout/venn3"/>
    <dgm:cxn modelId="{14694D3C-C056-49D3-8A32-6174CB8A99BF}" type="presParOf" srcId="{1492CE66-66C4-47A7-8D07-C9E64D8C9FD6}" destId="{D483DD11-A933-4D1A-B9CF-A737698B5ED0}" srcOrd="4" destOrd="0" presId="urn:microsoft.com/office/officeart/2005/8/layout/venn3"/>
    <dgm:cxn modelId="{080D2EA8-8C62-4F74-A6E7-75A578365B16}" type="presParOf" srcId="{1492CE66-66C4-47A7-8D07-C9E64D8C9FD6}" destId="{0D981D0B-F24B-4A28-B4BE-C65839043F13}" srcOrd="5" destOrd="0" presId="urn:microsoft.com/office/officeart/2005/8/layout/venn3"/>
    <dgm:cxn modelId="{A39A9AFD-1A68-46A8-A81D-D4BAC3D237CD}" type="presParOf" srcId="{1492CE66-66C4-47A7-8D07-C9E64D8C9FD6}" destId="{22CE97F7-44AD-42FA-9CFD-23E9400A3489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86A024-34E8-4378-AC7D-635B3F1FCCE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56FF076C-6932-473B-98A7-414EFF546DA6}">
      <dgm:prSet phldrT="[Texto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s-CO" sz="1500" dirty="0">
              <a:latin typeface="Arial" panose="020B0604020202020204" pitchFamily="34" charset="0"/>
              <a:cs typeface="Arial" panose="020B0604020202020204" pitchFamily="34" charset="0"/>
            </a:rPr>
            <a:t>Gestión Logística</a:t>
          </a:r>
        </a:p>
        <a:p>
          <a:r>
            <a:rPr lang="es-CO" sz="1600" b="1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E77563-DF59-48F5-9E0E-026D51F7DCBA}" type="parTrans" cxnId="{07AD44EE-99D8-4F6E-A74E-723F49C64096}">
      <dgm:prSet/>
      <dgm:spPr/>
      <dgm:t>
        <a:bodyPr/>
        <a:lstStyle/>
        <a:p>
          <a:endParaRPr lang="es-CO"/>
        </a:p>
      </dgm:t>
    </dgm:pt>
    <dgm:pt modelId="{3255AA41-1573-4B0D-855B-E168BC2B1330}" type="sibTrans" cxnId="{07AD44EE-99D8-4F6E-A74E-723F49C64096}">
      <dgm:prSet/>
      <dgm:spPr/>
      <dgm:t>
        <a:bodyPr/>
        <a:lstStyle/>
        <a:p>
          <a:endParaRPr lang="es-CO"/>
        </a:p>
      </dgm:t>
    </dgm:pt>
    <dgm:pt modelId="{53D91198-9871-4716-A980-19F5EC0218F8}">
      <dgm:prSet phldrT="[Texto]" custT="1"/>
      <dgm:spPr>
        <a:solidFill>
          <a:srgbClr val="FFC000">
            <a:alpha val="50000"/>
          </a:srgbClr>
        </a:solidFill>
      </dgm:spPr>
      <dgm:t>
        <a:bodyPr/>
        <a:lstStyle/>
        <a:p>
          <a:r>
            <a:rPr lang="es-CO" sz="1500" dirty="0">
              <a:latin typeface="Arial" panose="020B0604020202020204" pitchFamily="34" charset="0"/>
              <a:cs typeface="Arial" panose="020B0604020202020204" pitchFamily="34" charset="0"/>
            </a:rPr>
            <a:t>Gestión jurídica*</a:t>
          </a:r>
        </a:p>
        <a:p>
          <a:r>
            <a:rPr lang="es-CO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0</a:t>
          </a:r>
          <a:endParaRPr lang="es-CO" sz="15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4A45E5-0B15-40F1-BD46-2A961A546633}" type="parTrans" cxnId="{C03552C5-2EC6-47BE-843F-17692C452DA5}">
      <dgm:prSet/>
      <dgm:spPr/>
      <dgm:t>
        <a:bodyPr/>
        <a:lstStyle/>
        <a:p>
          <a:endParaRPr lang="es-CO"/>
        </a:p>
      </dgm:t>
    </dgm:pt>
    <dgm:pt modelId="{C6999B01-3601-4B90-B166-DC01035BB977}" type="sibTrans" cxnId="{C03552C5-2EC6-47BE-843F-17692C452DA5}">
      <dgm:prSet/>
      <dgm:spPr/>
      <dgm:t>
        <a:bodyPr/>
        <a:lstStyle/>
        <a:p>
          <a:endParaRPr lang="es-CO"/>
        </a:p>
      </dgm:t>
    </dgm:pt>
    <dgm:pt modelId="{1492CE66-66C4-47A7-8D07-C9E64D8C9FD6}" type="pres">
      <dgm:prSet presAssocID="{1486A024-34E8-4378-AC7D-635B3F1FCCE3}" presName="Name0" presStyleCnt="0">
        <dgm:presLayoutVars>
          <dgm:dir/>
          <dgm:resizeHandles val="exact"/>
        </dgm:presLayoutVars>
      </dgm:prSet>
      <dgm:spPr/>
    </dgm:pt>
    <dgm:pt modelId="{83B45510-CEC9-47F0-ADA9-2D7AF526A492}" type="pres">
      <dgm:prSet presAssocID="{56FF076C-6932-473B-98A7-414EFF546DA6}" presName="Name5" presStyleLbl="vennNode1" presStyleIdx="0" presStyleCnt="2" custScaleY="47549">
        <dgm:presLayoutVars>
          <dgm:bulletEnabled val="1"/>
        </dgm:presLayoutVars>
      </dgm:prSet>
      <dgm:spPr/>
    </dgm:pt>
    <dgm:pt modelId="{23E9A435-C0EA-47DA-8E18-A5DDDC934BCB}" type="pres">
      <dgm:prSet presAssocID="{3255AA41-1573-4B0D-855B-E168BC2B1330}" presName="space" presStyleCnt="0"/>
      <dgm:spPr/>
    </dgm:pt>
    <dgm:pt modelId="{C1E8AB58-557D-4F17-9B4D-AA996D4E0141}" type="pres">
      <dgm:prSet presAssocID="{53D91198-9871-4716-A980-19F5EC0218F8}" presName="Name5" presStyleLbl="vennNode1" presStyleIdx="1" presStyleCnt="2" custScaleY="47549">
        <dgm:presLayoutVars>
          <dgm:bulletEnabled val="1"/>
        </dgm:presLayoutVars>
      </dgm:prSet>
      <dgm:spPr/>
    </dgm:pt>
  </dgm:ptLst>
  <dgm:cxnLst>
    <dgm:cxn modelId="{0AFE4414-888F-4FF1-AD72-6B98FAAC33D6}" type="presOf" srcId="{53D91198-9871-4716-A980-19F5EC0218F8}" destId="{C1E8AB58-557D-4F17-9B4D-AA996D4E0141}" srcOrd="0" destOrd="0" presId="urn:microsoft.com/office/officeart/2005/8/layout/venn3"/>
    <dgm:cxn modelId="{05785429-045A-4EB2-A9C5-89A500D5B875}" type="presOf" srcId="{1486A024-34E8-4378-AC7D-635B3F1FCCE3}" destId="{1492CE66-66C4-47A7-8D07-C9E64D8C9FD6}" srcOrd="0" destOrd="0" presId="urn:microsoft.com/office/officeart/2005/8/layout/venn3"/>
    <dgm:cxn modelId="{3901BFA3-DF23-47AD-BED9-1CAAD352D9D0}" type="presOf" srcId="{56FF076C-6932-473B-98A7-414EFF546DA6}" destId="{83B45510-CEC9-47F0-ADA9-2D7AF526A492}" srcOrd="0" destOrd="0" presId="urn:microsoft.com/office/officeart/2005/8/layout/venn3"/>
    <dgm:cxn modelId="{C03552C5-2EC6-47BE-843F-17692C452DA5}" srcId="{1486A024-34E8-4378-AC7D-635B3F1FCCE3}" destId="{53D91198-9871-4716-A980-19F5EC0218F8}" srcOrd="1" destOrd="0" parTransId="{B84A45E5-0B15-40F1-BD46-2A961A546633}" sibTransId="{C6999B01-3601-4B90-B166-DC01035BB977}"/>
    <dgm:cxn modelId="{07AD44EE-99D8-4F6E-A74E-723F49C64096}" srcId="{1486A024-34E8-4378-AC7D-635B3F1FCCE3}" destId="{56FF076C-6932-473B-98A7-414EFF546DA6}" srcOrd="0" destOrd="0" parTransId="{C6E77563-DF59-48F5-9E0E-026D51F7DCBA}" sibTransId="{3255AA41-1573-4B0D-855B-E168BC2B1330}"/>
    <dgm:cxn modelId="{1130319C-CF44-4C33-A5BB-6B8C5BE2480B}" type="presParOf" srcId="{1492CE66-66C4-47A7-8D07-C9E64D8C9FD6}" destId="{83B45510-CEC9-47F0-ADA9-2D7AF526A492}" srcOrd="0" destOrd="0" presId="urn:microsoft.com/office/officeart/2005/8/layout/venn3"/>
    <dgm:cxn modelId="{A9DF7681-5A6B-4C1F-BB0A-9992473DBE4F}" type="presParOf" srcId="{1492CE66-66C4-47A7-8D07-C9E64D8C9FD6}" destId="{23E9A435-C0EA-47DA-8E18-A5DDDC934BCB}" srcOrd="1" destOrd="0" presId="urn:microsoft.com/office/officeart/2005/8/layout/venn3"/>
    <dgm:cxn modelId="{89C9C02D-4D68-48DF-BDCF-C0BBE3AD4423}" type="presParOf" srcId="{1492CE66-66C4-47A7-8D07-C9E64D8C9FD6}" destId="{C1E8AB58-557D-4F17-9B4D-AA996D4E0141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2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86A024-34E8-4378-AC7D-635B3F1FCCE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56FF076C-6932-473B-98A7-414EFF546DA6}">
      <dgm:prSet phldrT="[Texto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s-CO" sz="1500" dirty="0">
              <a:latin typeface="Arial" panose="020B0604020202020204" pitchFamily="34" charset="0"/>
              <a:cs typeface="Arial" panose="020B0604020202020204" pitchFamily="34" charset="0"/>
            </a:rPr>
            <a:t>Sistema de Gestión</a:t>
          </a:r>
          <a:endParaRPr lang="es-ES" sz="1500" dirty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s-ES" sz="1600" b="1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6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E77563-DF59-48F5-9E0E-026D51F7DCBA}" type="parTrans" cxnId="{07AD44EE-99D8-4F6E-A74E-723F49C64096}">
      <dgm:prSet/>
      <dgm:spPr/>
      <dgm:t>
        <a:bodyPr/>
        <a:lstStyle/>
        <a:p>
          <a:endParaRPr lang="es-CO"/>
        </a:p>
      </dgm:t>
    </dgm:pt>
    <dgm:pt modelId="{3255AA41-1573-4B0D-855B-E168BC2B1330}" type="sibTrans" cxnId="{07AD44EE-99D8-4F6E-A74E-723F49C64096}">
      <dgm:prSet/>
      <dgm:spPr/>
      <dgm:t>
        <a:bodyPr/>
        <a:lstStyle/>
        <a:p>
          <a:endParaRPr lang="es-CO"/>
        </a:p>
      </dgm:t>
    </dgm:pt>
    <dgm:pt modelId="{53D91198-9871-4716-A980-19F5EC0218F8}">
      <dgm:prSet phldrT="[Texto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s-CO" sz="1500" dirty="0">
              <a:latin typeface="Arial" panose="020B0604020202020204" pitchFamily="34" charset="0"/>
              <a:cs typeface="Arial" panose="020B0604020202020204" pitchFamily="34" charset="0"/>
            </a:rPr>
            <a:t>Auditoria y control</a:t>
          </a:r>
        </a:p>
        <a:p>
          <a:r>
            <a:rPr lang="es-CO" sz="1600" b="1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4A45E5-0B15-40F1-BD46-2A961A546633}" type="parTrans" cxnId="{C03552C5-2EC6-47BE-843F-17692C452DA5}">
      <dgm:prSet/>
      <dgm:spPr/>
      <dgm:t>
        <a:bodyPr/>
        <a:lstStyle/>
        <a:p>
          <a:endParaRPr lang="es-CO"/>
        </a:p>
      </dgm:t>
    </dgm:pt>
    <dgm:pt modelId="{C6999B01-3601-4B90-B166-DC01035BB977}" type="sibTrans" cxnId="{C03552C5-2EC6-47BE-843F-17692C452DA5}">
      <dgm:prSet/>
      <dgm:spPr/>
      <dgm:t>
        <a:bodyPr/>
        <a:lstStyle/>
        <a:p>
          <a:endParaRPr lang="es-CO"/>
        </a:p>
      </dgm:t>
    </dgm:pt>
    <dgm:pt modelId="{1492CE66-66C4-47A7-8D07-C9E64D8C9FD6}" type="pres">
      <dgm:prSet presAssocID="{1486A024-34E8-4378-AC7D-635B3F1FCCE3}" presName="Name0" presStyleCnt="0">
        <dgm:presLayoutVars>
          <dgm:dir/>
          <dgm:resizeHandles val="exact"/>
        </dgm:presLayoutVars>
      </dgm:prSet>
      <dgm:spPr/>
    </dgm:pt>
    <dgm:pt modelId="{83B45510-CEC9-47F0-ADA9-2D7AF526A492}" type="pres">
      <dgm:prSet presAssocID="{56FF076C-6932-473B-98A7-414EFF546DA6}" presName="Name5" presStyleLbl="vennNode1" presStyleIdx="0" presStyleCnt="2" custScaleY="47549">
        <dgm:presLayoutVars>
          <dgm:bulletEnabled val="1"/>
        </dgm:presLayoutVars>
      </dgm:prSet>
      <dgm:spPr/>
    </dgm:pt>
    <dgm:pt modelId="{23E9A435-C0EA-47DA-8E18-A5DDDC934BCB}" type="pres">
      <dgm:prSet presAssocID="{3255AA41-1573-4B0D-855B-E168BC2B1330}" presName="space" presStyleCnt="0"/>
      <dgm:spPr/>
    </dgm:pt>
    <dgm:pt modelId="{C1E8AB58-557D-4F17-9B4D-AA996D4E0141}" type="pres">
      <dgm:prSet presAssocID="{53D91198-9871-4716-A980-19F5EC0218F8}" presName="Name5" presStyleLbl="vennNode1" presStyleIdx="1" presStyleCnt="2" custScaleY="47549">
        <dgm:presLayoutVars>
          <dgm:bulletEnabled val="1"/>
        </dgm:presLayoutVars>
      </dgm:prSet>
      <dgm:spPr/>
    </dgm:pt>
  </dgm:ptLst>
  <dgm:cxnLst>
    <dgm:cxn modelId="{0AFE4414-888F-4FF1-AD72-6B98FAAC33D6}" type="presOf" srcId="{53D91198-9871-4716-A980-19F5EC0218F8}" destId="{C1E8AB58-557D-4F17-9B4D-AA996D4E0141}" srcOrd="0" destOrd="0" presId="urn:microsoft.com/office/officeart/2005/8/layout/venn3"/>
    <dgm:cxn modelId="{05785429-045A-4EB2-A9C5-89A500D5B875}" type="presOf" srcId="{1486A024-34E8-4378-AC7D-635B3F1FCCE3}" destId="{1492CE66-66C4-47A7-8D07-C9E64D8C9FD6}" srcOrd="0" destOrd="0" presId="urn:microsoft.com/office/officeart/2005/8/layout/venn3"/>
    <dgm:cxn modelId="{3901BFA3-DF23-47AD-BED9-1CAAD352D9D0}" type="presOf" srcId="{56FF076C-6932-473B-98A7-414EFF546DA6}" destId="{83B45510-CEC9-47F0-ADA9-2D7AF526A492}" srcOrd="0" destOrd="0" presId="urn:microsoft.com/office/officeart/2005/8/layout/venn3"/>
    <dgm:cxn modelId="{C03552C5-2EC6-47BE-843F-17692C452DA5}" srcId="{1486A024-34E8-4378-AC7D-635B3F1FCCE3}" destId="{53D91198-9871-4716-A980-19F5EC0218F8}" srcOrd="1" destOrd="0" parTransId="{B84A45E5-0B15-40F1-BD46-2A961A546633}" sibTransId="{C6999B01-3601-4B90-B166-DC01035BB977}"/>
    <dgm:cxn modelId="{07AD44EE-99D8-4F6E-A74E-723F49C64096}" srcId="{1486A024-34E8-4378-AC7D-635B3F1FCCE3}" destId="{56FF076C-6932-473B-98A7-414EFF546DA6}" srcOrd="0" destOrd="0" parTransId="{C6E77563-DF59-48F5-9E0E-026D51F7DCBA}" sibTransId="{3255AA41-1573-4B0D-855B-E168BC2B1330}"/>
    <dgm:cxn modelId="{1130319C-CF44-4C33-A5BB-6B8C5BE2480B}" type="presParOf" srcId="{1492CE66-66C4-47A7-8D07-C9E64D8C9FD6}" destId="{83B45510-CEC9-47F0-ADA9-2D7AF526A492}" srcOrd="0" destOrd="0" presId="urn:microsoft.com/office/officeart/2005/8/layout/venn3"/>
    <dgm:cxn modelId="{A9DF7681-5A6B-4C1F-BB0A-9992473DBE4F}" type="presParOf" srcId="{1492CE66-66C4-47A7-8D07-C9E64D8C9FD6}" destId="{23E9A435-C0EA-47DA-8E18-A5DDDC934BCB}" srcOrd="1" destOrd="0" presId="urn:microsoft.com/office/officeart/2005/8/layout/venn3"/>
    <dgm:cxn modelId="{89C9C02D-4D68-48DF-BDCF-C0BBE3AD4423}" type="presParOf" srcId="{1492CE66-66C4-47A7-8D07-C9E64D8C9FD6}" destId="{C1E8AB58-557D-4F17-9B4D-AA996D4E0141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3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45510-CEC9-47F0-ADA9-2D7AF526A492}">
      <dsp:nvSpPr>
        <dsp:cNvPr id="0" name=""/>
        <dsp:cNvSpPr/>
      </dsp:nvSpPr>
      <dsp:spPr>
        <a:xfrm>
          <a:off x="2029" y="123192"/>
          <a:ext cx="2036003" cy="968099"/>
        </a:xfrm>
        <a:prstGeom prst="ellipse">
          <a:avLst/>
        </a:prstGeom>
        <a:solidFill>
          <a:srgbClr val="7030A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2048" tIns="19050" rIns="112048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latin typeface="Arial" panose="020B0604020202020204" pitchFamily="34" charset="0"/>
              <a:cs typeface="Arial" panose="020B0604020202020204" pitchFamily="34" charset="0"/>
            </a:rPr>
            <a:t>Planeación Estratégica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0195" y="264967"/>
        <a:ext cx="1439671" cy="684549"/>
      </dsp:txXfrm>
    </dsp:sp>
    <dsp:sp modelId="{C1E8AB58-557D-4F17-9B4D-AA996D4E0141}">
      <dsp:nvSpPr>
        <dsp:cNvPr id="0" name=""/>
        <dsp:cNvSpPr/>
      </dsp:nvSpPr>
      <dsp:spPr>
        <a:xfrm>
          <a:off x="1630831" y="123192"/>
          <a:ext cx="2036003" cy="968099"/>
        </a:xfrm>
        <a:prstGeom prst="ellipse">
          <a:avLst/>
        </a:prstGeom>
        <a:solidFill>
          <a:srgbClr val="7030A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2048" tIns="19050" rIns="112048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Arial" panose="020B0604020202020204" pitchFamily="34" charset="0"/>
              <a:cs typeface="Arial" panose="020B0604020202020204" pitchFamily="34" charset="0"/>
            </a:rPr>
            <a:t>Comunicación Estratégica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28997" y="264967"/>
        <a:ext cx="1439671" cy="684549"/>
      </dsp:txXfrm>
    </dsp:sp>
    <dsp:sp modelId="{D483DD11-A933-4D1A-B9CF-A737698B5ED0}">
      <dsp:nvSpPr>
        <dsp:cNvPr id="0" name=""/>
        <dsp:cNvSpPr/>
      </dsp:nvSpPr>
      <dsp:spPr>
        <a:xfrm>
          <a:off x="3259634" y="123192"/>
          <a:ext cx="2036003" cy="968099"/>
        </a:xfrm>
        <a:prstGeom prst="ellipse">
          <a:avLst/>
        </a:prstGeom>
        <a:solidFill>
          <a:srgbClr val="7030A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2048" tIns="17780" rIns="11204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Arial" panose="020B0604020202020204" pitchFamily="34" charset="0"/>
              <a:cs typeface="Arial" panose="020B0604020202020204" pitchFamily="34" charset="0"/>
            </a:rPr>
            <a:t>Tecnologías de la información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57800" y="264967"/>
        <a:ext cx="1439671" cy="684549"/>
      </dsp:txXfrm>
    </dsp:sp>
    <dsp:sp modelId="{22CE97F7-44AD-42FA-9CFD-23E9400A3489}">
      <dsp:nvSpPr>
        <dsp:cNvPr id="0" name=""/>
        <dsp:cNvSpPr/>
      </dsp:nvSpPr>
      <dsp:spPr>
        <a:xfrm>
          <a:off x="4888437" y="123192"/>
          <a:ext cx="2036003" cy="968099"/>
        </a:xfrm>
        <a:prstGeom prst="ellipse">
          <a:avLst/>
        </a:prstGeom>
        <a:solidFill>
          <a:srgbClr val="7030A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2048" tIns="19050" rIns="112048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Arial" panose="020B0604020202020204" pitchFamily="34" charset="0"/>
              <a:cs typeface="Arial" panose="020B0604020202020204" pitchFamily="34" charset="0"/>
            </a:rPr>
            <a:t>Gestión del conocimiento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186603" y="264967"/>
        <a:ext cx="1439671" cy="684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45510-CEC9-47F0-ADA9-2D7AF526A492}">
      <dsp:nvSpPr>
        <dsp:cNvPr id="0" name=""/>
        <dsp:cNvSpPr/>
      </dsp:nvSpPr>
      <dsp:spPr>
        <a:xfrm>
          <a:off x="2304" y="48702"/>
          <a:ext cx="2014935" cy="1071764"/>
        </a:xfrm>
        <a:prstGeom prst="ellipse">
          <a:avLst/>
        </a:prstGeom>
        <a:solidFill>
          <a:srgbClr val="FF0000">
            <a:alpha val="49804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889" tIns="19050" rIns="110889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Arial" panose="020B0604020202020204" pitchFamily="34" charset="0"/>
              <a:cs typeface="Arial" panose="020B0604020202020204" pitchFamily="34" charset="0"/>
            </a:rPr>
            <a:t>Prestación de Servicios Sociales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7384" y="205658"/>
        <a:ext cx="1424775" cy="757852"/>
      </dsp:txXfrm>
    </dsp:sp>
    <dsp:sp modelId="{C1E8AB58-557D-4F17-9B4D-AA996D4E0141}">
      <dsp:nvSpPr>
        <dsp:cNvPr id="0" name=""/>
        <dsp:cNvSpPr/>
      </dsp:nvSpPr>
      <dsp:spPr>
        <a:xfrm>
          <a:off x="1614253" y="105543"/>
          <a:ext cx="2014935" cy="958081"/>
        </a:xfrm>
        <a:prstGeom prst="ellipse">
          <a:avLst/>
        </a:prstGeom>
        <a:solidFill>
          <a:srgbClr val="FF0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889" tIns="19050" rIns="110889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Arial" panose="020B0604020202020204" pitchFamily="34" charset="0"/>
              <a:cs typeface="Arial" panose="020B0604020202020204" pitchFamily="34" charset="0"/>
            </a:rPr>
            <a:t>Gestión de transferencias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lang="es-CO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09333" y="245851"/>
        <a:ext cx="1424775" cy="677465"/>
      </dsp:txXfrm>
    </dsp:sp>
    <dsp:sp modelId="{22CE97F7-44AD-42FA-9CFD-23E9400A3489}">
      <dsp:nvSpPr>
        <dsp:cNvPr id="0" name=""/>
        <dsp:cNvSpPr/>
      </dsp:nvSpPr>
      <dsp:spPr>
        <a:xfrm>
          <a:off x="3226201" y="105543"/>
          <a:ext cx="2014935" cy="958081"/>
        </a:xfrm>
        <a:prstGeom prst="ellipse">
          <a:avLst/>
        </a:prstGeom>
        <a:solidFill>
          <a:srgbClr val="FF0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0889" tIns="19050" rIns="110889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Arial" panose="020B0604020202020204" pitchFamily="34" charset="0"/>
              <a:cs typeface="Arial" panose="020B0604020202020204" pitchFamily="34" charset="0"/>
            </a:rPr>
            <a:t>Inspección y vigilancia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lang="es-CO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21281" y="245851"/>
        <a:ext cx="1424775" cy="6774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45510-CEC9-47F0-ADA9-2D7AF526A492}">
      <dsp:nvSpPr>
        <dsp:cNvPr id="0" name=""/>
        <dsp:cNvSpPr/>
      </dsp:nvSpPr>
      <dsp:spPr>
        <a:xfrm>
          <a:off x="785" y="63237"/>
          <a:ext cx="1941090" cy="1088009"/>
        </a:xfrm>
        <a:prstGeom prst="ellipse">
          <a:avLst/>
        </a:prstGeom>
        <a:solidFill>
          <a:srgbClr val="FFC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926" tIns="19050" rIns="125926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Arial" panose="020B0604020202020204" pitchFamily="34" charset="0"/>
              <a:cs typeface="Arial" panose="020B0604020202020204" pitchFamily="34" charset="0"/>
            </a:rPr>
            <a:t>Atención a la ciudadanía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5051" y="222572"/>
        <a:ext cx="1372558" cy="769339"/>
      </dsp:txXfrm>
    </dsp:sp>
    <dsp:sp modelId="{C1E8AB58-557D-4F17-9B4D-AA996D4E0141}">
      <dsp:nvSpPr>
        <dsp:cNvPr id="0" name=""/>
        <dsp:cNvSpPr/>
      </dsp:nvSpPr>
      <dsp:spPr>
        <a:xfrm>
          <a:off x="1484239" y="63237"/>
          <a:ext cx="1927865" cy="1088009"/>
        </a:xfrm>
        <a:prstGeom prst="ellipse">
          <a:avLst/>
        </a:prstGeom>
        <a:solidFill>
          <a:srgbClr val="FFC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926" tIns="19050" rIns="125926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Arial" panose="020B0604020202020204" pitchFamily="34" charset="0"/>
              <a:cs typeface="Arial" panose="020B0604020202020204" pitchFamily="34" charset="0"/>
            </a:rPr>
            <a:t>Gestión de talento humano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Arial" panose="020B0604020202020204" pitchFamily="34" charset="0"/>
              <a:cs typeface="Arial" panose="020B0604020202020204" pitchFamily="34" charset="0"/>
            </a:rPr>
            <a:t>8</a:t>
          </a:r>
          <a:endParaRPr lang="es-CO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6568" y="222572"/>
        <a:ext cx="1363207" cy="769339"/>
      </dsp:txXfrm>
    </dsp:sp>
    <dsp:sp modelId="{D483DD11-A933-4D1A-B9CF-A737698B5ED0}">
      <dsp:nvSpPr>
        <dsp:cNvPr id="0" name=""/>
        <dsp:cNvSpPr/>
      </dsp:nvSpPr>
      <dsp:spPr>
        <a:xfrm>
          <a:off x="2954467" y="15792"/>
          <a:ext cx="2288185" cy="1182900"/>
        </a:xfrm>
        <a:prstGeom prst="ellipse">
          <a:avLst/>
        </a:prstGeom>
        <a:solidFill>
          <a:srgbClr val="FFC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926" tIns="17780" rIns="125926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kern="1200" dirty="0">
              <a:latin typeface="Arial" panose="020B0604020202020204" pitchFamily="34" charset="0"/>
              <a:cs typeface="Arial" panose="020B0604020202020204" pitchFamily="34" charset="0"/>
            </a:rPr>
            <a:t>Gestión de soporte y mantenimiento tecnológico</a:t>
          </a:r>
          <a:endParaRPr lang="es-ES" sz="1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89564" y="189024"/>
        <a:ext cx="1617991" cy="836436"/>
      </dsp:txXfrm>
    </dsp:sp>
    <dsp:sp modelId="{22CE97F7-44AD-42FA-9CFD-23E9400A3489}">
      <dsp:nvSpPr>
        <dsp:cNvPr id="0" name=""/>
        <dsp:cNvSpPr/>
      </dsp:nvSpPr>
      <dsp:spPr>
        <a:xfrm>
          <a:off x="4785016" y="63237"/>
          <a:ext cx="1842492" cy="1088009"/>
        </a:xfrm>
        <a:prstGeom prst="ellipse">
          <a:avLst/>
        </a:prstGeom>
        <a:solidFill>
          <a:srgbClr val="FFC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5926" tIns="19050" rIns="125926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Arial" panose="020B0604020202020204" pitchFamily="34" charset="0"/>
              <a:cs typeface="Arial" panose="020B0604020202020204" pitchFamily="34" charset="0"/>
            </a:rPr>
            <a:t>Gestión contractual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Arial" panose="020B0604020202020204" pitchFamily="34" charset="0"/>
              <a:cs typeface="Arial" panose="020B0604020202020204" pitchFamily="34" charset="0"/>
            </a:rPr>
            <a:t>3</a:t>
          </a:r>
          <a:endParaRPr lang="es-CO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54843" y="222572"/>
        <a:ext cx="1302838" cy="7693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45510-CEC9-47F0-ADA9-2D7AF526A492}">
      <dsp:nvSpPr>
        <dsp:cNvPr id="0" name=""/>
        <dsp:cNvSpPr/>
      </dsp:nvSpPr>
      <dsp:spPr>
        <a:xfrm>
          <a:off x="42897" y="577"/>
          <a:ext cx="1911520" cy="1170731"/>
        </a:xfrm>
        <a:prstGeom prst="ellipse">
          <a:avLst/>
        </a:prstGeom>
        <a:solidFill>
          <a:srgbClr val="FFC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5501" tIns="19050" rIns="135501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Arial" panose="020B0604020202020204" pitchFamily="34" charset="0"/>
              <a:cs typeface="Arial" panose="020B0604020202020204" pitchFamily="34" charset="0"/>
            </a:rPr>
            <a:t>Gestión Financiera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2833" y="172027"/>
        <a:ext cx="1351648" cy="827831"/>
      </dsp:txXfrm>
    </dsp:sp>
    <dsp:sp modelId="{C1E8AB58-557D-4F17-9B4D-AA996D4E0141}">
      <dsp:nvSpPr>
        <dsp:cNvPr id="0" name=""/>
        <dsp:cNvSpPr/>
      </dsp:nvSpPr>
      <dsp:spPr>
        <a:xfrm>
          <a:off x="1461986" y="577"/>
          <a:ext cx="2067769" cy="1170731"/>
        </a:xfrm>
        <a:prstGeom prst="ellipse">
          <a:avLst/>
        </a:prstGeom>
        <a:solidFill>
          <a:srgbClr val="FFC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5501" tIns="17780" rIns="135501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kern="1200" dirty="0">
              <a:latin typeface="Arial" panose="020B0604020202020204" pitchFamily="34" charset="0"/>
              <a:cs typeface="Arial" panose="020B0604020202020204" pitchFamily="34" charset="0"/>
            </a:rPr>
            <a:t>Gestión de infraestructura física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4804" y="172027"/>
        <a:ext cx="1462133" cy="827831"/>
      </dsp:txXfrm>
    </dsp:sp>
    <dsp:sp modelId="{D483DD11-A933-4D1A-B9CF-A737698B5ED0}">
      <dsp:nvSpPr>
        <dsp:cNvPr id="0" name=""/>
        <dsp:cNvSpPr/>
      </dsp:nvSpPr>
      <dsp:spPr>
        <a:xfrm>
          <a:off x="3037324" y="577"/>
          <a:ext cx="1745596" cy="1170731"/>
        </a:xfrm>
        <a:prstGeom prst="ellipse">
          <a:avLst/>
        </a:prstGeom>
        <a:solidFill>
          <a:srgbClr val="FFC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5501" tIns="19050" rIns="135501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Arial" panose="020B0604020202020204" pitchFamily="34" charset="0"/>
              <a:cs typeface="Arial" panose="020B0604020202020204" pitchFamily="34" charset="0"/>
            </a:rPr>
            <a:t>Gestión Ambiental</a:t>
          </a:r>
          <a:endParaRPr lang="es-ES" sz="1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92961" y="172027"/>
        <a:ext cx="1234322" cy="827831"/>
      </dsp:txXfrm>
    </dsp:sp>
    <dsp:sp modelId="{22CE97F7-44AD-42FA-9CFD-23E9400A3489}">
      <dsp:nvSpPr>
        <dsp:cNvPr id="0" name=""/>
        <dsp:cNvSpPr/>
      </dsp:nvSpPr>
      <dsp:spPr>
        <a:xfrm>
          <a:off x="4333385" y="577"/>
          <a:ext cx="1891922" cy="1170731"/>
        </a:xfrm>
        <a:prstGeom prst="ellipse">
          <a:avLst/>
        </a:prstGeom>
        <a:solidFill>
          <a:srgbClr val="FFC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5501" tIns="19050" rIns="135501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Arial" panose="020B0604020202020204" pitchFamily="34" charset="0"/>
              <a:cs typeface="Arial" panose="020B0604020202020204" pitchFamily="34" charset="0"/>
            </a:rPr>
            <a:t>Gestión Documental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Arial" panose="020B0604020202020204" pitchFamily="34" charset="0"/>
              <a:cs typeface="Arial" panose="020B0604020202020204" pitchFamily="34" charset="0"/>
            </a:rPr>
            <a:t>2</a:t>
          </a:r>
          <a:endParaRPr lang="es-CO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10451" y="172027"/>
        <a:ext cx="1337790" cy="8278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45510-CEC9-47F0-ADA9-2D7AF526A492}">
      <dsp:nvSpPr>
        <dsp:cNvPr id="0" name=""/>
        <dsp:cNvSpPr/>
      </dsp:nvSpPr>
      <dsp:spPr>
        <a:xfrm>
          <a:off x="187364" y="328"/>
          <a:ext cx="1910896" cy="908612"/>
        </a:xfrm>
        <a:prstGeom prst="ellipse">
          <a:avLst/>
        </a:prstGeom>
        <a:solidFill>
          <a:srgbClr val="FFC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5163" tIns="19050" rIns="105163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Arial" panose="020B0604020202020204" pitchFamily="34" charset="0"/>
              <a:cs typeface="Arial" panose="020B0604020202020204" pitchFamily="34" charset="0"/>
            </a:rPr>
            <a:t>Gestión Logística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7208" y="133391"/>
        <a:ext cx="1351208" cy="642486"/>
      </dsp:txXfrm>
    </dsp:sp>
    <dsp:sp modelId="{C1E8AB58-557D-4F17-9B4D-AA996D4E0141}">
      <dsp:nvSpPr>
        <dsp:cNvPr id="0" name=""/>
        <dsp:cNvSpPr/>
      </dsp:nvSpPr>
      <dsp:spPr>
        <a:xfrm>
          <a:off x="1716082" y="328"/>
          <a:ext cx="1910896" cy="908612"/>
        </a:xfrm>
        <a:prstGeom prst="ellipse">
          <a:avLst/>
        </a:prstGeom>
        <a:solidFill>
          <a:srgbClr val="FFC0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5163" tIns="19050" rIns="105163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Arial" panose="020B0604020202020204" pitchFamily="34" charset="0"/>
              <a:cs typeface="Arial" panose="020B0604020202020204" pitchFamily="34" charset="0"/>
            </a:rPr>
            <a:t>Gestión jurídica*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0</a:t>
          </a:r>
          <a:endParaRPr lang="es-CO" sz="1500" b="1" kern="120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95926" y="133391"/>
        <a:ext cx="1351208" cy="64248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45510-CEC9-47F0-ADA9-2D7AF526A492}">
      <dsp:nvSpPr>
        <dsp:cNvPr id="0" name=""/>
        <dsp:cNvSpPr/>
      </dsp:nvSpPr>
      <dsp:spPr>
        <a:xfrm>
          <a:off x="2667" y="170816"/>
          <a:ext cx="1894059" cy="900606"/>
        </a:xfrm>
        <a:prstGeom prst="ellipse">
          <a:avLst/>
        </a:prstGeom>
        <a:solidFill>
          <a:srgbClr val="92D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4236" tIns="19050" rIns="104236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Arial" panose="020B0604020202020204" pitchFamily="34" charset="0"/>
              <a:cs typeface="Arial" panose="020B0604020202020204" pitchFamily="34" charset="0"/>
            </a:rPr>
            <a:t>Sistema de Gestión</a:t>
          </a:r>
          <a:endParaRPr lang="es-ES" sz="15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6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0046" y="302707"/>
        <a:ext cx="1339301" cy="636824"/>
      </dsp:txXfrm>
    </dsp:sp>
    <dsp:sp modelId="{C1E8AB58-557D-4F17-9B4D-AA996D4E0141}">
      <dsp:nvSpPr>
        <dsp:cNvPr id="0" name=""/>
        <dsp:cNvSpPr/>
      </dsp:nvSpPr>
      <dsp:spPr>
        <a:xfrm>
          <a:off x="1517915" y="170816"/>
          <a:ext cx="1894059" cy="900606"/>
        </a:xfrm>
        <a:prstGeom prst="ellipse">
          <a:avLst/>
        </a:prstGeom>
        <a:solidFill>
          <a:srgbClr val="92D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4236" tIns="19050" rIns="104236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500" kern="1200" dirty="0">
              <a:latin typeface="Arial" panose="020B0604020202020204" pitchFamily="34" charset="0"/>
              <a:cs typeface="Arial" panose="020B0604020202020204" pitchFamily="34" charset="0"/>
            </a:rPr>
            <a:t>Auditoria y control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>
              <a:latin typeface="Arial" panose="020B0604020202020204" pitchFamily="34" charset="0"/>
              <a:cs typeface="Arial" panose="020B0604020202020204" pitchFamily="34" charset="0"/>
            </a:rPr>
            <a:t>1</a:t>
          </a:r>
          <a:endParaRPr lang="es-CO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95294" y="302707"/>
        <a:ext cx="1339301" cy="6368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FE5C6B-769E-435B-BBAA-D3428B6C0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872D5D6-A13B-4A19-AF56-9E54251A4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5462C6-EB83-421A-BAB2-3BEC9B0BF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3FDE-1ED0-47B6-85E7-1B1E025EB284}" type="datetimeFigureOut">
              <a:rPr lang="es-CO" smtClean="0"/>
              <a:t>18/01/2024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825328-AE75-4462-A101-ACD67C553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F1BC83-54DC-49FE-9184-3C9D070C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72E-E2E2-4976-A74D-5678ADDB789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369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FAED61-8949-4B72-8DA6-595BAFAC9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994453A-FCBB-42A6-AB9F-4D74DA3879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987F58-5B33-4082-AAB4-3AF74B1B5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3FDE-1ED0-47B6-85E7-1B1E025EB284}" type="datetimeFigureOut">
              <a:rPr lang="es-CO" smtClean="0"/>
              <a:t>18/01/2024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2DB2E7-019C-456F-ADAC-BB595568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8CDACF-8FC5-4C70-9329-632D9FE10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72E-E2E2-4976-A74D-5678ADDB789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9017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EEC414B-2AE6-4B03-A30D-8BE909AFC7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DAACC5E-FC18-46ED-B91E-5C8994410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D9F57E-52F3-4F21-9342-0591EF1C0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3FDE-1ED0-47B6-85E7-1B1E025EB284}" type="datetimeFigureOut">
              <a:rPr lang="es-CO" smtClean="0"/>
              <a:t>18/01/2024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B8A07F-C3CD-4659-80C2-FB91C49F2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44DCFF-DD93-434B-AC16-16D25B606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72E-E2E2-4976-A74D-5678ADDB789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0289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EA7D64-587E-4360-AE03-844B19621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07A131-00E2-4FD3-94B3-CA9CDF25F6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55E47F-EF25-4FB4-9967-76E5D79FD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3FDE-1ED0-47B6-85E7-1B1E025EB284}" type="datetimeFigureOut">
              <a:rPr lang="es-CO" smtClean="0"/>
              <a:t>18/01/2024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5330EC-452F-4274-A368-42885F640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23D427-0155-4A99-BBCE-3630EEE92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72E-E2E2-4976-A74D-5678ADDB789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231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85A8C-F18D-4D90-98A7-465DA457C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B2C79D-1E39-43F0-87AC-5A98B0529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96207D-75D7-4E69-9995-34FD61B32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3FDE-1ED0-47B6-85E7-1B1E025EB284}" type="datetimeFigureOut">
              <a:rPr lang="es-CO" smtClean="0"/>
              <a:t>18/01/2024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45D9BE-5E31-458B-9DDB-47130896B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12ECAF3-9020-4CC3-84AF-BA3D284D9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72E-E2E2-4976-A74D-5678ADDB789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1749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D81036-CEFD-4385-9965-62979B252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34756E-CAE8-476B-8F43-0C9149756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268434-B686-4036-BA07-0FAC346EF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AE14E7-5690-4BFD-9F99-F868AEDCE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3FDE-1ED0-47B6-85E7-1B1E025EB284}" type="datetimeFigureOut">
              <a:rPr lang="es-CO" smtClean="0"/>
              <a:t>18/01/2024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1031A7-8688-4FC3-B30D-E78151A80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D75224A-A3D3-421F-8799-28F88F831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72E-E2E2-4976-A74D-5678ADDB789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3956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F16E00-40BD-4187-9347-4F265A388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C23AFC-423C-41F3-83A8-2AA1CBD7D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5D283A8-211D-4F67-8289-3EBFA94D9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DC0387-59F0-4333-8022-6D36B6EF74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77DC2D7-1E7F-4DDF-9DC3-4AF3912F9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DB62EE3-7F31-4BC5-8461-AA85BBD88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3FDE-1ED0-47B6-85E7-1B1E025EB284}" type="datetimeFigureOut">
              <a:rPr lang="es-CO" smtClean="0"/>
              <a:t>18/01/2024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9FC8747-CE55-44E1-8BE0-7B6EB1BA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78E16AA-CD12-4FFF-9C5F-A20F11E34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72E-E2E2-4976-A74D-5678ADDB789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343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768C2F-E9C2-4D4B-88CE-A474FF976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418310E-98DC-4098-8E93-C124BC798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3FDE-1ED0-47B6-85E7-1B1E025EB284}" type="datetimeFigureOut">
              <a:rPr lang="es-CO" smtClean="0"/>
              <a:t>18/01/2024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7404B8B-6B83-4F35-A9F7-400F22C14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D648619-EE6F-41D4-8481-A26E15DCE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72E-E2E2-4976-A74D-5678ADDB789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749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2A4870E-7DDA-4F70-8E0E-B4F949B48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3FDE-1ED0-47B6-85E7-1B1E025EB284}" type="datetimeFigureOut">
              <a:rPr lang="es-CO" smtClean="0"/>
              <a:t>18/01/2024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4618227-F698-4FB9-BD2E-49ED16155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6ED4818-D20C-4372-8B7E-6E9AF4F07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72E-E2E2-4976-A74D-5678ADDB789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974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5EBA59-272F-4E9E-99C1-65CC44B5A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C62E04-9008-496B-B1D8-81810B140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6FC4A9D-F650-404C-8B7C-44D1B0B56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0D833D-93A9-44B0-A821-F1DA850F5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3FDE-1ED0-47B6-85E7-1B1E025EB284}" type="datetimeFigureOut">
              <a:rPr lang="es-CO" smtClean="0"/>
              <a:t>18/01/2024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109C2A3-9991-4498-BA2F-03F5BD817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9E60D9-24E5-44AC-A652-92B906D88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72E-E2E2-4976-A74D-5678ADDB789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1078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3F8EE5-1E7A-4581-8E77-6FA96328CD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85B21C0-A12B-4768-AC6D-AA837800E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9530F5-D782-4BB0-AF23-BE0A1A6A4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41D744-D0EE-4A6A-ACDC-052732BC7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E3FDE-1ED0-47B6-85E7-1B1E025EB284}" type="datetimeFigureOut">
              <a:rPr lang="es-CO" smtClean="0"/>
              <a:t>18/01/2024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6C99E5-BB17-41D1-9218-9B8072453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325A08A-6401-489E-9889-3992634F3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D172E-E2E2-4976-A74D-5678ADDB789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9191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25A1BB8-8721-44C2-9382-20D00BAB6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D8DBEF-C955-4B5D-92C1-C7897AAC3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1AA678-6DA4-4062-A646-C02B2DB69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E3FDE-1ED0-47B6-85E7-1B1E025EB284}" type="datetimeFigureOut">
              <a:rPr lang="es-CO" smtClean="0"/>
              <a:t>18/01/2024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CB32C6-56A8-4087-8579-75A9A4A36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28F0A8-EF29-4BBF-A8D9-1FD9483737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D172E-E2E2-4976-A74D-5678ADDB7896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709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26" Type="http://schemas.openxmlformats.org/officeDocument/2006/relationships/diagramQuickStyle" Target="../diagrams/quickStyle5.xml"/><Relationship Id="rId3" Type="http://schemas.openxmlformats.org/officeDocument/2006/relationships/image" Target="../media/image4.jpg"/><Relationship Id="rId21" Type="http://schemas.openxmlformats.org/officeDocument/2006/relationships/diagramQuickStyle" Target="../diagrams/quickStyle4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5" Type="http://schemas.openxmlformats.org/officeDocument/2006/relationships/diagramLayout" Target="../diagrams/layout5.xml"/><Relationship Id="rId33" Type="http://schemas.microsoft.com/office/2007/relationships/diagramDrawing" Target="../diagrams/drawing6.xml"/><Relationship Id="rId2" Type="http://schemas.openxmlformats.org/officeDocument/2006/relationships/image" Target="../media/image1.png"/><Relationship Id="rId16" Type="http://schemas.openxmlformats.org/officeDocument/2006/relationships/diagramQuickStyle" Target="../diagrams/quickStyle3.xml"/><Relationship Id="rId20" Type="http://schemas.openxmlformats.org/officeDocument/2006/relationships/diagramLayout" Target="../diagrams/layout4.xml"/><Relationship Id="rId29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24" Type="http://schemas.openxmlformats.org/officeDocument/2006/relationships/diagramData" Target="../diagrams/data5.xml"/><Relationship Id="rId32" Type="http://schemas.openxmlformats.org/officeDocument/2006/relationships/diagramColors" Target="../diagrams/colors6.xml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23" Type="http://schemas.microsoft.com/office/2007/relationships/diagramDrawing" Target="../diagrams/drawing4.xml"/><Relationship Id="rId28" Type="http://schemas.microsoft.com/office/2007/relationships/diagramDrawing" Target="../diagrams/drawing5.xml"/><Relationship Id="rId10" Type="http://schemas.openxmlformats.org/officeDocument/2006/relationships/diagramLayout" Target="../diagrams/layout2.xml"/><Relationship Id="rId19" Type="http://schemas.openxmlformats.org/officeDocument/2006/relationships/diagramData" Target="../diagrams/data4.xml"/><Relationship Id="rId31" Type="http://schemas.openxmlformats.org/officeDocument/2006/relationships/diagramQuickStyle" Target="../diagrams/quickStyle6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diagramColors" Target="../diagrams/colors4.xml"/><Relationship Id="rId27" Type="http://schemas.openxmlformats.org/officeDocument/2006/relationships/diagramColors" Target="../diagrams/colors5.xml"/><Relationship Id="rId30" Type="http://schemas.openxmlformats.org/officeDocument/2006/relationships/diagramLayout" Target="../diagrams/layout6.xml"/><Relationship Id="rId8" Type="http://schemas.microsoft.com/office/2007/relationships/diagramDrawing" Target="../diagrams/drawing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41A2CE0-E7A3-4296-8CE0-9B7AC065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98" y="0"/>
            <a:ext cx="12216798" cy="6857999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1900082" y="1534670"/>
            <a:ext cx="8534400" cy="132343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>
              <a:defRPr/>
            </a:pPr>
            <a:r>
              <a:rPr kumimoji="0" lang="es-CO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</a:rPr>
              <a:t>Programa de Transparencia y Ética </a:t>
            </a:r>
            <a:r>
              <a:rPr lang="es-CO" sz="4000" b="1" dirty="0">
                <a:solidFill>
                  <a:prstClr val="black"/>
                </a:solidFill>
                <a:latin typeface="Calibri"/>
                <a:ea typeface="Calibri"/>
                <a:cs typeface="Calibri"/>
              </a:rPr>
              <a:t>Pública 2024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1619528" y="4263672"/>
            <a:ext cx="8534400" cy="12003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b="1" dirty="0">
                <a:solidFill>
                  <a:prstClr val="black"/>
                </a:solidFill>
                <a:latin typeface="Calibri" panose="020F0502020204030204"/>
              </a:rPr>
              <a:t>Secretaria Distrital de Integración Social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b="1" dirty="0">
              <a:solidFill>
                <a:prstClr val="black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b="1" dirty="0">
                <a:solidFill>
                  <a:prstClr val="black"/>
                </a:solidFill>
                <a:latin typeface="Calibri" panose="020F0502020204030204"/>
              </a:rPr>
              <a:t>Diciembre de 2023</a:t>
            </a:r>
          </a:p>
          <a:p>
            <a:pPr algn="ctr">
              <a:defRPr/>
            </a:pPr>
            <a:r>
              <a:rPr lang="es-MX" b="1" dirty="0">
                <a:solidFill>
                  <a:prstClr val="black"/>
                </a:solidFill>
                <a:latin typeface="Calibri" panose="020F0502020204030204"/>
                <a:ea typeface="Calibri"/>
                <a:cs typeface="Calibri"/>
              </a:rPr>
              <a:t>V1 Aprobada Comité Institucional de Gestión y Desempeño</a:t>
            </a:r>
          </a:p>
        </p:txBody>
      </p:sp>
      <p:pic>
        <p:nvPicPr>
          <p:cNvPr id="1030" name="Picture 6" descr="Transparencia - Iconos gratis de negocios y finanz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54" y="940853"/>
            <a:ext cx="910874" cy="910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Transparencia - Iconos gratis de comunicacione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525" y="4263672"/>
            <a:ext cx="979777" cy="979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890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41A2CE0-E7A3-4296-8CE0-9B7AC065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98" y="0"/>
            <a:ext cx="12216798" cy="685799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1904033" y="306078"/>
            <a:ext cx="80743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MX" b="1" dirty="0"/>
              <a:t>Principales apuestas del Programa de Transparencia y Ética Pública – Vigencia 2024</a:t>
            </a:r>
            <a:endParaRPr lang="es-MX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585129"/>
              </p:ext>
            </p:extLst>
          </p:nvPr>
        </p:nvGraphicFramePr>
        <p:xfrm>
          <a:off x="443345" y="1459665"/>
          <a:ext cx="10820399" cy="3917065"/>
        </p:xfrm>
        <a:graphic>
          <a:graphicData uri="http://schemas.openxmlformats.org/drawingml/2006/table">
            <a:tbl>
              <a:tblPr/>
              <a:tblGrid>
                <a:gridCol w="6417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2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7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8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09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effectLst/>
                          <a:latin typeface="Century Gothic" panose="020B0502020202020204" pitchFamily="34" charset="0"/>
                        </a:rPr>
                        <a:t># de actividad</a:t>
                      </a:r>
                      <a:br>
                        <a:rPr lang="es-CO" sz="700" b="1" i="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CO" sz="700" b="1" i="0" u="none" strike="noStrike">
                          <a:effectLst/>
                          <a:latin typeface="Century Gothic" panose="020B0502020202020204" pitchFamily="34" charset="0"/>
                        </a:rPr>
                        <a:t>en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effectLst/>
                          <a:latin typeface="Century Gothic" panose="020B0502020202020204" pitchFamily="34" charset="0"/>
                        </a:rPr>
                        <a:t>Actividades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effectLst/>
                          <a:latin typeface="Century Gothic" panose="020B0502020202020204" pitchFamily="34" charset="0"/>
                        </a:rPr>
                        <a:t>Responsable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1" i="0" u="none" strike="noStrike">
                          <a:effectLst/>
                          <a:latin typeface="Century Gothic" panose="020B0502020202020204" pitchFamily="34" charset="0"/>
                        </a:rPr>
                        <a:t>Fecha Programada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26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3.1.1</a:t>
                      </a:r>
                    </a:p>
                  </a:txBody>
                  <a:tcPr marL="5199" marR="5199" marT="51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Elaborar informe trimestral el cual muestra la gestión del servicio Integral de Atención a la ciudadanía -SIAC. En cumplimiento de la Política Pública Distrital de Servicio a la Ciudadanía.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Lidera:  Asesor de Despacho asignado a la Subsecretaría  para Servicio Integral de Atención a la Ciudadanía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Enero</a:t>
                      </a:r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*</a:t>
                      </a:r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, abril, julio, octubre de 2024</a:t>
                      </a:r>
                      <a:b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b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(*)</a:t>
                      </a:r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enero: corte cierre vigencia 2023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effectLst/>
                          <a:latin typeface="Century Gothic" panose="020B0502020202020204" pitchFamily="34" charset="0"/>
                        </a:rPr>
                        <a:t>3.1.2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Implementar los lineamientos de accesibilidad y usabilidad para el portal web de la Secretaría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Responsable Subdirección de Investigación e Información, Oficina Asesora de comunicaciones, todas las dependencias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Julio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3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3.1.3</a:t>
                      </a:r>
                    </a:p>
                  </a:txBody>
                  <a:tcPr marL="5199" marR="5199" marT="51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Socializar 6 piezas comunicativas asociadas al proceso de atención a la ciudadania.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Lidera. Asesor de Despacho asignado a la Subsecretaría para SIAC.</a:t>
                      </a:r>
                      <a:b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Apoya. Oficina Asesora de Comunicaciones. 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3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3.2.1</a:t>
                      </a:r>
                    </a:p>
                  </a:txBody>
                  <a:tcPr marL="5199" marR="5199" marT="51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Incluir en el Plan Institucional de Capacitación temáticas relacionadas con la cualificación de servidores públicos que atienden al ciudadano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Subdirección de Gestión y Desarrollo del Talento Humano - Área de Capacitación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Enero a abril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3.2.2</a:t>
                      </a:r>
                    </a:p>
                  </a:txBody>
                  <a:tcPr marL="5199" marR="5199" marT="51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Desarrollar las temáticas incluidas en el Plan Institucional de Capacitación- PIC relacionadas con la ley de transparencia y acceso a la información y atención  al ciudadano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Responsable Cualificación: Subdirección de Gestión y Desarrollo del Talento Humano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junio a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3.2.3</a:t>
                      </a:r>
                    </a:p>
                  </a:txBody>
                  <a:tcPr marL="5199" marR="5199" marT="51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Elaborar y ejecutar una estrategia de cualificación para los servidores publicos que atienden a la ciudadania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Subdirección de Gestión y Desarrollo del Talento Humano - Área de Capacitación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Febrero a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39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3.3.1</a:t>
                      </a:r>
                    </a:p>
                  </a:txBody>
                  <a:tcPr marL="5199" marR="5199" marT="51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Realizar divulgación de los canal de atención del Servicio Integral de Atención a la Ciudadanía-SIAC: Presencial, Virtual, Teléfonico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Servicio Integral de Atención a la ciudadanía-SIAC. Subsecretaria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abril de 2024</a:t>
                      </a:r>
                      <a:b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agosto de 2024</a:t>
                      </a:r>
                      <a:b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3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3.3.2</a:t>
                      </a:r>
                    </a:p>
                  </a:txBody>
                  <a:tcPr marL="5199" marR="5199" marT="51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Realizar 12 actividades de sensibilización y fortalecimiento asociados al proceso de atención a ciudadanía.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Asesor de Despacho asignado a la Subsecretaría para SIAC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Enero a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3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3.3.3</a:t>
                      </a:r>
                    </a:p>
                  </a:txBody>
                  <a:tcPr marL="5199" marR="5199" marT="51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Socializar el procedimiento trámite de requerimientos ciudadanos en la Secretaría Distrital de Integración Social.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Asesor de Despacho asignado a la Subsecretaría para SIAC</a:t>
                      </a:r>
                      <a:b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Apoya.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marzo , junio, septiembre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012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3.4.1</a:t>
                      </a:r>
                    </a:p>
                  </a:txBody>
                  <a:tcPr marL="5199" marR="5199" marT="51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Elaborar Informe Trimestral que describa las denuncias por presuntos hechos de corrupción con enfoque de género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Lidera:  Asesor de Despacho asignado a la Subsecretaría  para Servicio Integral de Atención a la Ciudadanía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Enero</a:t>
                      </a:r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*</a:t>
                      </a: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, abril, julio, octubre de 2024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(*)</a:t>
                      </a: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enero: corte cierre vigencia 2023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2921261" y="1017403"/>
            <a:ext cx="6324680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dirty="0"/>
              <a:t>3. Mecanismos para mejorar la atención y servicio a la ciudadanía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48275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41A2CE0-E7A3-4296-8CE0-9B7AC065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2225" y="-280555"/>
            <a:ext cx="12216798" cy="685799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1904033" y="306078"/>
            <a:ext cx="80743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MX" b="1" dirty="0"/>
              <a:t>Principales apuestas del Programa de Transparencia y Ética Pública – Vigencia 2024</a:t>
            </a:r>
            <a:endParaRPr lang="es-MX" b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885110"/>
              </p:ext>
            </p:extLst>
          </p:nvPr>
        </p:nvGraphicFramePr>
        <p:xfrm>
          <a:off x="479034" y="1732792"/>
          <a:ext cx="11142517" cy="3101496"/>
        </p:xfrm>
        <a:graphic>
          <a:graphicData uri="http://schemas.openxmlformats.org/drawingml/2006/table">
            <a:tbl>
              <a:tblPr/>
              <a:tblGrid>
                <a:gridCol w="660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3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3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49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98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effectLst/>
                          <a:latin typeface="Century Gothic" panose="020B0502020202020204" pitchFamily="34" charset="0"/>
                        </a:rPr>
                        <a:t># de actividad</a:t>
                      </a:r>
                      <a:br>
                        <a:rPr lang="es-CO" sz="1100" b="1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CO" sz="1100" b="1" i="0" u="none" strike="noStrike" dirty="0">
                          <a:effectLst/>
                          <a:latin typeface="Century Gothic" panose="020B0502020202020204" pitchFamily="34" charset="0"/>
                        </a:rPr>
                        <a:t>en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  <a:t>Actividades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  <a:t>Responsable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  <a:t>Fecha Programada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1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Century Gothic" panose="020B0502020202020204" pitchFamily="34" charset="0"/>
                        </a:rPr>
                        <a:t>4.1.1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8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effectLst/>
                          <a:latin typeface="Century Gothic" panose="020B0502020202020204" pitchFamily="34" charset="0"/>
                        </a:rPr>
                        <a:t>Definir una estrategia de racionalización de los trámites y otros procedimientos administrativos de la Secretaría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8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effectLst/>
                          <a:latin typeface="Century Gothic" panose="020B0502020202020204" pitchFamily="34" charset="0"/>
                        </a:rPr>
                        <a:t>Dirección de Análisis y Diseño Estratégico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8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effectLst/>
                          <a:latin typeface="Century Gothic" panose="020B0502020202020204" pitchFamily="34" charset="0"/>
                        </a:rPr>
                        <a:t>Enero a octubre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1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Century Gothic" panose="020B0502020202020204" pitchFamily="34" charset="0"/>
                        </a:rPr>
                        <a:t>4.1.2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8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effectLst/>
                          <a:latin typeface="Century Gothic" panose="020B0502020202020204" pitchFamily="34" charset="0"/>
                        </a:rPr>
                        <a:t>Revisar </a:t>
                      </a:r>
                      <a:r>
                        <a:rPr lang="es-MX" sz="1200" b="1" i="0" u="none" strike="noStrike">
                          <a:effectLst/>
                          <a:latin typeface="Century Gothic" panose="020B0502020202020204" pitchFamily="34" charset="0"/>
                        </a:rPr>
                        <a:t>y actualizar </a:t>
                      </a:r>
                      <a:r>
                        <a:rPr lang="es-MX" sz="1200" b="0" i="0" u="none" strike="noStrike">
                          <a:effectLst/>
                          <a:latin typeface="Century Gothic" panose="020B0502020202020204" pitchFamily="34" charset="0"/>
                        </a:rPr>
                        <a:t>la plataforma del Sistema Único de Información de Trámites - SUIT, a la luz del portafolio de servicios vigente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8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effectLst/>
                          <a:latin typeface="Century Gothic" panose="020B0502020202020204" pitchFamily="34" charset="0"/>
                        </a:rPr>
                        <a:t>Dirección de Análisis y Diseño Estratégico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8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effectLst/>
                          <a:latin typeface="Century Gothic" panose="020B0502020202020204" pitchFamily="34" charset="0"/>
                        </a:rPr>
                        <a:t>Enero a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1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Century Gothic" panose="020B0502020202020204" pitchFamily="34" charset="0"/>
                        </a:rPr>
                        <a:t>4.1.3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8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>
                          <a:effectLst/>
                          <a:latin typeface="Century Gothic" panose="020B0502020202020204" pitchFamily="34" charset="0"/>
                        </a:rPr>
                        <a:t>Socializar la estrategia de racionalización de los trámites y otros procedimientos administrativos de la Secretaría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8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effectLst/>
                          <a:latin typeface="Century Gothic" panose="020B0502020202020204" pitchFamily="34" charset="0"/>
                        </a:rPr>
                        <a:t>Dirección de Análisis y Diseño Estratégico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8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effectLst/>
                          <a:latin typeface="Century Gothic" panose="020B0502020202020204" pitchFamily="34" charset="0"/>
                        </a:rPr>
                        <a:t>Enero a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16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Century Gothic" panose="020B0502020202020204" pitchFamily="34" charset="0"/>
                        </a:rPr>
                        <a:t>4.2.1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8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effectLst/>
                          <a:latin typeface="Century Gothic" panose="020B0502020202020204" pitchFamily="34" charset="0"/>
                        </a:rPr>
                        <a:t>Desarrollo de una consulta ciudadana para evaluar la experiencia de los usuarios sobre los servicios digitales de la Secretaría de Integración Social.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8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effectLst/>
                          <a:latin typeface="Century Gothic" panose="020B0502020202020204" pitchFamily="34" charset="0"/>
                        </a:rPr>
                        <a:t>Subdireccion de Investigacion e información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8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effectLst/>
                          <a:latin typeface="Century Gothic" panose="020B0502020202020204" pitchFamily="34" charset="0"/>
                        </a:rPr>
                        <a:t>Junio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77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Century Gothic" panose="020B0502020202020204" pitchFamily="34" charset="0"/>
                        </a:rPr>
                        <a:t>4.2.2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8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effectLst/>
                          <a:latin typeface="Century Gothic" panose="020B0502020202020204" pitchFamily="34" charset="0"/>
                        </a:rPr>
                        <a:t>Elaborar un documento de análisis sobre la potencialidad de digitalización y automatización de los trámites y otros procedimientos administrativos de la Entidad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8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>
                          <a:effectLst/>
                          <a:latin typeface="Century Gothic" panose="020B0502020202020204" pitchFamily="34" charset="0"/>
                        </a:rPr>
                        <a:t>Dirección de Análisis y Diseño Estratégico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8F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200" b="0" i="0" u="none" strike="noStrike" dirty="0">
                          <a:effectLst/>
                          <a:latin typeface="Century Gothic" panose="020B0502020202020204" pitchFamily="34" charset="0"/>
                        </a:rPr>
                        <a:t>Enero a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F8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4109590" y="987508"/>
            <a:ext cx="2994987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dirty="0"/>
              <a:t>4. Racionalización de Trámites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23862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41A2CE0-E7A3-4296-8CE0-9B7AC065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98" y="0"/>
            <a:ext cx="12216798" cy="685799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1904033" y="306078"/>
            <a:ext cx="80743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MX" b="1" dirty="0"/>
              <a:t>Principales apuestas del Programa de Transparencia y Ética Pública – Vigencia 2024</a:t>
            </a:r>
            <a:endParaRPr lang="es-MX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8491888"/>
              </p:ext>
            </p:extLst>
          </p:nvPr>
        </p:nvGraphicFramePr>
        <p:xfrm>
          <a:off x="719831" y="2243385"/>
          <a:ext cx="10768447" cy="1951870"/>
        </p:xfrm>
        <a:graphic>
          <a:graphicData uri="http://schemas.openxmlformats.org/drawingml/2006/table">
            <a:tbl>
              <a:tblPr/>
              <a:tblGrid>
                <a:gridCol w="638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8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1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9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250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  <a:t># de actividad</a:t>
                      </a:r>
                      <a:b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  <a:t>en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  <a:t>Actividades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  <a:t>Responsable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  <a:t>Fecha Programada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3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effectLst/>
                          <a:latin typeface="Century Gothic" panose="020B0502020202020204" pitchFamily="34" charset="0"/>
                        </a:rPr>
                        <a:t>5.1.1.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Formular el mapa de ruta de la entidad para su preparación e integracion a la infraestructura de datos del Distrito </a:t>
                      </a:r>
                      <a:b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endParaRPr lang="es-MX" sz="1100" b="0" i="0" u="none" strike="noStrike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Subdirección de investigación e información apoyo tecnico</a:t>
                      </a:r>
                      <a:b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Direccion de análisis apoyo técnico</a:t>
                      </a:r>
                      <a:b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Subsecretaria  Lider formulación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Noviembre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35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effectLst/>
                          <a:latin typeface="Century Gothic" panose="020B0502020202020204" pitchFamily="34" charset="0"/>
                        </a:rPr>
                        <a:t>5.2.1.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Definición y priorización de conjuntos de datos generados por la entidad estandarizados para intercambio de información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Subdirección de investigación e información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A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F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3399244" y="1578513"/>
            <a:ext cx="4557723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dirty="0"/>
              <a:t>5. Apertura de información y de datos abiertos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76925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41A2CE0-E7A3-4296-8CE0-9B7AC065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98" y="0"/>
            <a:ext cx="12216798" cy="685799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1904033" y="306078"/>
            <a:ext cx="80743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MX" b="1" dirty="0"/>
              <a:t>Principales apuestas del Programa de Transparencia y Ética Pública – Vigencia 2024</a:t>
            </a:r>
            <a:endParaRPr lang="es-MX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783399"/>
              </p:ext>
            </p:extLst>
          </p:nvPr>
        </p:nvGraphicFramePr>
        <p:xfrm>
          <a:off x="682336" y="2271829"/>
          <a:ext cx="10515600" cy="1939086"/>
        </p:xfrm>
        <a:graphic>
          <a:graphicData uri="http://schemas.openxmlformats.org/drawingml/2006/table">
            <a:tbl>
              <a:tblPr/>
              <a:tblGrid>
                <a:gridCol w="623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0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6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4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113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  <a:t># de actividad</a:t>
                      </a:r>
                      <a:b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  <a:t>en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  <a:t>Actividades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  <a:t>Responsable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  <a:t>Fecha Programada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10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effectLst/>
                          <a:latin typeface="Century Gothic" panose="020B0502020202020204" pitchFamily="34" charset="0"/>
                        </a:rPr>
                        <a:t>6.1.1.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EF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Realizar 1 acción de consulta a la ciudadanía sobre una decisión de la Secretaría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EF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Dirección de Análisis y Diseño Estratégico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EF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Enero a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E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10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effectLst/>
                          <a:latin typeface="Century Gothic" panose="020B0502020202020204" pitchFamily="34" charset="0"/>
                        </a:rPr>
                        <a:t>6.2.1.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EF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Promover la innovación en las dependencias de la  SDIS mediante campaña, correos y reuniones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EF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Dirección de Análisis y Diseño Estratégico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EF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Abril, julio, octubre y diciembre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E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10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effectLst/>
                          <a:latin typeface="Century Gothic" panose="020B0502020202020204" pitchFamily="34" charset="0"/>
                        </a:rPr>
                        <a:t>6.3.1.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EF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Levantamiento del mapa del ecosistema de innovación de la SDIS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EF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Dirección de Análisis y Diseño Estratégico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EF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Junio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EF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3399244" y="1578513"/>
            <a:ext cx="4841646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dirty="0"/>
              <a:t>6. Participación e innovación en la gestión pública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243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41A2CE0-E7A3-4296-8CE0-9B7AC065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98" y="0"/>
            <a:ext cx="12216798" cy="685799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2046422" y="167906"/>
            <a:ext cx="80743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MX" b="1" dirty="0"/>
              <a:t>Principales apuestas del Programa de Transparencia y Ética Pública – Vigencia 2024</a:t>
            </a:r>
            <a:endParaRPr lang="es-MX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675766"/>
              </p:ext>
            </p:extLst>
          </p:nvPr>
        </p:nvGraphicFramePr>
        <p:xfrm>
          <a:off x="472509" y="1172507"/>
          <a:ext cx="11246981" cy="4589137"/>
        </p:xfrm>
        <a:graphic>
          <a:graphicData uri="http://schemas.openxmlformats.org/drawingml/2006/table">
            <a:tbl>
              <a:tblPr/>
              <a:tblGrid>
                <a:gridCol w="667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1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4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33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827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effectLst/>
                          <a:latin typeface="Century Gothic" panose="020B0502020202020204" pitchFamily="34" charset="0"/>
                        </a:rPr>
                        <a:t># de actividad</a:t>
                      </a:r>
                      <a:br>
                        <a:rPr lang="es-CO" sz="1000" b="1" i="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CO" sz="1000" b="1" i="0" u="none" strike="noStrike">
                          <a:effectLst/>
                          <a:latin typeface="Century Gothic" panose="020B0502020202020204" pitchFamily="34" charset="0"/>
                        </a:rPr>
                        <a:t>en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Century Gothic" panose="020B0502020202020204" pitchFamily="34" charset="0"/>
                        </a:rPr>
                        <a:t>Actividades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effectLst/>
                          <a:latin typeface="Century Gothic" panose="020B0502020202020204" pitchFamily="34" charset="0"/>
                        </a:rPr>
                        <a:t>Responsable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effectLst/>
                          <a:latin typeface="Century Gothic" panose="020B0502020202020204" pitchFamily="34" charset="0"/>
                        </a:rPr>
                        <a:t>Fecha Programada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98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Century Gothic" panose="020B0502020202020204" pitchFamily="34" charset="0"/>
                        </a:rPr>
                        <a:t>7.1.1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Elaborar el plan de trabajo de implementación del plan de gestión de integridad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Subdirección de Gestión y Desarrollo del Talento Humano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Febrero a marzo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98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Century Gothic" panose="020B0502020202020204" pitchFamily="34" charset="0"/>
                        </a:rPr>
                        <a:t>7.1.2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Sensibilizar, estimular y comprometer a los nuevos miembros del equipo  Directivo (nuevas vinculaciones 2022) frente al Código de Integridad, con el fin de establecer el compromiso de la Alta Dirección.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Subdirección de Gestión y Desarrollo del Talento Humano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Enero a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98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Century Gothic" panose="020B0502020202020204" pitchFamily="34" charset="0"/>
                        </a:rPr>
                        <a:t>7.1.3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Elaboración de informe de gestión de integridad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Subdirección de Gestión y Desarrollo del Talento Humano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Marzo a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4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Century Gothic" panose="020B0502020202020204" pitchFamily="34" charset="0"/>
                        </a:rPr>
                        <a:t>7.2.1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Dar a conocer el grupo de gestores de integridad por cada unidad operativa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Subdirección de Gestión y Desarrollo del Talento Humano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Enero a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27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Century Gothic" panose="020B0502020202020204" pitchFamily="34" charset="0"/>
                        </a:rPr>
                        <a:t>7.2.2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Ejecutar el "plan de trabajo para los gestores de integridad" con el fin de sensibilizar, socializar, fomentar y ejemplificar los principios y valores del Código de Integridad a los colaboradores de la SDIS y a los ciudadanos interesados.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Subdirección de Gestión y Desarrollo del Talento Humano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Marzo a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52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Century Gothic" panose="020B0502020202020204" pitchFamily="34" charset="0"/>
                        </a:rPr>
                        <a:t>7.2.3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Realizar una medición del nivel de conocimiento de los Principios y Valores del Código de Integridad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Subdirección de Gestión y Desarrollo del Talento Humano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effectLst/>
                          <a:latin typeface="Century Gothic" panose="020B0502020202020204" pitchFamily="34" charset="0"/>
                        </a:rPr>
                        <a:t>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10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Century Gothic" panose="020B0502020202020204" pitchFamily="34" charset="0"/>
                        </a:rPr>
                        <a:t>7.2.4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Socializacion del Protocolo para la selección de los Gestores de Integridad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Subdirección de Gestión y Desarrollo del Talento Humano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Febrero a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419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Century Gothic" panose="020B0502020202020204" pitchFamily="34" charset="0"/>
                        </a:rPr>
                        <a:t>7.2.5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Realizar jornadas de sensibilización y actualización a los Gestores de Integridad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Subdirección de Gestión y Desarrollo del Talento Humano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Febrero a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4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Century Gothic" panose="020B0502020202020204" pitchFamily="34" charset="0"/>
                        </a:rPr>
                        <a:t>7.3.1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Hacer seguimiento al cargue de información en la plataforma de agendas abiertas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Dirección de análisis y diseño estratégico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Enero a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42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Century Gothic" panose="020B0502020202020204" pitchFamily="34" charset="0"/>
                        </a:rPr>
                        <a:t>7.4.1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Elaborar y Ejecutar una campaña de sensibilizacion del  lineamiento de Conflicto de intereses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Subdirección para la gestión del Talento Humano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Febrero a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815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Century Gothic" panose="020B0502020202020204" pitchFamily="34" charset="0"/>
                        </a:rPr>
                        <a:t>7.5.1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>
                          <a:effectLst/>
                          <a:latin typeface="Century Gothic" panose="020B0502020202020204" pitchFamily="34" charset="0"/>
                        </a:rPr>
                        <a:t>Solicitar a los futuros contratistas el diligenciamiento del formato pacto de integridad FOR-TH-093, como documento exigido para la contratación del Talento Humano de la SDIS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effectLst/>
                          <a:latin typeface="Century Gothic" panose="020B0502020202020204" pitchFamily="34" charset="0"/>
                        </a:rPr>
                        <a:t>Subdirección de Contratación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00" b="0" i="0" u="none" strike="noStrike" dirty="0">
                          <a:effectLst/>
                          <a:latin typeface="Century Gothic" panose="020B0502020202020204" pitchFamily="34" charset="0"/>
                        </a:rPr>
                        <a:t>Febrero a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3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3499539" y="705143"/>
            <a:ext cx="4598888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dirty="0"/>
              <a:t>7. Fortalecimiento de una cultura de integridad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39084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41A2CE0-E7A3-4296-8CE0-9B7AC065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98" y="0"/>
            <a:ext cx="12216798" cy="685799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1904033" y="306078"/>
            <a:ext cx="80743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MX" b="1" dirty="0"/>
              <a:t>Principales apuestas del Programa de Transparencia y Ética Pública – Vigencia 2024</a:t>
            </a:r>
            <a:endParaRPr lang="es-MX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792068"/>
              </p:ext>
            </p:extLst>
          </p:nvPr>
        </p:nvGraphicFramePr>
        <p:xfrm>
          <a:off x="464297" y="1292237"/>
          <a:ext cx="11298381" cy="4387202"/>
        </p:xfrm>
        <a:graphic>
          <a:graphicData uri="http://schemas.openxmlformats.org/drawingml/2006/table">
            <a:tbl>
              <a:tblPr/>
              <a:tblGrid>
                <a:gridCol w="670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5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3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9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359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  <a:t># de actividad</a:t>
                      </a:r>
                      <a:b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  <a:t>en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  <a:t>Actividades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  <a:t>Responsable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  <a:t>Fecha Programada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28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effectLst/>
                          <a:latin typeface="Century Gothic" panose="020B0502020202020204" pitchFamily="34" charset="0"/>
                        </a:rPr>
                        <a:t>8.1.1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Realizar evaluación del lineamiento (política) de administración de riesgos.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Subdirección de Diseño, Evaluación y Sistematización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effectLst/>
                          <a:latin typeface="Century Gothic" panose="020B0502020202020204" pitchFamily="34" charset="0"/>
                        </a:rPr>
                        <a:t>Noviembre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78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effectLst/>
                          <a:latin typeface="Century Gothic" panose="020B0502020202020204" pitchFamily="34" charset="0"/>
                        </a:rPr>
                        <a:t>8.2.1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Realizar 1 sesión de trabajo para la revisión y actualización del mapa de riesgos de corrupción de la siguiente vigencia.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Lidera: Subdirección de Diseño, Evaluación y Sistematización </a:t>
                      </a:r>
                      <a:b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Ejecuta: Líderes y gestores de procesos.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effectLst/>
                          <a:latin typeface="Century Gothic" panose="020B0502020202020204" pitchFamily="34" charset="0"/>
                        </a:rPr>
                        <a:t>Noviembre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403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effectLst/>
                          <a:latin typeface="Century Gothic" panose="020B0502020202020204" pitchFamily="34" charset="0"/>
                        </a:rPr>
                        <a:t>8.3.1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Publicar las matrices de riesgos actualizadas en el módulo web del SG (mapa de procesos) y el Link de Transparencia y Acceso a la Información Publica.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Subdirección de Diseño, Evaluación y Sistematización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Enero y febrero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880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effectLst/>
                          <a:latin typeface="Century Gothic" panose="020B0502020202020204" pitchFamily="34" charset="0"/>
                        </a:rPr>
                        <a:t>8.4.1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Realizar monitoreo y revisión de los riesgos de corrupción y sus respectivas acciones de mitigación. (ver detalle Mapa de riesgos 2024)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Subsecretarios(as), Jefes de Oficina, Directores(as) y Subdirectores(as) en su calidad de líderes de los procesos institucionales (con el apoyo de los Gestores de proceso) </a:t>
                      </a:r>
                      <a:b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Consolida: Subdirección de Diseño, Evaluación y Sistematización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Abril, agosto y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05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effectLst/>
                          <a:latin typeface="Century Gothic" panose="020B0502020202020204" pitchFamily="34" charset="0"/>
                        </a:rPr>
                        <a:t>8.5.1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Realizar seguimiento al cumplimiento de las acciones de mitigación definidas en el Mapa de Riesgos de Corrupción.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effectLst/>
                          <a:latin typeface="Century Gothic" panose="020B0502020202020204" pitchFamily="34" charset="0"/>
                        </a:rPr>
                        <a:t>Oficina de Control Interno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Enero (cierre vigencia 2023), mayo y septiembre  (vigencia 2024).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54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effectLst/>
                          <a:latin typeface="Century Gothic" panose="020B0502020202020204" pitchFamily="34" charset="0"/>
                        </a:rPr>
                        <a:t>8.6.1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Realizar el inventario de obligaciones, acciones, gestiones, responsabilidades y compromisos de competencia de la entidad, relacionados con la lucha anticorrupción, solicitar evidencia de cumplimiento y el correspondiente ajuste de normas internas, en caso de que haya lugar a ello.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effectLst/>
                          <a:latin typeface="Century Gothic" panose="020B0502020202020204" pitchFamily="34" charset="0"/>
                        </a:rPr>
                        <a:t>Oficina Jurídica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30/07/2024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3420026" y="882322"/>
            <a:ext cx="528285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dirty="0"/>
              <a:t>8. Gestión de Riesgos de Corrupción - Mapa de riesgos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4588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41A2CE0-E7A3-4296-8CE0-9B7AC065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98" y="0"/>
            <a:ext cx="12216798" cy="685799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607265" y="1214539"/>
            <a:ext cx="102370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¿Cuando se identifican riesgos de corrupción?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F8144DD-5C48-19F4-93D1-BC4F66605FF4}"/>
              </a:ext>
            </a:extLst>
          </p:cNvPr>
          <p:cNvSpPr txBox="1"/>
          <p:nvPr/>
        </p:nvSpPr>
        <p:spPr>
          <a:xfrm>
            <a:off x="3162737" y="407215"/>
            <a:ext cx="6418808" cy="400110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sz="2000" dirty="0"/>
              <a:t>8. Gestión de Riesgos de Corrupción - </a:t>
            </a:r>
            <a:r>
              <a:rPr lang="es-MX" sz="2000" b="1" dirty="0"/>
              <a:t>Mapa de riesgos 2024</a:t>
            </a:r>
            <a:endParaRPr lang="es-CO" sz="20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E5DCA38-C313-8DD3-637D-90D4E73454B0}"/>
              </a:ext>
            </a:extLst>
          </p:cNvPr>
          <p:cNvSpPr txBox="1"/>
          <p:nvPr/>
        </p:nvSpPr>
        <p:spPr>
          <a:xfrm>
            <a:off x="977473" y="1749468"/>
            <a:ext cx="10237053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400" dirty="0"/>
              <a:t>Se identifican riesgos de corrupción cuando se detectan posibles eventos que cumplan con los siguientes criterios:</a:t>
            </a: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es-ES" sz="2400" dirty="0"/>
              <a:t>Acción u omisión</a:t>
            </a: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es-CO" sz="2400" dirty="0"/>
              <a:t>Uso del poder</a:t>
            </a: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es-CO" sz="2400" dirty="0"/>
              <a:t>Beneficio particular</a:t>
            </a:r>
          </a:p>
          <a:p>
            <a:pPr marL="800100" lvl="1" indent="-342900">
              <a:lnSpc>
                <a:spcPct val="150000"/>
              </a:lnSpc>
              <a:buAutoNum type="arabicPeriod"/>
            </a:pPr>
            <a:r>
              <a:rPr lang="es-ES" sz="2400" dirty="0"/>
              <a:t>Desvío de la gestión de lo público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1744963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41A2CE0-E7A3-4296-8CE0-9B7AC065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98" y="0"/>
            <a:ext cx="12216798" cy="685799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484435" y="1050766"/>
            <a:ext cx="102370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¿Cuáles fueron las temáticas generales en los riesgos de corrupción identificados?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F8144DD-5C48-19F4-93D1-BC4F66605FF4}"/>
              </a:ext>
            </a:extLst>
          </p:cNvPr>
          <p:cNvSpPr txBox="1"/>
          <p:nvPr/>
        </p:nvSpPr>
        <p:spPr>
          <a:xfrm>
            <a:off x="3162737" y="407215"/>
            <a:ext cx="6418808" cy="400110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sz="2000" dirty="0"/>
              <a:t>8. Gestión de Riesgos de Corrupción - </a:t>
            </a:r>
            <a:r>
              <a:rPr lang="es-MX" sz="2000" b="1" dirty="0"/>
              <a:t>Mapa de riesgos 2024</a:t>
            </a:r>
            <a:endParaRPr lang="es-CO" sz="2000" b="1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E5DCA38-C313-8DD3-637D-90D4E73454B0}"/>
              </a:ext>
            </a:extLst>
          </p:cNvPr>
          <p:cNvSpPr txBox="1"/>
          <p:nvPr/>
        </p:nvSpPr>
        <p:spPr>
          <a:xfrm>
            <a:off x="326565" y="1939378"/>
            <a:ext cx="2537061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800" dirty="0">
                <a:solidFill>
                  <a:schemeClr val="accent1"/>
                </a:solidFill>
              </a:rPr>
              <a:t>Posibilidad de…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3BCA723-E360-8409-0F91-BEFDB8316FE5}"/>
              </a:ext>
            </a:extLst>
          </p:cNvPr>
          <p:cNvSpPr txBox="1"/>
          <p:nvPr/>
        </p:nvSpPr>
        <p:spPr>
          <a:xfrm>
            <a:off x="317421" y="5222459"/>
            <a:ext cx="11532358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ES" sz="1600" dirty="0"/>
              <a:t>Nota: Se debe tener en cuenta que un riesgo es una “posibilidad” o “evento potencial” que no describe la realidad institucional, pero se puede presentar en cualquier momento, por tanto, se debe gestionar para prevenir su materialización.</a:t>
            </a:r>
            <a:endParaRPr lang="es-CO" sz="1600" dirty="0"/>
          </a:p>
        </p:txBody>
      </p:sp>
      <p:sp>
        <p:nvSpPr>
          <p:cNvPr id="8" name="CuadroTexto 5">
            <a:extLst>
              <a:ext uri="{FF2B5EF4-FFF2-40B4-BE49-F238E27FC236}">
                <a16:creationId xmlns:a16="http://schemas.microsoft.com/office/drawing/2014/main" id="{37D47E8D-9EF7-8284-A4E1-C97A1B4CD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9180" y="2041629"/>
            <a:ext cx="4449763" cy="672647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160" tIns="10160" rIns="10160" bIns="10160" spcCol="1270" anchor="ctr"/>
          <a:lstStyle>
            <a:defPPr>
              <a:defRPr lang="es-E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ES" sz="1800" dirty="0">
                <a:solidFill>
                  <a:schemeClr val="tx1"/>
                </a:solidFill>
              </a:rPr>
              <a:t>Distorsionar, desviar, manipular, sustraer u ocultar información institucional de…</a:t>
            </a:r>
            <a:endParaRPr lang="es-CO" sz="1800" dirty="0">
              <a:solidFill>
                <a:schemeClr val="tx1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2902BFD-424A-3EE3-70C4-DD4F11B3E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9153" y="3113002"/>
            <a:ext cx="2229758" cy="793174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160" tIns="10160" rIns="10160" bIns="10160" spcCol="1270" anchor="ctr"/>
          <a:lstStyle>
            <a:defPPr>
              <a:defRPr lang="es-E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800" dirty="0">
                <a:solidFill>
                  <a:schemeClr val="tx1"/>
                </a:solidFill>
              </a:rPr>
              <a:t>Recibir o solicitar dádivas</a:t>
            </a:r>
            <a:endParaRPr lang="es-CO" sz="1800" dirty="0">
              <a:solidFill>
                <a:schemeClr val="tx1"/>
              </a:solidFill>
            </a:endParaRPr>
          </a:p>
        </p:txBody>
      </p:sp>
      <p:sp>
        <p:nvSpPr>
          <p:cNvPr id="10" name="CuadroTexto 5">
            <a:extLst>
              <a:ext uri="{FF2B5EF4-FFF2-40B4-BE49-F238E27FC236}">
                <a16:creationId xmlns:a16="http://schemas.microsoft.com/office/drawing/2014/main" id="{F492B5C8-48F7-B731-EB5E-E2EB19305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220" y="4183965"/>
            <a:ext cx="3095625" cy="793174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160" tIns="10160" rIns="10160" bIns="10160" spcCol="1270" anchor="ctr"/>
          <a:lstStyle>
            <a:defPPr>
              <a:defRPr lang="es-E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800" dirty="0">
                <a:solidFill>
                  <a:schemeClr val="tx1"/>
                </a:solidFill>
              </a:rPr>
              <a:t>Alterar información de beneficiarios</a:t>
            </a:r>
            <a:endParaRPr lang="es-CO" sz="1800" dirty="0">
              <a:solidFill>
                <a:schemeClr val="tx1"/>
              </a:solidFill>
            </a:endParaRPr>
          </a:p>
        </p:txBody>
      </p:sp>
      <p:sp>
        <p:nvSpPr>
          <p:cNvPr id="11" name="CuadroTexto 5">
            <a:extLst>
              <a:ext uri="{FF2B5EF4-FFF2-40B4-BE49-F238E27FC236}">
                <a16:creationId xmlns:a16="http://schemas.microsoft.com/office/drawing/2014/main" id="{0468BC06-E964-E9C0-5453-296A34B4FB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1309" y="4167513"/>
            <a:ext cx="3008569" cy="809625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160" tIns="10160" rIns="10160" bIns="10160" spcCol="1270" anchor="ctr"/>
          <a:lstStyle>
            <a:defPPr>
              <a:defRPr lang="es-E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800" dirty="0">
                <a:solidFill>
                  <a:schemeClr val="tx1"/>
                </a:solidFill>
              </a:rPr>
              <a:t>Asignar servicios a beneficiaros que no cumplan criterios</a:t>
            </a:r>
            <a:endParaRPr lang="es-CO" sz="1800" dirty="0">
              <a:solidFill>
                <a:schemeClr val="tx1"/>
              </a:solidFill>
            </a:endParaRPr>
          </a:p>
        </p:txBody>
      </p:sp>
      <p:sp>
        <p:nvSpPr>
          <p:cNvPr id="12" name="CuadroTexto 5">
            <a:extLst>
              <a:ext uri="{FF2B5EF4-FFF2-40B4-BE49-F238E27FC236}">
                <a16:creationId xmlns:a16="http://schemas.microsoft.com/office/drawing/2014/main" id="{7211CA03-8D50-C686-D527-3B3C3B881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66922" y="4165926"/>
            <a:ext cx="3202249" cy="811212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160" tIns="10160" rIns="10160" bIns="10160" spcCol="1270" anchor="ctr"/>
          <a:lstStyle>
            <a:defPPr>
              <a:defRPr lang="es-E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800">
                <a:solidFill>
                  <a:schemeClr val="tx1"/>
                </a:solidFill>
              </a:rPr>
              <a:t>Vincular servidores sin cumplimiento de requisitos</a:t>
            </a:r>
            <a:endParaRPr lang="es-CO" sz="1800">
              <a:solidFill>
                <a:schemeClr val="tx1"/>
              </a:solidFill>
            </a:endParaRPr>
          </a:p>
        </p:txBody>
      </p:sp>
      <p:sp>
        <p:nvSpPr>
          <p:cNvPr id="13" name="CuadroTexto 5">
            <a:extLst>
              <a:ext uri="{FF2B5EF4-FFF2-40B4-BE49-F238E27FC236}">
                <a16:creationId xmlns:a16="http://schemas.microsoft.com/office/drawing/2014/main" id="{6C1BC292-C4B7-8394-300E-E064C43E5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5452" y="3302060"/>
            <a:ext cx="2747395" cy="672647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160" tIns="10160" rIns="10160" bIns="10160" spcCol="1270" anchor="ctr"/>
          <a:lstStyle>
            <a:defPPr>
              <a:defRPr lang="es-E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800" dirty="0">
                <a:solidFill>
                  <a:schemeClr val="tx1"/>
                </a:solidFill>
              </a:rPr>
              <a:t>Direccionar contrataciones</a:t>
            </a:r>
            <a:endParaRPr lang="es-CO" sz="1800" dirty="0">
              <a:solidFill>
                <a:schemeClr val="tx1"/>
              </a:solidFill>
            </a:endParaRPr>
          </a:p>
        </p:txBody>
      </p:sp>
      <p:sp>
        <p:nvSpPr>
          <p:cNvPr id="14" name="CuadroTexto 5">
            <a:extLst>
              <a:ext uri="{FF2B5EF4-FFF2-40B4-BE49-F238E27FC236}">
                <a16:creationId xmlns:a16="http://schemas.microsoft.com/office/drawing/2014/main" id="{42C4C338-241D-7EF7-A1DC-16D810A8D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2862" y="3147050"/>
            <a:ext cx="2649439" cy="793174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0160" tIns="10160" rIns="10160" bIns="10160" spcCol="1270" anchor="ctr"/>
          <a:lstStyle>
            <a:defPPr>
              <a:defRPr lang="es-E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800" dirty="0">
                <a:solidFill>
                  <a:schemeClr val="tx1"/>
                </a:solidFill>
              </a:rPr>
              <a:t>Alterar resultados de ejercicios de verificación</a:t>
            </a:r>
            <a:endParaRPr lang="es-CO" sz="1800" dirty="0">
              <a:solidFill>
                <a:schemeClr val="tx1"/>
              </a:solidFill>
            </a:endParaRPr>
          </a:p>
        </p:txBody>
      </p:sp>
      <p:sp>
        <p:nvSpPr>
          <p:cNvPr id="15" name="CuadroTexto 5">
            <a:extLst>
              <a:ext uri="{FF2B5EF4-FFF2-40B4-BE49-F238E27FC236}">
                <a16:creationId xmlns:a16="http://schemas.microsoft.com/office/drawing/2014/main" id="{1B6E594C-B8E1-9308-ECD6-A9BE87B6E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9878" y="1779200"/>
            <a:ext cx="3202249" cy="1227138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160" tIns="10160" rIns="10160" bIns="10160" spcCol="1270" anchor="ctr"/>
          <a:lstStyle>
            <a:defPPr>
              <a:defRPr lang="es-E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8000" indent="-342900" algn="l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r>
              <a:rPr lang="es-ES" b="0" dirty="0">
                <a:solidFill>
                  <a:schemeClr val="tx1"/>
                </a:solidFill>
              </a:rPr>
              <a:t>Informes</a:t>
            </a:r>
          </a:p>
          <a:p>
            <a:pPr marL="288000" indent="-342900" algn="l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r>
              <a:rPr lang="es-ES" b="0" dirty="0">
                <a:solidFill>
                  <a:schemeClr val="tx1"/>
                </a:solidFill>
              </a:rPr>
              <a:t>Planeación o resultados</a:t>
            </a:r>
          </a:p>
          <a:p>
            <a:pPr marL="288000" indent="-342900" algn="l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r>
              <a:rPr lang="es-ES" b="0" dirty="0">
                <a:solidFill>
                  <a:schemeClr val="tx1"/>
                </a:solidFill>
              </a:rPr>
              <a:t>Denuncias ciudadanas</a:t>
            </a:r>
          </a:p>
          <a:p>
            <a:pPr marL="288000" indent="-342900" algn="l">
              <a:lnSpc>
                <a:spcPct val="100000"/>
              </a:lnSpc>
              <a:spcAft>
                <a:spcPts val="0"/>
              </a:spcAft>
              <a:buFontTx/>
              <a:buChar char="-"/>
              <a:defRPr/>
            </a:pPr>
            <a:r>
              <a:rPr lang="es-ES" b="0" dirty="0">
                <a:solidFill>
                  <a:schemeClr val="tx1"/>
                </a:solidFill>
              </a:rPr>
              <a:t>Procesos internos</a:t>
            </a:r>
            <a:endParaRPr lang="es-CO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810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41A2CE0-E7A3-4296-8CE0-9B7AC065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98" y="0"/>
            <a:ext cx="12216798" cy="6857999"/>
          </a:xfrm>
          <a:prstGeom prst="rect">
            <a:avLst/>
          </a:prstGeom>
        </p:spPr>
      </p:pic>
      <p:sp>
        <p:nvSpPr>
          <p:cNvPr id="2" name="CuadroTexto 7">
            <a:extLst>
              <a:ext uri="{FF2B5EF4-FFF2-40B4-BE49-F238E27FC236}">
                <a16:creationId xmlns:a16="http://schemas.microsoft.com/office/drawing/2014/main" id="{71748EFB-F1FA-B11F-38CC-1B2B4E192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3001" y="2224941"/>
            <a:ext cx="1119564" cy="123110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s-ES" altLang="es-CO" sz="4000" b="1" dirty="0">
                <a:solidFill>
                  <a:schemeClr val="accent5">
                    <a:lumMod val="50000"/>
                  </a:schemeClr>
                </a:solidFill>
                <a:latin typeface="Calibri"/>
                <a:ea typeface="ＭＳ Ｐゴシック"/>
              </a:rPr>
              <a:t>30</a:t>
            </a:r>
            <a:r>
              <a:rPr lang="es-ES" altLang="es-CO" sz="5400" b="1" dirty="0">
                <a:solidFill>
                  <a:schemeClr val="accent5">
                    <a:lumMod val="50000"/>
                  </a:schemeClr>
                </a:solidFill>
                <a:latin typeface="Calibri"/>
                <a:ea typeface="ＭＳ Ｐゴシック"/>
              </a:rPr>
              <a:t> </a:t>
            </a:r>
            <a:endParaRPr lang="es-ES" altLang="es-CO" sz="1400" dirty="0">
              <a:solidFill>
                <a:schemeClr val="accent5">
                  <a:lumMod val="50000"/>
                </a:schemeClr>
              </a:solidFill>
              <a:latin typeface="Calibri"/>
              <a:ea typeface="ＭＳ Ｐゴシック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ES" altLang="es-CO" sz="2000" dirty="0">
                <a:solidFill>
                  <a:schemeClr val="accent5">
                    <a:lumMod val="50000"/>
                  </a:schemeClr>
                </a:solidFill>
                <a:latin typeface="Calibri"/>
                <a:ea typeface="ＭＳ Ｐゴシック"/>
              </a:rPr>
              <a:t>riesgos</a:t>
            </a:r>
          </a:p>
        </p:txBody>
      </p:sp>
      <p:sp>
        <p:nvSpPr>
          <p:cNvPr id="3" name="CuadroTexto 7">
            <a:extLst>
              <a:ext uri="{FF2B5EF4-FFF2-40B4-BE49-F238E27FC236}">
                <a16:creationId xmlns:a16="http://schemas.microsoft.com/office/drawing/2014/main" id="{4CD2852E-5179-E24F-02C6-C9A467D01D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85545" y="1209278"/>
            <a:ext cx="1179722" cy="101566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s-ES" altLang="es-CO" sz="4000" b="1" dirty="0">
                <a:solidFill>
                  <a:srgbClr val="1E4E79"/>
                </a:solidFill>
                <a:latin typeface="Calibri"/>
                <a:ea typeface="ＭＳ Ｐゴシック"/>
              </a:rPr>
              <a:t>18</a:t>
            </a:r>
            <a:endParaRPr lang="es-ES" altLang="es-CO" sz="800" dirty="0">
              <a:solidFill>
                <a:srgbClr val="1E4E79"/>
              </a:solidFill>
              <a:latin typeface="Calibri"/>
              <a:ea typeface="ＭＳ Ｐゴシック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ES" altLang="es-CO" sz="2000" dirty="0">
                <a:solidFill>
                  <a:srgbClr val="1E4E79"/>
                </a:solidFill>
                <a:latin typeface="Calibri"/>
                <a:ea typeface="ＭＳ Ｐゴシック"/>
              </a:rPr>
              <a:t>procesos</a:t>
            </a:r>
            <a:endParaRPr lang="es-ES" altLang="es-CO" sz="800" dirty="0">
              <a:solidFill>
                <a:srgbClr val="1E4E79"/>
              </a:solidFill>
              <a:latin typeface="Calibri"/>
              <a:ea typeface="ＭＳ Ｐゴシック"/>
            </a:endParaRPr>
          </a:p>
        </p:txBody>
      </p:sp>
      <p:sp>
        <p:nvSpPr>
          <p:cNvPr id="4" name="CuadroTexto 7">
            <a:extLst>
              <a:ext uri="{FF2B5EF4-FFF2-40B4-BE49-F238E27FC236}">
                <a16:creationId xmlns:a16="http://schemas.microsoft.com/office/drawing/2014/main" id="{6BD939C5-3DD8-35A9-32B6-9344AEC1D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0321" y="3510581"/>
            <a:ext cx="1350169" cy="163121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s-ES" altLang="es-CO" sz="4000" b="1" dirty="0">
                <a:solidFill>
                  <a:srgbClr val="1E4E79"/>
                </a:solidFill>
                <a:latin typeface="Calibri"/>
                <a:ea typeface="ＭＳ Ｐゴシック"/>
              </a:rPr>
              <a:t>46</a:t>
            </a:r>
            <a:endParaRPr lang="es-ES" altLang="es-CO" sz="1800" dirty="0">
              <a:solidFill>
                <a:srgbClr val="1E4E79"/>
              </a:solidFill>
              <a:latin typeface="Calibri"/>
              <a:ea typeface="ＭＳ Ｐゴシック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es-ES" altLang="es-CO" sz="2000" dirty="0">
                <a:solidFill>
                  <a:srgbClr val="1E4E79"/>
                </a:solidFill>
                <a:latin typeface="Calibri"/>
                <a:ea typeface="ＭＳ Ｐゴシック"/>
              </a:rPr>
              <a:t>actividades de 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ES" altLang="es-CO" sz="2000" dirty="0">
                <a:solidFill>
                  <a:srgbClr val="1E4E79"/>
                </a:solidFill>
                <a:latin typeface="Calibri"/>
                <a:ea typeface="ＭＳ Ｐゴシック"/>
              </a:rPr>
              <a:t>control</a:t>
            </a:r>
            <a:endParaRPr lang="es-ES" sz="2000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46FA6AD-C1FF-F042-5B88-024947CEBC17}"/>
              </a:ext>
            </a:extLst>
          </p:cNvPr>
          <p:cNvSpPr txBox="1"/>
          <p:nvPr/>
        </p:nvSpPr>
        <p:spPr>
          <a:xfrm>
            <a:off x="293079" y="372051"/>
            <a:ext cx="6418808" cy="400110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sz="2000" dirty="0"/>
              <a:t>8. Gestión de Riesgos de Corrupción - </a:t>
            </a:r>
            <a:r>
              <a:rPr lang="es-MX" sz="2000" b="1" dirty="0"/>
              <a:t>Mapa de riesgos 2024</a:t>
            </a:r>
            <a:endParaRPr lang="es-CO" sz="2000" b="1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C771129-1CF3-14A7-FF75-FB3AC010B7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3616" y="281130"/>
            <a:ext cx="2622737" cy="1480986"/>
          </a:xfrm>
          <a:prstGeom prst="rect">
            <a:avLst/>
          </a:prstGeom>
        </p:spPr>
      </p:pic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84C814F5-34F4-7368-1134-E3DF2E95A5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9105242"/>
              </p:ext>
            </p:extLst>
          </p:nvPr>
        </p:nvGraphicFramePr>
        <p:xfrm>
          <a:off x="39248" y="951667"/>
          <a:ext cx="6926470" cy="1214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240E4135-D66D-6A17-D263-1BAD1D87AD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5241879"/>
              </p:ext>
            </p:extLst>
          </p:nvPr>
        </p:nvGraphicFramePr>
        <p:xfrm>
          <a:off x="5450124" y="1948650"/>
          <a:ext cx="5243442" cy="11691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2645BFBD-9F2E-27F5-8FA3-FE11325091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8886278"/>
              </p:ext>
            </p:extLst>
          </p:nvPr>
        </p:nvGraphicFramePr>
        <p:xfrm>
          <a:off x="37550" y="2972610"/>
          <a:ext cx="6628295" cy="1214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4" name="Diagrama 13">
            <a:extLst>
              <a:ext uri="{FF2B5EF4-FFF2-40B4-BE49-F238E27FC236}">
                <a16:creationId xmlns:a16="http://schemas.microsoft.com/office/drawing/2014/main" id="{C15A5DEB-528D-B152-0936-A7D360311C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7008353"/>
              </p:ext>
            </p:extLst>
          </p:nvPr>
        </p:nvGraphicFramePr>
        <p:xfrm>
          <a:off x="997128" y="3960251"/>
          <a:ext cx="6225308" cy="1171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graphicFrame>
        <p:nvGraphicFramePr>
          <p:cNvPr id="15" name="Diagrama 14">
            <a:extLst>
              <a:ext uri="{FF2B5EF4-FFF2-40B4-BE49-F238E27FC236}">
                <a16:creationId xmlns:a16="http://schemas.microsoft.com/office/drawing/2014/main" id="{ABF62DB4-A774-F729-A44B-C9D70986C7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0215867"/>
              </p:ext>
            </p:extLst>
          </p:nvPr>
        </p:nvGraphicFramePr>
        <p:xfrm>
          <a:off x="1567109" y="4917597"/>
          <a:ext cx="3814344" cy="9092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4" r:lo="rId25" r:qs="rId26" r:cs="rId27"/>
          </a:graphicData>
        </a:graphic>
      </p:graphicFrame>
      <p:graphicFrame>
        <p:nvGraphicFramePr>
          <p:cNvPr id="16" name="Diagrama 15">
            <a:extLst>
              <a:ext uri="{FF2B5EF4-FFF2-40B4-BE49-F238E27FC236}">
                <a16:creationId xmlns:a16="http://schemas.microsoft.com/office/drawing/2014/main" id="{18D4F27D-0F81-F5CC-66E8-62F92C7979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0022419"/>
              </p:ext>
            </p:extLst>
          </p:nvPr>
        </p:nvGraphicFramePr>
        <p:xfrm>
          <a:off x="7144170" y="3265522"/>
          <a:ext cx="3414642" cy="1242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9" r:lo="rId30" r:qs="rId31" r:cs="rId32"/>
          </a:graphicData>
        </a:graphic>
      </p:graphicFrame>
      <p:sp>
        <p:nvSpPr>
          <p:cNvPr id="17" name="CuadroTexto 16">
            <a:extLst>
              <a:ext uri="{FF2B5EF4-FFF2-40B4-BE49-F238E27FC236}">
                <a16:creationId xmlns:a16="http://schemas.microsoft.com/office/drawing/2014/main" id="{C816DCE9-54CF-F983-36D3-2C70FD896024}"/>
              </a:ext>
            </a:extLst>
          </p:cNvPr>
          <p:cNvSpPr txBox="1"/>
          <p:nvPr/>
        </p:nvSpPr>
        <p:spPr>
          <a:xfrm>
            <a:off x="6294783" y="5328546"/>
            <a:ext cx="56404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latin typeface="Arial" panose="020B0604020202020204" pitchFamily="34" charset="0"/>
                <a:cs typeface="Arial" panose="020B0604020202020204" pitchFamily="34" charset="0"/>
              </a:rPr>
              <a:t>* El Proceso Gestión Jurídica informa que “no está expuesto a hechos de corrupción, por su rol funcional en orientar y conceptuar en materia jurídica a la Entidad en la prevención del daño antijurídico de la misma, sin estar inmersa en actividades que puedan generar un riesgo o delitos con la administración”.</a:t>
            </a:r>
            <a:endParaRPr lang="es-CO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266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41A2CE0-E7A3-4296-8CE0-9B7AC065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7861" y="1"/>
            <a:ext cx="12216798" cy="685799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1904033" y="306078"/>
            <a:ext cx="80743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MX" b="1" dirty="0"/>
              <a:t>Principales apuestas del Programa de Transparencia y Ética Pública – Vigencia 2024</a:t>
            </a:r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640708" y="1131704"/>
            <a:ext cx="635776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dirty="0"/>
              <a:t>9. Medidas de debida diligencia y prevención de lavado de activos</a:t>
            </a:r>
            <a:endParaRPr lang="es-CO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322746"/>
              </p:ext>
            </p:extLst>
          </p:nvPr>
        </p:nvGraphicFramePr>
        <p:xfrm>
          <a:off x="526472" y="1871838"/>
          <a:ext cx="10768447" cy="2258059"/>
        </p:xfrm>
        <a:graphic>
          <a:graphicData uri="http://schemas.openxmlformats.org/drawingml/2006/table">
            <a:tbl>
              <a:tblPr/>
              <a:tblGrid>
                <a:gridCol w="638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187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16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9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362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effectLst/>
                          <a:latin typeface="Century Gothic" panose="020B0502020202020204" pitchFamily="34" charset="0"/>
                        </a:rPr>
                        <a:t># de actividad</a:t>
                      </a:r>
                      <a:br>
                        <a:rPr lang="es-CO" sz="1100" b="1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CO" sz="1100" b="1" i="0" u="none" strike="noStrike" dirty="0">
                          <a:effectLst/>
                          <a:latin typeface="Century Gothic" panose="020B0502020202020204" pitchFamily="34" charset="0"/>
                        </a:rPr>
                        <a:t>en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effectLst/>
                          <a:latin typeface="Century Gothic" panose="020B0502020202020204" pitchFamily="34" charset="0"/>
                        </a:rPr>
                        <a:t>Actividades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  <a:t>Responsable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1" i="0" u="none" strike="noStrike">
                          <a:effectLst/>
                          <a:latin typeface="Century Gothic" panose="020B0502020202020204" pitchFamily="34" charset="0"/>
                        </a:rPr>
                        <a:t>Fecha Programada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09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effectLst/>
                          <a:latin typeface="Century Gothic" panose="020B0502020202020204" pitchFamily="34" charset="0"/>
                        </a:rPr>
                        <a:t>9.1.1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F0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Gestionar un ejercicio de orientación y asesoría por parte de la Secretaria General, para la implementación de la debida diligencia en la SDIS.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F0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Subdirección de Diseño, Evaluación y Sistematización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F0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effectLst/>
                          <a:latin typeface="Century Gothic" panose="020B0502020202020204" pitchFamily="34" charset="0"/>
                        </a:rPr>
                        <a:t>Mayo-Junio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F0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20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effectLst/>
                          <a:latin typeface="Century Gothic" panose="020B0502020202020204" pitchFamily="34" charset="0"/>
                        </a:rPr>
                        <a:t>9.2.1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F0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>
                          <a:effectLst/>
                          <a:latin typeface="Century Gothic" panose="020B0502020202020204" pitchFamily="34" charset="0"/>
                        </a:rPr>
                        <a:t>Verificar que cada vez que se reciben las propuestas en las cartas de presentación de oferta, se reciba la certificación qué el representante legal y la persona jurídica que representa no estén registrados en las listas OFAC o Clinton.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F0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effectLst/>
                          <a:latin typeface="Century Gothic" panose="020B0502020202020204" pitchFamily="34" charset="0"/>
                        </a:rPr>
                        <a:t>Subdirección de Contratación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F0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100" b="0" i="0" u="none" strike="noStrike" dirty="0">
                          <a:effectLst/>
                          <a:latin typeface="Century Gothic" panose="020B0502020202020204" pitchFamily="34" charset="0"/>
                        </a:rPr>
                        <a:t>Abril a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5F0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6310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41A2CE0-E7A3-4296-8CE0-9B7AC065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98" y="0"/>
            <a:ext cx="12216798" cy="6857999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1941648" y="1027875"/>
            <a:ext cx="8534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200" b="1" dirty="0">
                <a:solidFill>
                  <a:prstClr val="black"/>
                </a:solidFill>
                <a:latin typeface="Calibri" panose="020F0502020204030204" pitchFamily="34" charset="0"/>
              </a:rPr>
              <a:t>Programa de Transparencia y Ética Pública 2024</a:t>
            </a:r>
            <a:endParaRPr kumimoji="0" lang="es-CO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2086565" y="2721113"/>
            <a:ext cx="85344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MX" sz="2000" dirty="0">
                <a:solidFill>
                  <a:prstClr val="black"/>
                </a:solidFill>
                <a:latin typeface="Calibri" panose="020F0502020204030204"/>
              </a:rPr>
              <a:t>Contexto Programa de Transparencia y Ética Pública PTEP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MX" sz="2000" dirty="0">
              <a:solidFill>
                <a:prstClr val="black"/>
              </a:solidFill>
              <a:latin typeface="Calibri" panose="020F0502020204030204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2.</a:t>
            </a:r>
            <a:r>
              <a:rPr kumimoji="0" lang="es-MX" sz="20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   </a:t>
            </a:r>
            <a:r>
              <a:rPr kumimoji="0" lang="es-MX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Ejes y componentes Programa de Transparencia y ética pública</a:t>
            </a:r>
            <a:endParaRPr kumimoji="0" lang="es-CO" sz="2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88655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41A2CE0-E7A3-4296-8CE0-9B7AC065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37861" y="1"/>
            <a:ext cx="12216798" cy="685799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1904033" y="306078"/>
            <a:ext cx="80743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MX" b="1" dirty="0"/>
              <a:t>Principales apuestas del Programa de Transparencia y Ética Pública – Vigencia 2024</a:t>
            </a:r>
            <a:endParaRPr lang="es-MX" b="1" dirty="0">
              <a:solidFill>
                <a:prstClr val="black"/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E5F86FA-88AF-0C5D-2807-D35DC5578988}"/>
              </a:ext>
            </a:extLst>
          </p:cNvPr>
          <p:cNvSpPr txBox="1"/>
          <p:nvPr/>
        </p:nvSpPr>
        <p:spPr>
          <a:xfrm>
            <a:off x="4152951" y="2104711"/>
            <a:ext cx="28289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600" dirty="0"/>
              <a:t>Gracias</a:t>
            </a:r>
            <a:endParaRPr lang="es-CO" sz="6600" dirty="0"/>
          </a:p>
        </p:txBody>
      </p:sp>
    </p:spTree>
    <p:extLst>
      <p:ext uri="{BB962C8B-B14F-4D97-AF65-F5344CB8AC3E}">
        <p14:creationId xmlns:p14="http://schemas.microsoft.com/office/powerpoint/2010/main" val="2959157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41A2CE0-E7A3-4296-8CE0-9B7AC065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98" y="0"/>
            <a:ext cx="12216798" cy="6857999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6083601" y="227304"/>
            <a:ext cx="5444836" cy="400110"/>
          </a:xfrm>
          <a:prstGeom prst="rect">
            <a:avLst/>
          </a:prstGeom>
          <a:solidFill>
            <a:srgbClr val="FF7C80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Programa de Transparencia y Ética Pública 2024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985128" y="1169843"/>
            <a:ext cx="10413699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MX" sz="2400" u="sng" dirty="0">
                <a:solidFill>
                  <a:prstClr val="black"/>
                </a:solidFill>
                <a:latin typeface="Calibri" panose="020F0502020204030204"/>
              </a:rPr>
              <a:t>Contexto Programa de Transparencia y Ética Pública PTEP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s-MX" sz="2400" dirty="0">
              <a:solidFill>
                <a:prstClr val="black"/>
              </a:solidFill>
              <a:latin typeface="Calibri" panose="020F0502020204030204"/>
            </a:endParaRPr>
          </a:p>
          <a:p>
            <a:pPr lvl="0" algn="just">
              <a:defRPr/>
            </a:pPr>
            <a:r>
              <a:rPr lang="es-MX" sz="2400" b="1" dirty="0">
                <a:solidFill>
                  <a:prstClr val="black"/>
                </a:solidFill>
              </a:rPr>
              <a:t>Que es?</a:t>
            </a:r>
            <a:r>
              <a:rPr lang="es-MX" sz="2400" dirty="0">
                <a:solidFill>
                  <a:prstClr val="black"/>
                </a:solidFill>
              </a:rPr>
              <a:t> Instrumento de tipo preventivo.</a:t>
            </a:r>
          </a:p>
          <a:p>
            <a:pPr lvl="0" algn="just">
              <a:defRPr/>
            </a:pPr>
            <a:endParaRPr lang="es-MX" sz="2400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es-MX" sz="2400" b="1" dirty="0">
                <a:solidFill>
                  <a:prstClr val="black"/>
                </a:solidFill>
              </a:rPr>
              <a:t>Que contiene? </a:t>
            </a:r>
            <a:r>
              <a:rPr lang="es-MX" sz="2400" dirty="0">
                <a:solidFill>
                  <a:prstClr val="black"/>
                </a:solidFill>
              </a:rPr>
              <a:t>acciones o iniciativas para promover la transparencia, la ética, la integridad y la lucha contra la corrupción, desde el marco institucional y legal en el que se inscriben las entidades públicas distritales y bajo una perspectiva de corresponsabilidad en la prevención, detección y sanción de actos asociados a la corrupción </a:t>
            </a:r>
            <a:r>
              <a:rPr lang="es-MX" sz="2400" baseline="30000" dirty="0">
                <a:solidFill>
                  <a:prstClr val="black"/>
                </a:solidFill>
              </a:rPr>
              <a:t>1</a:t>
            </a:r>
            <a:endParaRPr lang="es-MX" sz="2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58536" y="5330536"/>
            <a:ext cx="91232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1000" dirty="0"/>
              <a:t>Documento técnico Programas de Transparencia y Ética Pública del Distrito Capital </a:t>
            </a:r>
          </a:p>
          <a:p>
            <a:r>
              <a:rPr lang="es-MX" sz="1000" dirty="0"/>
              <a:t>            Secretaría General Bogotá, D.C. Diciembre de 2022 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1369261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41A2CE0-E7A3-4296-8CE0-9B7AC065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98" y="0"/>
            <a:ext cx="12216798" cy="685799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492288" y="810648"/>
            <a:ext cx="11182626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Marco Legal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lvl="0" algn="just">
              <a:defRPr/>
            </a:pPr>
            <a:r>
              <a:rPr lang="es-MX" b="1" dirty="0">
                <a:solidFill>
                  <a:prstClr val="black"/>
                </a:solidFill>
              </a:rPr>
              <a:t>Ley 1474 de 2011 </a:t>
            </a:r>
            <a:r>
              <a:rPr lang="es-MX" dirty="0">
                <a:solidFill>
                  <a:prstClr val="black"/>
                </a:solidFill>
              </a:rPr>
              <a:t>(modificada por la ley 2195 del 2022): Por la cual se dictan normas orientadas a fortalecer los mecanismos de prevención, investigación y sanción de actos de corrupción y la efectividad del control de la gestión pública.</a:t>
            </a:r>
          </a:p>
          <a:p>
            <a:pPr lvl="0" algn="just">
              <a:defRPr/>
            </a:pPr>
            <a:endParaRPr lang="es-MX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es-MX" b="1" dirty="0">
                <a:solidFill>
                  <a:prstClr val="black"/>
                </a:solidFill>
              </a:rPr>
              <a:t>Ley 1712 de 2014 </a:t>
            </a:r>
            <a:r>
              <a:rPr lang="es-MX" dirty="0">
                <a:solidFill>
                  <a:prstClr val="black"/>
                </a:solidFill>
              </a:rPr>
              <a:t>(modificada por la ley 2195 del 2022, reglamentada por el Decreto 103 de 2015): Por medio de la cual se crea la Ley de Transparencia y del Derecho de Acceso a la Información Pública Nacional y se dictan otras disposiciones</a:t>
            </a:r>
          </a:p>
          <a:p>
            <a:pPr lvl="0" algn="just">
              <a:defRPr/>
            </a:pPr>
            <a:endParaRPr lang="es-MX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es-MX" b="1" dirty="0">
                <a:solidFill>
                  <a:prstClr val="black"/>
                </a:solidFill>
              </a:rPr>
              <a:t>Ley 2195 de 2022:</a:t>
            </a:r>
            <a:r>
              <a:rPr lang="es-MX" dirty="0">
                <a:solidFill>
                  <a:prstClr val="black"/>
                </a:solidFill>
              </a:rPr>
              <a:t> Por medio de la cual se adoptan medidas en materia de transparencia, prevención y lucha contra la corrupción y se dictan otras disposiciones.</a:t>
            </a:r>
          </a:p>
          <a:p>
            <a:pPr lvl="0" algn="just">
              <a:defRPr/>
            </a:pPr>
            <a:endParaRPr lang="es-MX" dirty="0">
              <a:solidFill>
                <a:prstClr val="black"/>
              </a:solidFill>
            </a:endParaRPr>
          </a:p>
          <a:p>
            <a:pPr lvl="0" algn="just">
              <a:defRPr/>
            </a:pPr>
            <a:r>
              <a:rPr lang="es-MX" b="1" dirty="0">
                <a:solidFill>
                  <a:prstClr val="black"/>
                </a:solidFill>
              </a:rPr>
              <a:t>Decreto 189 de 2020</a:t>
            </a:r>
            <a:r>
              <a:rPr lang="es-MX" dirty="0">
                <a:solidFill>
                  <a:prstClr val="black"/>
                </a:solidFill>
              </a:rPr>
              <a:t>: Por el cual se expiden lineamientos generales sobre transparencia, integridad y medidas anticorrupción en las entidades y organismos del orden distrital y se dictan otras disposiciones</a:t>
            </a:r>
          </a:p>
          <a:p>
            <a:pPr lvl="0" algn="just">
              <a:defRPr/>
            </a:pPr>
            <a:endParaRPr kumimoji="0" lang="es-MX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algn="just">
              <a:defRPr/>
            </a:pPr>
            <a:r>
              <a:rPr lang="es-MX" b="1" dirty="0">
                <a:solidFill>
                  <a:prstClr val="black"/>
                </a:solidFill>
              </a:rPr>
              <a:t>Circular 04 de 2020 </a:t>
            </a:r>
            <a:r>
              <a:rPr lang="es-MX" dirty="0">
                <a:solidFill>
                  <a:prstClr val="black"/>
                </a:solidFill>
              </a:rPr>
              <a:t>Secretaría de Integración Social</a:t>
            </a:r>
            <a:endParaRPr kumimoji="0" lang="es-CO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6230078" y="410538"/>
            <a:ext cx="5444836" cy="400110"/>
          </a:xfrm>
          <a:prstGeom prst="rect">
            <a:avLst/>
          </a:prstGeom>
          <a:solidFill>
            <a:srgbClr val="FF7C80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Programa de Transparencia y Ética Pública 2024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4004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41A2CE0-E7A3-4296-8CE0-9B7AC065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98" y="0"/>
            <a:ext cx="12216798" cy="685799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965074" y="1426572"/>
            <a:ext cx="10237053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32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Roles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fontAlgn="base"/>
            <a:r>
              <a:rPr lang="es-MX" sz="2000" b="1" dirty="0">
                <a:solidFill>
                  <a:prstClr val="black"/>
                </a:solidFill>
              </a:rPr>
              <a:t>Oficina de Planeación:  </a:t>
            </a:r>
            <a:r>
              <a:rPr lang="es-MX" sz="2000" dirty="0"/>
              <a:t>Lidera proceso de construcción del Programa de transparencia PTEP</a:t>
            </a:r>
            <a:r>
              <a:rPr lang="en-US" sz="2000" dirty="0"/>
              <a:t>​</a:t>
            </a:r>
          </a:p>
          <a:p>
            <a:pPr fontAlgn="base"/>
            <a:r>
              <a:rPr lang="es-CO" sz="2000" dirty="0"/>
              <a:t>                                          Consolida el PTEP y realiza el monitoreo</a:t>
            </a:r>
            <a:r>
              <a:rPr lang="en-US" sz="2000" dirty="0"/>
              <a:t>​</a:t>
            </a:r>
          </a:p>
          <a:p>
            <a:pPr fontAlgn="base"/>
            <a:endParaRPr lang="en-US" sz="2000" dirty="0"/>
          </a:p>
          <a:p>
            <a:pPr fontAlgn="base"/>
            <a:r>
              <a:rPr lang="en-US" sz="2000" b="1" dirty="0"/>
              <a:t>Oficina Asesora de Control Interno</a:t>
            </a:r>
            <a:r>
              <a:rPr lang="en-US" sz="2000" dirty="0"/>
              <a:t>:  Realiza el seguimiento del PTEP</a:t>
            </a:r>
          </a:p>
          <a:p>
            <a:pPr fontAlgn="base"/>
            <a:r>
              <a:rPr lang="en-US" sz="2000" dirty="0"/>
              <a:t>                                                                Publica el informe de seguimiento del PTEP</a:t>
            </a:r>
          </a:p>
          <a:p>
            <a:pPr lvl="0">
              <a:defRPr/>
            </a:pPr>
            <a:endParaRPr lang="es-MX" sz="2000" dirty="0">
              <a:solidFill>
                <a:prstClr val="black"/>
              </a:solidFill>
            </a:endParaRPr>
          </a:p>
          <a:p>
            <a:pPr lvl="0">
              <a:defRPr/>
            </a:pPr>
            <a:endParaRPr lang="es-MX" sz="2000" dirty="0">
              <a:solidFill>
                <a:prstClr val="black"/>
              </a:solidFill>
            </a:endParaRPr>
          </a:p>
          <a:p>
            <a:pPr lvl="0">
              <a:defRPr/>
            </a:pPr>
            <a:endParaRPr lang="es-MX" sz="2000" dirty="0">
              <a:solidFill>
                <a:prstClr val="black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6083601" y="227304"/>
            <a:ext cx="5444836" cy="400110"/>
          </a:xfrm>
          <a:prstGeom prst="rect">
            <a:avLst/>
          </a:prstGeom>
          <a:solidFill>
            <a:srgbClr val="FF7C80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Programa de Transparencia y Ética Pública 2024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48859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41A2CE0-E7A3-4296-8CE0-9B7AC065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353"/>
            <a:ext cx="12216798" cy="685799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887421" y="1118104"/>
            <a:ext cx="102370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240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2.  </a:t>
            </a:r>
            <a:r>
              <a:rPr kumimoji="0" lang="es-MX" sz="24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Ejes y Componentes Programa de Transparencia y Ética Pública</a:t>
            </a:r>
          </a:p>
        </p:txBody>
      </p:sp>
      <p:graphicFrame>
        <p:nvGraphicFramePr>
          <p:cNvPr id="11" name="Gráfico 10"/>
          <p:cNvGraphicFramePr/>
          <p:nvPr>
            <p:extLst>
              <p:ext uri="{D42A27DB-BD31-4B8C-83A1-F6EECF244321}">
                <p14:modId xmlns:p14="http://schemas.microsoft.com/office/powerpoint/2010/main" val="478543654"/>
              </p:ext>
            </p:extLst>
          </p:nvPr>
        </p:nvGraphicFramePr>
        <p:xfrm>
          <a:off x="3829049" y="2587341"/>
          <a:ext cx="3680461" cy="2434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6" name="Conector angular 15"/>
          <p:cNvCxnSpPr/>
          <p:nvPr/>
        </p:nvCxnSpPr>
        <p:spPr>
          <a:xfrm rot="10800000">
            <a:off x="3863974" y="2931976"/>
            <a:ext cx="1356174" cy="29792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2210507" y="2815942"/>
            <a:ext cx="1634127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Acceso a la </a:t>
            </a:r>
          </a:p>
          <a:p>
            <a:r>
              <a:rPr lang="es-MX" sz="1400" dirty="0"/>
              <a:t>información pública </a:t>
            </a:r>
            <a:endParaRPr lang="es-CO" sz="1400" dirty="0"/>
          </a:p>
        </p:txBody>
      </p:sp>
      <p:cxnSp>
        <p:nvCxnSpPr>
          <p:cNvPr id="18" name="Conector angular 17"/>
          <p:cNvCxnSpPr/>
          <p:nvPr/>
        </p:nvCxnSpPr>
        <p:spPr>
          <a:xfrm rot="10800000">
            <a:off x="3617063" y="2498219"/>
            <a:ext cx="1748840" cy="645223"/>
          </a:xfrm>
          <a:prstGeom prst="bentConnector3">
            <a:avLst>
              <a:gd name="adj1" fmla="val 3455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2639551" y="2133861"/>
            <a:ext cx="97751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O" sz="1400" dirty="0"/>
              <a:t>Rendición</a:t>
            </a:r>
          </a:p>
          <a:p>
            <a:r>
              <a:rPr lang="es-CO" sz="1400" dirty="0"/>
              <a:t>de cuentas</a:t>
            </a:r>
          </a:p>
        </p:txBody>
      </p:sp>
      <p:cxnSp>
        <p:nvCxnSpPr>
          <p:cNvPr id="26" name="Conector angular 25"/>
          <p:cNvCxnSpPr/>
          <p:nvPr/>
        </p:nvCxnSpPr>
        <p:spPr>
          <a:xfrm rot="16200000" flipV="1">
            <a:off x="4942311" y="2530999"/>
            <a:ext cx="742775" cy="35033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2"/>
          <p:cNvSpPr txBox="1"/>
          <p:nvPr/>
        </p:nvSpPr>
        <p:spPr>
          <a:xfrm>
            <a:off x="3760350" y="1860668"/>
            <a:ext cx="1960131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sz="1400" dirty="0"/>
              <a:t>Mejora en la atención y </a:t>
            </a:r>
          </a:p>
          <a:p>
            <a:r>
              <a:rPr lang="es-MX" sz="1400" dirty="0"/>
              <a:t>servicio a la ciudadanía</a:t>
            </a:r>
            <a:endParaRPr lang="es-CO" sz="1400" dirty="0"/>
          </a:p>
        </p:txBody>
      </p:sp>
      <p:cxnSp>
        <p:nvCxnSpPr>
          <p:cNvPr id="35" name="Conector angular 34"/>
          <p:cNvCxnSpPr/>
          <p:nvPr/>
        </p:nvCxnSpPr>
        <p:spPr>
          <a:xfrm rot="5400000" flipH="1" flipV="1">
            <a:off x="5447522" y="2519130"/>
            <a:ext cx="742778" cy="37407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uadroTexto 45"/>
          <p:cNvSpPr txBox="1"/>
          <p:nvPr/>
        </p:nvSpPr>
        <p:spPr>
          <a:xfrm>
            <a:off x="5795322" y="1853548"/>
            <a:ext cx="1569917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O" sz="1400" dirty="0"/>
              <a:t>Racionalización de </a:t>
            </a:r>
          </a:p>
          <a:p>
            <a:r>
              <a:rPr lang="es-CO" sz="1400" dirty="0"/>
              <a:t>trámites</a:t>
            </a:r>
          </a:p>
        </p:txBody>
      </p:sp>
      <p:cxnSp>
        <p:nvCxnSpPr>
          <p:cNvPr id="49" name="Conector angular 48"/>
          <p:cNvCxnSpPr/>
          <p:nvPr/>
        </p:nvCxnSpPr>
        <p:spPr>
          <a:xfrm flipV="1">
            <a:off x="5732632" y="2498219"/>
            <a:ext cx="1670675" cy="64522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uadroTexto 52"/>
          <p:cNvSpPr txBox="1"/>
          <p:nvPr/>
        </p:nvSpPr>
        <p:spPr>
          <a:xfrm>
            <a:off x="7449785" y="2133861"/>
            <a:ext cx="227861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Apertura de información y de datos  abiertos</a:t>
            </a:r>
            <a:endParaRPr lang="es-CO" sz="1400" dirty="0"/>
          </a:p>
        </p:txBody>
      </p:sp>
      <p:cxnSp>
        <p:nvCxnSpPr>
          <p:cNvPr id="55" name="Conector angular 54"/>
          <p:cNvCxnSpPr/>
          <p:nvPr/>
        </p:nvCxnSpPr>
        <p:spPr>
          <a:xfrm flipV="1">
            <a:off x="5888220" y="2931976"/>
            <a:ext cx="1678311" cy="33291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uadroTexto 58"/>
          <p:cNvSpPr txBox="1"/>
          <p:nvPr/>
        </p:nvSpPr>
        <p:spPr>
          <a:xfrm>
            <a:off x="7687077" y="2815942"/>
            <a:ext cx="2081323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Participación e innovación en la gestión pública</a:t>
            </a:r>
            <a:endParaRPr lang="es-CO" sz="1400" dirty="0"/>
          </a:p>
        </p:txBody>
      </p:sp>
      <p:cxnSp>
        <p:nvCxnSpPr>
          <p:cNvPr id="60" name="Conector angular 59"/>
          <p:cNvCxnSpPr/>
          <p:nvPr/>
        </p:nvCxnSpPr>
        <p:spPr>
          <a:xfrm flipV="1">
            <a:off x="6005948" y="4336754"/>
            <a:ext cx="1296601" cy="19571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uadroTexto 63"/>
          <p:cNvSpPr txBox="1"/>
          <p:nvPr/>
        </p:nvSpPr>
        <p:spPr>
          <a:xfrm>
            <a:off x="7265229" y="4188379"/>
            <a:ext cx="1915909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s-MX" sz="1400" dirty="0"/>
              <a:t>Fortalecimiento de una </a:t>
            </a:r>
          </a:p>
          <a:p>
            <a:r>
              <a:rPr lang="es-MX" sz="1400" dirty="0"/>
              <a:t>cultura de integridad</a:t>
            </a:r>
            <a:r>
              <a:rPr lang="es-MX" dirty="0"/>
              <a:t> </a:t>
            </a:r>
            <a:endParaRPr lang="es-CO" dirty="0"/>
          </a:p>
        </p:txBody>
      </p:sp>
      <p:cxnSp>
        <p:nvCxnSpPr>
          <p:cNvPr id="66" name="Conector angular 65"/>
          <p:cNvCxnSpPr/>
          <p:nvPr/>
        </p:nvCxnSpPr>
        <p:spPr>
          <a:xfrm rot="10800000">
            <a:off x="3967598" y="3855026"/>
            <a:ext cx="769128" cy="19551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uadroTexto 68"/>
          <p:cNvSpPr txBox="1"/>
          <p:nvPr/>
        </p:nvSpPr>
        <p:spPr>
          <a:xfrm>
            <a:off x="2114499" y="3593416"/>
            <a:ext cx="1826141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sz="1400" dirty="0"/>
              <a:t>Gestión de Riesgos de </a:t>
            </a:r>
          </a:p>
          <a:p>
            <a:r>
              <a:rPr lang="es-MX" sz="1400" dirty="0"/>
              <a:t>Corrupción</a:t>
            </a:r>
            <a:endParaRPr lang="es-CO" sz="1400" dirty="0"/>
          </a:p>
        </p:txBody>
      </p:sp>
      <p:cxnSp>
        <p:nvCxnSpPr>
          <p:cNvPr id="74" name="Conector angular 73"/>
          <p:cNvCxnSpPr/>
          <p:nvPr/>
        </p:nvCxnSpPr>
        <p:spPr>
          <a:xfrm rot="10800000">
            <a:off x="3967597" y="4632500"/>
            <a:ext cx="1060492" cy="9063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CuadroTexto 75"/>
          <p:cNvSpPr txBox="1"/>
          <p:nvPr/>
        </p:nvSpPr>
        <p:spPr>
          <a:xfrm>
            <a:off x="2114499" y="4370890"/>
            <a:ext cx="1825088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400" dirty="0"/>
              <a:t>Medidas de debida </a:t>
            </a:r>
          </a:p>
          <a:p>
            <a:r>
              <a:rPr lang="es-CO" sz="1400" dirty="0"/>
              <a:t>diligencia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6350137" y="366870"/>
            <a:ext cx="5444836" cy="400110"/>
          </a:xfrm>
          <a:prstGeom prst="rect">
            <a:avLst/>
          </a:prstGeom>
          <a:solidFill>
            <a:srgbClr val="FF7C80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Programa de Transparencia y Ética Pública 2024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88555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41A2CE0-E7A3-4296-8CE0-9B7AC065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98" y="-11430"/>
            <a:ext cx="12216798" cy="685799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1309672" y="909810"/>
            <a:ext cx="38223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MX" sz="2000" b="1" dirty="0">
                <a:solidFill>
                  <a:prstClr val="black"/>
                </a:solidFill>
              </a:rPr>
              <a:t>PTEP 2024 - 62 Actividades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7119922" y="909810"/>
            <a:ext cx="35442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MX" b="1" dirty="0">
                <a:solidFill>
                  <a:prstClr val="black"/>
                </a:solidFill>
              </a:rPr>
              <a:t>PAAC 2023 - 54 Actividades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935235" y="1444342"/>
            <a:ext cx="3099555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Acceso a la información pública </a:t>
            </a:r>
            <a:endParaRPr lang="es-CO" sz="1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935235" y="1806471"/>
            <a:ext cx="3099555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400" dirty="0"/>
              <a:t>Rendición de cuentas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935235" y="2179198"/>
            <a:ext cx="309955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Mejora en la atención y servicio a la ciudadanía</a:t>
            </a:r>
            <a:endParaRPr lang="es-CO" sz="14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935234" y="2767368"/>
            <a:ext cx="3099555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400" dirty="0"/>
              <a:t>Racionalización de trámites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935233" y="3140095"/>
            <a:ext cx="3099555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Apertura de información y de datos  abiertos</a:t>
            </a:r>
            <a:endParaRPr lang="es-CO" sz="1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935232" y="3751125"/>
            <a:ext cx="3099555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Participación e innovación en la gestión pública</a:t>
            </a:r>
            <a:endParaRPr lang="es-CO" sz="14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935232" y="4351886"/>
            <a:ext cx="3099555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Fortalecimiento de una cultura de  Integridad</a:t>
            </a:r>
            <a:endParaRPr lang="es-CO" dirty="0"/>
          </a:p>
        </p:txBody>
      </p:sp>
      <p:sp>
        <p:nvSpPr>
          <p:cNvPr id="15" name="CuadroTexto 14"/>
          <p:cNvSpPr txBox="1"/>
          <p:nvPr/>
        </p:nvSpPr>
        <p:spPr>
          <a:xfrm>
            <a:off x="935232" y="4961626"/>
            <a:ext cx="3099555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Gestión de Riesgos de Corrupción</a:t>
            </a:r>
            <a:endParaRPr lang="es-CO" sz="14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935232" y="5373047"/>
            <a:ext cx="3099555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400" dirty="0"/>
              <a:t>Medidas de debida diligencia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4310695" y="1444342"/>
            <a:ext cx="1267146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14 Actividades</a:t>
            </a:r>
            <a:endParaRPr lang="es-CO" sz="14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4310694" y="1845853"/>
            <a:ext cx="126714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9  Actividades</a:t>
            </a:r>
            <a:endParaRPr lang="es-CO" sz="14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4310694" y="2200264"/>
            <a:ext cx="126714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10 Actividades</a:t>
            </a:r>
            <a:endParaRPr lang="es-CO" sz="14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4310694" y="2767368"/>
            <a:ext cx="126714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5 Actividades</a:t>
            </a:r>
            <a:endParaRPr lang="es-CO" sz="14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4310694" y="3167389"/>
            <a:ext cx="126714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2  Actividades</a:t>
            </a:r>
            <a:endParaRPr lang="es-CO" sz="14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4310694" y="3751125"/>
            <a:ext cx="1267147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3 Actividades</a:t>
            </a:r>
            <a:endParaRPr lang="es-CO" sz="1400" dirty="0"/>
          </a:p>
        </p:txBody>
      </p:sp>
      <p:sp>
        <p:nvSpPr>
          <p:cNvPr id="24" name="CuadroTexto 23"/>
          <p:cNvSpPr txBox="1"/>
          <p:nvPr/>
        </p:nvSpPr>
        <p:spPr>
          <a:xfrm>
            <a:off x="4310694" y="4363316"/>
            <a:ext cx="1267147" cy="3077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11 Actividades</a:t>
            </a:r>
            <a:endParaRPr lang="es-CO" sz="1400" dirty="0"/>
          </a:p>
        </p:txBody>
      </p:sp>
      <p:sp>
        <p:nvSpPr>
          <p:cNvPr id="25" name="CuadroTexto 24"/>
          <p:cNvSpPr txBox="1"/>
          <p:nvPr/>
        </p:nvSpPr>
        <p:spPr>
          <a:xfrm>
            <a:off x="4310694" y="4961625"/>
            <a:ext cx="1267147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6 Actividades</a:t>
            </a:r>
            <a:endParaRPr lang="es-CO" sz="1400" dirty="0"/>
          </a:p>
        </p:txBody>
      </p:sp>
      <p:sp>
        <p:nvSpPr>
          <p:cNvPr id="26" name="CuadroTexto 25"/>
          <p:cNvSpPr txBox="1"/>
          <p:nvPr/>
        </p:nvSpPr>
        <p:spPr>
          <a:xfrm>
            <a:off x="4310693" y="5373047"/>
            <a:ext cx="1267147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2 Actividades</a:t>
            </a:r>
            <a:endParaRPr lang="es-CO" sz="1400" dirty="0"/>
          </a:p>
        </p:txBody>
      </p:sp>
      <p:sp>
        <p:nvSpPr>
          <p:cNvPr id="27" name="CuadroTexto 26"/>
          <p:cNvSpPr txBox="1"/>
          <p:nvPr/>
        </p:nvSpPr>
        <p:spPr>
          <a:xfrm>
            <a:off x="6711195" y="1444341"/>
            <a:ext cx="2581395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Gestión del riesgo de corrupción​</a:t>
            </a:r>
            <a:endParaRPr lang="es-CO" sz="1400" dirty="0"/>
          </a:p>
        </p:txBody>
      </p:sp>
      <p:sp>
        <p:nvSpPr>
          <p:cNvPr id="28" name="CuadroTexto 27"/>
          <p:cNvSpPr txBox="1"/>
          <p:nvPr/>
        </p:nvSpPr>
        <p:spPr>
          <a:xfrm>
            <a:off x="6711194" y="1997770"/>
            <a:ext cx="2581395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400" dirty="0"/>
              <a:t>Racionalización de trámites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6711194" y="2548529"/>
            <a:ext cx="2581395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400" dirty="0"/>
              <a:t>Rendición de cuentas ​</a:t>
            </a:r>
            <a:r>
              <a:rPr lang="es-MX" sz="1400" dirty="0"/>
              <a:t>​</a:t>
            </a:r>
            <a:endParaRPr lang="es-CO" sz="1400" dirty="0"/>
          </a:p>
        </p:txBody>
      </p:sp>
      <p:sp>
        <p:nvSpPr>
          <p:cNvPr id="30" name="CuadroTexto 29"/>
          <p:cNvSpPr txBox="1"/>
          <p:nvPr/>
        </p:nvSpPr>
        <p:spPr>
          <a:xfrm>
            <a:off x="6711193" y="3075145"/>
            <a:ext cx="2581395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sz="1400" dirty="0"/>
              <a:t>Atención al ciudadano​</a:t>
            </a:r>
            <a:r>
              <a:rPr lang="es-MX" sz="1400" dirty="0"/>
              <a:t>​</a:t>
            </a:r>
            <a:endParaRPr lang="es-CO" sz="1400" dirty="0"/>
          </a:p>
        </p:txBody>
      </p:sp>
      <p:sp>
        <p:nvSpPr>
          <p:cNvPr id="31" name="CuadroTexto 30"/>
          <p:cNvSpPr txBox="1"/>
          <p:nvPr/>
        </p:nvSpPr>
        <p:spPr>
          <a:xfrm>
            <a:off x="6711192" y="3561005"/>
            <a:ext cx="258139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Transparencia y acceso de la información​​</a:t>
            </a:r>
            <a:endParaRPr lang="es-CO" sz="1400" dirty="0"/>
          </a:p>
        </p:txBody>
      </p:sp>
      <p:sp>
        <p:nvSpPr>
          <p:cNvPr id="32" name="CuadroTexto 31"/>
          <p:cNvSpPr txBox="1"/>
          <p:nvPr/>
        </p:nvSpPr>
        <p:spPr>
          <a:xfrm>
            <a:off x="6711192" y="4274345"/>
            <a:ext cx="258139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Iniciativas adicionales/plan de gestión de integridad​</a:t>
            </a:r>
            <a:endParaRPr lang="es-CO" sz="1400" dirty="0"/>
          </a:p>
        </p:txBody>
      </p:sp>
      <p:sp>
        <p:nvSpPr>
          <p:cNvPr id="33" name="CuadroTexto 32"/>
          <p:cNvSpPr txBox="1"/>
          <p:nvPr/>
        </p:nvSpPr>
        <p:spPr>
          <a:xfrm>
            <a:off x="9595165" y="1430551"/>
            <a:ext cx="1267146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5  Actividades</a:t>
            </a:r>
            <a:endParaRPr lang="es-CO" sz="1400" dirty="0"/>
          </a:p>
        </p:txBody>
      </p:sp>
      <p:sp>
        <p:nvSpPr>
          <p:cNvPr id="34" name="CuadroTexto 33"/>
          <p:cNvSpPr txBox="1"/>
          <p:nvPr/>
        </p:nvSpPr>
        <p:spPr>
          <a:xfrm>
            <a:off x="9595165" y="2001748"/>
            <a:ext cx="1267146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3  Actividades</a:t>
            </a:r>
            <a:endParaRPr lang="es-CO" sz="1400" dirty="0"/>
          </a:p>
        </p:txBody>
      </p:sp>
      <p:sp>
        <p:nvSpPr>
          <p:cNvPr id="35" name="CuadroTexto 34"/>
          <p:cNvSpPr txBox="1"/>
          <p:nvPr/>
        </p:nvSpPr>
        <p:spPr>
          <a:xfrm>
            <a:off x="9595165" y="2541564"/>
            <a:ext cx="1267146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9  Actividades</a:t>
            </a:r>
            <a:endParaRPr lang="es-CO" sz="1400" dirty="0"/>
          </a:p>
        </p:txBody>
      </p:sp>
      <p:sp>
        <p:nvSpPr>
          <p:cNvPr id="36" name="CuadroTexto 35"/>
          <p:cNvSpPr txBox="1"/>
          <p:nvPr/>
        </p:nvSpPr>
        <p:spPr>
          <a:xfrm>
            <a:off x="9595165" y="3075144"/>
            <a:ext cx="1251905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10 Actividades</a:t>
            </a:r>
            <a:endParaRPr lang="es-CO" sz="1400" dirty="0"/>
          </a:p>
        </p:txBody>
      </p:sp>
      <p:sp>
        <p:nvSpPr>
          <p:cNvPr id="37" name="CuadroTexto 36"/>
          <p:cNvSpPr txBox="1"/>
          <p:nvPr/>
        </p:nvSpPr>
        <p:spPr>
          <a:xfrm>
            <a:off x="9595165" y="3568104"/>
            <a:ext cx="1267146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15 Actividades</a:t>
            </a:r>
            <a:endParaRPr lang="es-CO" sz="1400" dirty="0"/>
          </a:p>
        </p:txBody>
      </p:sp>
      <p:sp>
        <p:nvSpPr>
          <p:cNvPr id="38" name="CuadroTexto 37"/>
          <p:cNvSpPr txBox="1"/>
          <p:nvPr/>
        </p:nvSpPr>
        <p:spPr>
          <a:xfrm>
            <a:off x="9595165" y="4274345"/>
            <a:ext cx="1267146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400" dirty="0"/>
              <a:t>12 Actividades</a:t>
            </a:r>
            <a:endParaRPr lang="es-CO" sz="1400" dirty="0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6169637" y="239686"/>
            <a:ext cx="5444836" cy="400110"/>
          </a:xfrm>
          <a:prstGeom prst="rect">
            <a:avLst/>
          </a:prstGeom>
          <a:solidFill>
            <a:srgbClr val="FF7C80"/>
          </a:solidFill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Programa de Transparencia y Ética Pública 2024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155614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41A2CE0-E7A3-4296-8CE0-9B7AC065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98" y="0"/>
            <a:ext cx="12216798" cy="685799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1904033" y="170996"/>
            <a:ext cx="80743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MX" b="1" dirty="0"/>
              <a:t>Principales apuestas del Programa de Transparencia y Ética Pública – Vigencia 2024</a:t>
            </a:r>
            <a:endParaRPr lang="es-MX" b="1" dirty="0">
              <a:solidFill>
                <a:prstClr val="black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111857"/>
              </p:ext>
            </p:extLst>
          </p:nvPr>
        </p:nvGraphicFramePr>
        <p:xfrm>
          <a:off x="127663" y="921785"/>
          <a:ext cx="11786041" cy="5330211"/>
        </p:xfrm>
        <a:graphic>
          <a:graphicData uri="http://schemas.openxmlformats.org/drawingml/2006/table">
            <a:tbl>
              <a:tblPr/>
              <a:tblGrid>
                <a:gridCol w="56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5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22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05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 dirty="0">
                          <a:effectLst/>
                          <a:latin typeface="Century Gothic" panose="020B0502020202020204" pitchFamily="34" charset="0"/>
                        </a:rPr>
                        <a:t># de actividad</a:t>
                      </a:r>
                      <a:br>
                        <a:rPr lang="es-CO" sz="700" b="1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CO" sz="700" b="1" i="0" u="none" strike="noStrike" dirty="0">
                          <a:effectLst/>
                          <a:latin typeface="Century Gothic" panose="020B0502020202020204" pitchFamily="34" charset="0"/>
                        </a:rPr>
                        <a:t>en 2024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effectLst/>
                          <a:latin typeface="Century Gothic" panose="020B0502020202020204" pitchFamily="34" charset="0"/>
                        </a:rPr>
                        <a:t>Actividades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700" b="1" i="0" u="none" strike="noStrike">
                          <a:effectLst/>
                          <a:latin typeface="Century Gothic" panose="020B0502020202020204" pitchFamily="34" charset="0"/>
                        </a:rPr>
                        <a:t>Responsable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700" b="1" i="0" u="none" strike="noStrike">
                          <a:effectLst/>
                          <a:latin typeface="Century Gothic" panose="020B0502020202020204" pitchFamily="34" charset="0"/>
                        </a:rPr>
                        <a:t>Fecha Programada 2024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2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1.1.1.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Divulgar y socializar  en la entidad la Ley 1712 de 2014, de transparencia y acceso a la información  y el Plan Anticorrupción y de Atención al Ciudadano, con su mapa de riesgos a </a:t>
                      </a:r>
                      <a:r>
                        <a:rPr lang="es-MX" sz="800" b="0" i="0" u="none" strike="noStrike" dirty="0" err="1">
                          <a:effectLst/>
                          <a:latin typeface="Century Gothic" panose="020B0502020202020204" pitchFamily="34" charset="0"/>
                        </a:rPr>
                        <a:t>traves</a:t>
                      </a:r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 de diferentes medios de comunicación.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Responsables:</a:t>
                      </a:r>
                      <a:b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Subsecretaría de Gestión Institucional</a:t>
                      </a:r>
                      <a:b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endParaRPr lang="es-MX" sz="800" b="0" i="0" u="none" strike="noStrike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effectLst/>
                          <a:latin typeface="Century Gothic" panose="020B0502020202020204" pitchFamily="34" charset="0"/>
                        </a:rPr>
                        <a:t>Febrero a Noviembre 2024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68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effectLst/>
                          <a:latin typeface="Century Gothic" panose="020B0502020202020204" pitchFamily="34" charset="0"/>
                        </a:rPr>
                        <a:t>1.1.2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Mantener actualizada la información remitida por las</a:t>
                      </a:r>
                      <a:b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diferentes áreas y/o procesos en el botón de Ley de Transparencia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Responsable: Todas las dependencias  y áreas de la entidad</a:t>
                      </a:r>
                      <a:b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Apoya: OAC responsable de subir infortmacion a la página de acuerdo con solicitudes</a:t>
                      </a:r>
                      <a:b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Seguimiento: Subsecretaría de Gestión institucional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Abril, agosto, diciembre de 2023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5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effectLst/>
                          <a:latin typeface="Century Gothic" panose="020B0502020202020204" pitchFamily="34" charset="0"/>
                        </a:rPr>
                        <a:t>1.1.3.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Actualizar en el portal de datos abiertos el inventario de activos de información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Responsable  Subdirección de Investigación e Información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effectLst/>
                          <a:latin typeface="Century Gothic" panose="020B0502020202020204" pitchFamily="34" charset="0"/>
                        </a:rPr>
                        <a:t>Junio y diciembre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1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effectLst/>
                          <a:latin typeface="Century Gothic" panose="020B0502020202020204" pitchFamily="34" charset="0"/>
                        </a:rPr>
                        <a:t>1.1.4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Implementar la Estrategia Institucional para fortalecer la Transparencia en la Secretaría Distrital de Integración Social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Responsables:</a:t>
                      </a:r>
                      <a:b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Subsecretaría de Gestión Institucional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effectLst/>
                          <a:latin typeface="Century Gothic" panose="020B0502020202020204" pitchFamily="34" charset="0"/>
                        </a:rPr>
                        <a:t>Julio y diciembre 2024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03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effectLst/>
                          <a:latin typeface="Century Gothic" panose="020B0502020202020204" pitchFamily="34" charset="0"/>
                        </a:rPr>
                        <a:t>1.2.1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Formación en apropiación TIC 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Subdirección de Investigación e Información, 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effectLst/>
                          <a:latin typeface="Century Gothic" panose="020B0502020202020204" pitchFamily="34" charset="0"/>
                        </a:rPr>
                        <a:t>mayo a diciembre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52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effectLst/>
                          <a:latin typeface="Century Gothic" panose="020B0502020202020204" pitchFamily="34" charset="0"/>
                        </a:rPr>
                        <a:t>1.2.2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Informar al Comité Institucional de Gestión de Desempeño, Secretaría Técnica o el que haga sus veces el estado de cumplimiento de la Ley 1712 de 2014 asociada a Transparencia y Acceso a la Información y el acompañamiento realizado al  IDIPRON en la implementación de la Ley  1712 de 2014 de Transparencia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Responsables:</a:t>
                      </a:r>
                      <a:b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Subsecretaría de Gestión Institucional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Julio y diciembre 2024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05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effectLst/>
                          <a:latin typeface="Century Gothic" panose="020B0502020202020204" pitchFamily="34" charset="0"/>
                        </a:rPr>
                        <a:t>1.3.1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Dar cumplimiento a todos los lineamientos establecidos en el procedimiento consulta, prestamo y devolución de expedientes que hacen parte del arcervo documental custodiado en el archivo central.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Grupo de Gestión Documental -Subdirección Administrativa y Financiera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Entre enero a diciembre</a:t>
                      </a:r>
                      <a:b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de 2024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54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effectLst/>
                          <a:latin typeface="Century Gothic" panose="020B0502020202020204" pitchFamily="34" charset="0"/>
                        </a:rPr>
                        <a:t>1.3.2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Implementar los mecanismos de control que garanticen el ingreso al archivo central solo de personas autorizadas. 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Grupo de Gestión Documental -Subdirección Administrativa y Financiera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Entre marzo y septiembre de 2024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892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effectLst/>
                          <a:latin typeface="Century Gothic" panose="020B0502020202020204" pitchFamily="34" charset="0"/>
                        </a:rPr>
                        <a:t>1.4.1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Elaborar e instalar carteleras informativas sobre el acceso y ubicación de Puntos SIAC en cada Subdirección Local. 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Contrato de señalización </a:t>
                      </a:r>
                      <a:b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Responsable:  Planta Físicas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Agosto, Octubre y Diciembre 2024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404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effectLst/>
                          <a:latin typeface="Century Gothic" panose="020B0502020202020204" pitchFamily="34" charset="0"/>
                        </a:rPr>
                        <a:t>1.4.2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Elaborar videos institucionales subtitulados y publicarlos en el canal de YouTube de la entidad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Responsable: </a:t>
                      </a:r>
                      <a:b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Oficina Asesora de Comunicaciones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Entre enero a diciembre</a:t>
                      </a:r>
                      <a:b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de 2024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1779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effectLst/>
                          <a:latin typeface="Century Gothic" panose="020B0502020202020204" pitchFamily="34" charset="0"/>
                        </a:rPr>
                        <a:t>1.4.3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Comunicación bidireccional con los ciudadanos  a través de redes sociales institucionales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Responsable: </a:t>
                      </a:r>
                      <a:b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Oficina Asesora de Comunicaciones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Abril, agosto, diciembre de 2024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93594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effectLst/>
                          <a:latin typeface="Century Gothic" panose="020B0502020202020204" pitchFamily="34" charset="0"/>
                        </a:rPr>
                        <a:t>1.4.4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Realizar una campaña comunicativa durante el año con insidencia interna y externa, que promueva la transparencia, probidad, cuidado de lo público y cultura de servicio a la ciudadanía.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Responsable de Insumos Técnicos: Subsecretaría de Gestión Institucional</a:t>
                      </a:r>
                      <a:b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Apoya:  Oficina Asesora de Comunicaciones</a:t>
                      </a:r>
                      <a:b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endParaRPr lang="es-MX" sz="800" b="0" i="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Fase 1: </a:t>
                      </a:r>
                      <a:b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Propuesta: Febrero (Marzo) 2024</a:t>
                      </a:r>
                      <a:b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Divulgación: Marzo - abril 2024</a:t>
                      </a:r>
                      <a:b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Fase 2: </a:t>
                      </a:r>
                      <a:b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Apropiación del conocimiento: Mayo - agosto 2024</a:t>
                      </a:r>
                      <a:b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Fase 3: </a:t>
                      </a:r>
                      <a:b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Evaluación: Entre septiembre - noviembre 2024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52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1.5.1</a:t>
                      </a:r>
                    </a:p>
                  </a:txBody>
                  <a:tcPr marL="5028" marR="5028" marT="5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Elaborar reportes de solicitudes de información (Revisar el número de solicitudes recibidas, número de solicitudes trasladadas a otra institución, tiempo de respuesta a cada solicitud y número de solicitudes en las que se negó el acceso a la información)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Lidera: Subsecretaría (Servicio Integral de Atención a la Ciudadanía)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Responsable de Insumos: Todas las dependencias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Enero*, abril, julio, octubre de 2024</a:t>
                      </a:r>
                      <a:b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(*) enero: corte cierre vigencia 2023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52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effectLst/>
                          <a:latin typeface="Century Gothic" panose="020B0502020202020204" pitchFamily="34" charset="0"/>
                        </a:rPr>
                        <a:t>1.5.2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>
                          <a:effectLst/>
                          <a:latin typeface="Century Gothic" panose="020B0502020202020204" pitchFamily="34" charset="0"/>
                        </a:rPr>
                        <a:t>Programar y realizar actividades en el marco del dia nacional delucha contra la corrupción. 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Responsables:</a:t>
                      </a:r>
                      <a:b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Subsecretaría de Gestión Institucional y grupo de gestores de trasparencia</a:t>
                      </a:r>
                      <a:b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Apoya Comunicaciones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 dirty="0">
                          <a:effectLst/>
                          <a:latin typeface="Century Gothic" panose="020B0502020202020204" pitchFamily="34" charset="0"/>
                        </a:rPr>
                        <a:t>Agosto  de 2024</a:t>
                      </a:r>
                    </a:p>
                  </a:txBody>
                  <a:tcPr marL="5028" marR="5028" marT="5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2670463" y="540328"/>
            <a:ext cx="602139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dirty="0"/>
              <a:t>1. Mecanismos para la transparencia y acceso a la información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10903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41A2CE0-E7A3-4296-8CE0-9B7AC06588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798" y="0"/>
            <a:ext cx="12216798" cy="6857999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ECE1C99-B294-7875-DFE8-4F497A26BA15}"/>
              </a:ext>
            </a:extLst>
          </p:cNvPr>
          <p:cNvSpPr txBox="1"/>
          <p:nvPr/>
        </p:nvSpPr>
        <p:spPr>
          <a:xfrm>
            <a:off x="1904033" y="306078"/>
            <a:ext cx="80743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MX" b="1" dirty="0"/>
              <a:t>Principales apuestas del Programa de Transparencia y Ética Pública – Vigencia 2024</a:t>
            </a:r>
            <a:endParaRPr lang="es-MX" b="1" dirty="0">
              <a:solidFill>
                <a:prstClr val="black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982680"/>
              </p:ext>
            </p:extLst>
          </p:nvPr>
        </p:nvGraphicFramePr>
        <p:xfrm>
          <a:off x="765463" y="1642682"/>
          <a:ext cx="10515600" cy="3861503"/>
        </p:xfrm>
        <a:graphic>
          <a:graphicData uri="http://schemas.openxmlformats.org/drawingml/2006/table">
            <a:tbl>
              <a:tblPr/>
              <a:tblGrid>
                <a:gridCol w="623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00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6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49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113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Century Gothic" panose="020B0502020202020204" pitchFamily="34" charset="0"/>
                        </a:rPr>
                        <a:t># de actividad</a:t>
                      </a:r>
                      <a:br>
                        <a:rPr lang="es-CO" sz="1000" b="1" i="0" u="none" strike="noStrike" dirty="0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CO" sz="1000" b="1" i="0" u="none" strike="noStrike" dirty="0">
                          <a:effectLst/>
                          <a:latin typeface="Century Gothic" panose="020B0502020202020204" pitchFamily="34" charset="0"/>
                        </a:rPr>
                        <a:t>en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Century Gothic" panose="020B0502020202020204" pitchFamily="34" charset="0"/>
                        </a:rPr>
                        <a:t>Actividades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effectLst/>
                          <a:latin typeface="Century Gothic" panose="020B0502020202020204" pitchFamily="34" charset="0"/>
                        </a:rPr>
                        <a:t>Responsable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effectLst/>
                          <a:latin typeface="Century Gothic" panose="020B0502020202020204" pitchFamily="34" charset="0"/>
                        </a:rPr>
                        <a:t>Fecha Programada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7C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94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i="0" u="none" strike="noStrike">
                          <a:effectLst/>
                          <a:latin typeface="Century Gothic" panose="020B0502020202020204" pitchFamily="34" charset="0"/>
                        </a:rPr>
                        <a:t>2.1.1.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Actualizar la estrategia de rendición de cuentas a las acciones planteadas para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Dirección de Análisis y Diseño Estratégico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50" b="0" i="0" u="none" strike="noStrike">
                          <a:effectLst/>
                          <a:latin typeface="Century Gothic" panose="020B0502020202020204" pitchFamily="34" charset="0"/>
                        </a:rPr>
                        <a:t>Marzo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1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i="0" u="none" strike="noStrike">
                          <a:effectLst/>
                          <a:latin typeface="Century Gothic" panose="020B0502020202020204" pitchFamily="34" charset="0"/>
                        </a:rPr>
                        <a:t>2.1.2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Publicar los informes de gestión y ejecución presupuestal de la entidad, correspondientes a la gestión de la vigencia 2023.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Dirección de análisis y diseño estratégico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50" b="0" i="0" u="none" strike="noStrike">
                          <a:effectLst/>
                          <a:latin typeface="Century Gothic" panose="020B0502020202020204" pitchFamily="34" charset="0"/>
                        </a:rPr>
                        <a:t>Junio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1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i="0" u="none" strike="noStrike">
                          <a:effectLst/>
                          <a:latin typeface="Century Gothic" panose="020B0502020202020204" pitchFamily="34" charset="0"/>
                        </a:rPr>
                        <a:t>2.1.3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Publicar información (informes, boletines periodísticos, cubrimientos, convocatorias) en los canales digitales de la entidad, sobre la rendición de cuentas correspondiente a la gestión de la vigencia 2023 en los canales digitales de la entidad.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Oficina Asesora de Comunicaciones (publicación) </a:t>
                      </a:r>
                      <a:b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Direccion de análisis y diseño estratégico ( solicitud e Insumos)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"Enero a noviembre</a:t>
                      </a:r>
                      <a:b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de 2024"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1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i="0" u="none" strike="noStrike">
                          <a:effectLst/>
                          <a:latin typeface="Century Gothic" panose="020B0502020202020204" pitchFamily="34" charset="0"/>
                        </a:rPr>
                        <a:t>2.2.1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Formular una estrategia institucional de participación ciudadana para la Entidad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Responsable: DADE, Despacho, Dirección Territorial.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Enero a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71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i="0" u="none" strike="noStrike">
                          <a:effectLst/>
                          <a:latin typeface="Century Gothic" panose="020B0502020202020204" pitchFamily="34" charset="0"/>
                        </a:rPr>
                        <a:t>2.3.1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Definir el equipo líder del proceso de rendición de cuentas de entidad, para la vigencia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Dirección de Análisis y Diseño Estratégico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Enero a abril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71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i="0" u="none" strike="noStrike">
                          <a:effectLst/>
                          <a:latin typeface="Century Gothic" panose="020B0502020202020204" pitchFamily="34" charset="0"/>
                        </a:rPr>
                        <a:t>2.4.1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Reportar el avance de la estrategia de rendición de cuentas 2024, en el Comité de gestión y desempeño.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Dirección de análisis y diseño estratégico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Marzo a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71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i="0" u="none" strike="noStrike">
                          <a:effectLst/>
                          <a:latin typeface="Century Gothic" panose="020B0502020202020204" pitchFamily="34" charset="0"/>
                        </a:rPr>
                        <a:t>2.5.1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Actualizar la identificación de los ciudadanos y grupos de interés susceptibles de participar en las acciones de  rendición de cuentas de la Entidad en 2024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Dirección de Análisis y Diseño Estratégico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Enero a junio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71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i="0" u="none" strike="noStrike">
                          <a:effectLst/>
                          <a:latin typeface="Century Gothic" panose="020B0502020202020204" pitchFamily="34" charset="0"/>
                        </a:rPr>
                        <a:t>2.6.1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Elaborar y publicar el plan institucional de participación ciudadana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Dirección de Análisis y Diseño Estratégico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Enero a junio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1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50" b="0" i="0" u="none" strike="noStrike">
                          <a:effectLst/>
                          <a:latin typeface="Century Gothic" panose="020B0502020202020204" pitchFamily="34" charset="0"/>
                        </a:rPr>
                        <a:t>2.6.2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>
                          <a:effectLst/>
                          <a:latin typeface="Century Gothic" panose="020B0502020202020204" pitchFamily="34" charset="0"/>
                        </a:rPr>
                        <a:t>Hacer seguimiento trimestral a la implementación del Plan Institucional de Participación Ciudadana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effectLst/>
                          <a:latin typeface="Century Gothic" panose="020B0502020202020204" pitchFamily="34" charset="0"/>
                        </a:rPr>
                        <a:t>Dirección de Análisis y Diseño Estratégico 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1050" b="0" i="0" u="none" strike="noStrike" dirty="0">
                          <a:effectLst/>
                          <a:latin typeface="Century Gothic" panose="020B0502020202020204" pitchFamily="34" charset="0"/>
                        </a:rPr>
                        <a:t>Enero a diciembre de 2024</a:t>
                      </a:r>
                    </a:p>
                  </a:txBody>
                  <a:tcPr marL="5199" marR="5199" marT="51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9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4384963" y="1080655"/>
            <a:ext cx="241187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CO" dirty="0"/>
              <a:t>2. Rendición de cuentas</a:t>
            </a:r>
          </a:p>
        </p:txBody>
      </p:sp>
    </p:spTree>
    <p:extLst>
      <p:ext uri="{BB962C8B-B14F-4D97-AF65-F5344CB8AC3E}">
        <p14:creationId xmlns:p14="http://schemas.microsoft.com/office/powerpoint/2010/main" val="14958687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2190af-2ae0-4ae3-9553-90e6c873cc76" xsi:nil="true"/>
    <lcf76f155ced4ddcb4097134ff3c332f xmlns="a440d50f-3d9e-4a42-8ab3-3c6456d2cc7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C6893CF68E3D4DB16130AF9057E150" ma:contentTypeVersion="18" ma:contentTypeDescription="Create a new document." ma:contentTypeScope="" ma:versionID="86bcd272bfdaf8b3927603024d5f667b">
  <xsd:schema xmlns:xsd="http://www.w3.org/2001/XMLSchema" xmlns:xs="http://www.w3.org/2001/XMLSchema" xmlns:p="http://schemas.microsoft.com/office/2006/metadata/properties" xmlns:ns2="a440d50f-3d9e-4a42-8ab3-3c6456d2cc74" xmlns:ns3="0b2190af-2ae0-4ae3-9553-90e6c873cc76" targetNamespace="http://schemas.microsoft.com/office/2006/metadata/properties" ma:root="true" ma:fieldsID="5f22a37769e58dae1e2389a4db6c87dc" ns2:_="" ns3:_="">
    <xsd:import namespace="a440d50f-3d9e-4a42-8ab3-3c6456d2cc74"/>
    <xsd:import namespace="0b2190af-2ae0-4ae3-9553-90e6c873cc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40d50f-3d9e-4a42-8ab3-3c6456d2cc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1f14a09-b142-4f1a-9b1d-85a23056d5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2190af-2ae0-4ae3-9553-90e6c873cc7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2b718d49-8ec7-477c-9794-768f531b4bdc}" ma:internalName="TaxCatchAll" ma:showField="CatchAllData" ma:web="0b2190af-2ae0-4ae3-9553-90e6c873cc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45C7FC1-8901-4B7B-9046-76D79BB93029}">
  <ds:schemaRefs>
    <ds:schemaRef ds:uri="http://schemas.microsoft.com/office/2006/metadata/properties"/>
    <ds:schemaRef ds:uri="http://schemas.microsoft.com/office/infopath/2007/PartnerControls"/>
    <ds:schemaRef ds:uri="0b2190af-2ae0-4ae3-9553-90e6c873cc76"/>
    <ds:schemaRef ds:uri="a440d50f-3d9e-4a42-8ab3-3c6456d2cc74"/>
  </ds:schemaRefs>
</ds:datastoreItem>
</file>

<file path=customXml/itemProps2.xml><?xml version="1.0" encoding="utf-8"?>
<ds:datastoreItem xmlns:ds="http://schemas.openxmlformats.org/officeDocument/2006/customXml" ds:itemID="{C27AE962-760A-4C73-BED7-5CF01E46B5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36D19C-ED08-4442-821A-C115F600211A}"/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3536</Words>
  <Application>Microsoft Office PowerPoint</Application>
  <PresentationFormat>Widescreen</PresentationFormat>
  <Paragraphs>464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Laura Patricia Saavedra Alarcon</dc:creator>
  <cp:lastModifiedBy>Danilo Figueredo Aguilera</cp:lastModifiedBy>
  <cp:revision>45</cp:revision>
  <dcterms:created xsi:type="dcterms:W3CDTF">2023-12-14T21:41:45Z</dcterms:created>
  <dcterms:modified xsi:type="dcterms:W3CDTF">2024-01-18T15:02:39Z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0x01010065C6893CF68E3D4DB16130AF9057E150</vt:lpwstr>
  </property>
  <property fmtid="{D5CDD505-2E9C-101B-9397-08002B2CF9AE}" pid="3" name="MediaServiceImageTags">
    <vt:lpwstr/>
  </property>
</Properties>
</file>